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omments/modernComment_104_42BC3408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59" r:id="rId4"/>
    <p:sldId id="257" r:id="rId5"/>
    <p:sldId id="266" r:id="rId6"/>
    <p:sldId id="260" r:id="rId7"/>
    <p:sldId id="262" r:id="rId8"/>
    <p:sldId id="264" r:id="rId9"/>
    <p:sldId id="265" r:id="rId10"/>
    <p:sldId id="267" r:id="rId11"/>
    <p:sldId id="261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E1E9BFF-994B-53E0-14A2-91169155C3F8}" name="Jennifer Silva" initials="JS" userId="S::jsilva@vcs.net::69bbe6b2-0411-4820-8295-31c461458d4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8BC6"/>
    <a:srgbClr val="0F6B99"/>
    <a:srgbClr val="0C557A"/>
    <a:srgbClr val="002C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4153" autoAdjust="0"/>
    <p:restoredTop sz="94660"/>
  </p:normalViewPr>
  <p:slideViewPr>
    <p:cSldViewPr snapToGrid="0">
      <p:cViewPr varScale="1">
        <p:scale>
          <a:sx n="96" d="100"/>
          <a:sy n="96" d="100"/>
        </p:scale>
        <p:origin x="176" y="6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omments/modernComment_104_42BC340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3167038-B66C-4CE6-9E1D-AFD27E867F6F}" authorId="{AE1E9BFF-994B-53E0-14A2-91169155C3F8}" created="2026-08-04T01:06:43.337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119630344" sldId="260"/>
      <ac:spMk id="3" creationId="{00000000-0000-0000-0000-000000000000}"/>
      <ac:txMk cp="342" len="96">
        <ac:context len="439" hash="2027493990"/>
      </ac:txMk>
    </ac:txMkLst>
    <p188:pos x="9926417" y="4218636"/>
    <p188:txBody>
      <a:bodyPr/>
      <a:lstStyle/>
      <a:p>
        <a:r>
          <a:rPr lang="en-US"/>
          <a:t>I’m not sure this bullet is needed for a general orientation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AE54BC-904D-40C5-B33D-B57F5B454F56}" type="datetimeFigureOut">
              <a:rPr lang="en-US" smtClean="0"/>
              <a:t>8/4/26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2C4B3C-8FE9-47D8-A7ED-EEC36EC39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928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5" y="-203200"/>
            <a:ext cx="12954000" cy="72866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90254" y="2705099"/>
            <a:ext cx="5427564" cy="1054855"/>
          </a:xfrm>
        </p:spPr>
        <p:txBody>
          <a:bodyPr wrap="none" anchor="t">
            <a:normAutofit/>
          </a:bodyPr>
          <a:lstStyle>
            <a:lvl1pPr algn="ctr">
              <a:defRPr sz="48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90254" y="3882775"/>
            <a:ext cx="5427564" cy="754025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3085306" y="1815388"/>
            <a:ext cx="6053138" cy="3389487"/>
            <a:chOff x="3085306" y="1815388"/>
            <a:chExt cx="6053138" cy="3389487"/>
          </a:xfrm>
        </p:grpSpPr>
        <p:cxnSp>
          <p:nvCxnSpPr>
            <p:cNvPr id="12" name="Straight Connector 11"/>
            <p:cNvCxnSpPr/>
            <p:nvPr userDrawn="1"/>
          </p:nvCxnSpPr>
          <p:spPr>
            <a:xfrm flipH="1">
              <a:off x="3085306" y="1819576"/>
              <a:ext cx="16591" cy="338529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 userDrawn="1"/>
          </p:nvCxnSpPr>
          <p:spPr>
            <a:xfrm flipH="1">
              <a:off x="9117696" y="1815388"/>
              <a:ext cx="16591" cy="338529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3085306" y="5199941"/>
              <a:ext cx="603746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3094809" y="1820066"/>
              <a:ext cx="164718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>
              <a:off x="7491257" y="1820066"/>
              <a:ext cx="164718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242" y="1440046"/>
            <a:ext cx="2498178" cy="73696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69103" y="676821"/>
            <a:ext cx="10735497" cy="1325563"/>
          </a:xfrm>
        </p:spPr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9103" y="2063306"/>
            <a:ext cx="10735497" cy="4456557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592902" y="868462"/>
            <a:ext cx="10887897" cy="5651401"/>
            <a:chOff x="3085306" y="1815388"/>
            <a:chExt cx="6053138" cy="3389487"/>
          </a:xfrm>
        </p:grpSpPr>
        <p:cxnSp>
          <p:nvCxnSpPr>
            <p:cNvPr id="18" name="Straight Connector 17"/>
            <p:cNvCxnSpPr/>
            <p:nvPr userDrawn="1"/>
          </p:nvCxnSpPr>
          <p:spPr>
            <a:xfrm flipH="1">
              <a:off x="3085306" y="1819576"/>
              <a:ext cx="16591" cy="338529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 flipH="1">
              <a:off x="9117696" y="1815388"/>
              <a:ext cx="16591" cy="338529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>
              <a:off x="3085306" y="5199941"/>
              <a:ext cx="603746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 userDrawn="1"/>
          </p:nvCxnSpPr>
          <p:spPr>
            <a:xfrm>
              <a:off x="3094809" y="1820066"/>
              <a:ext cx="164718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>
              <a:off x="7491257" y="1820066"/>
              <a:ext cx="164718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681368" y="2895232"/>
            <a:ext cx="4845335" cy="1641490"/>
          </a:xfrm>
        </p:spPr>
        <p:txBody>
          <a:bodyPr wrap="none" anchor="t">
            <a:normAutofit/>
          </a:bodyPr>
          <a:lstStyle>
            <a:lvl1pPr algn="ctr">
              <a:defRPr sz="72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4709698" y="1477989"/>
            <a:ext cx="2764968" cy="754025"/>
          </a:xfrm>
        </p:spPr>
        <p:txBody>
          <a:bodyPr anchor="b">
            <a:normAutofit/>
          </a:bodyPr>
          <a:lstStyle>
            <a:lvl1pPr marL="0" indent="0" algn="ctr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3077466" y="1734256"/>
            <a:ext cx="6053138" cy="3389487"/>
            <a:chOff x="3085306" y="1815388"/>
            <a:chExt cx="6053138" cy="3389487"/>
          </a:xfrm>
        </p:grpSpPr>
        <p:cxnSp>
          <p:nvCxnSpPr>
            <p:cNvPr id="18" name="Straight Connector 17"/>
            <p:cNvCxnSpPr/>
            <p:nvPr userDrawn="1"/>
          </p:nvCxnSpPr>
          <p:spPr>
            <a:xfrm flipH="1">
              <a:off x="3085306" y="1819576"/>
              <a:ext cx="16591" cy="338529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 flipH="1">
              <a:off x="9117696" y="1815388"/>
              <a:ext cx="16591" cy="338529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>
              <a:off x="3085306" y="5199941"/>
              <a:ext cx="603746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 userDrawn="1"/>
          </p:nvCxnSpPr>
          <p:spPr>
            <a:xfrm>
              <a:off x="3094809" y="1820066"/>
              <a:ext cx="164718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>
              <a:off x="7491257" y="1820066"/>
              <a:ext cx="164718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8/4/26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8/4/26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8/4/26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8/4/26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8/4/26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8/4/26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8/4/26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8/4/26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8/4/26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8/4/26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8/4/26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8/4/26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8/4/26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8/4/26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1000">
              <a:schemeClr val="bg2"/>
            </a:gs>
            <a:gs pos="100000">
              <a:schemeClr val="accent1"/>
            </a:gs>
            <a:gs pos="0">
              <a:schemeClr val="bg1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8/4/26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reshoff@vcs.net" TargetMode="External"/><Relationship Id="rId2" Type="http://schemas.microsoft.com/office/2018/10/relationships/comments" Target="../comments/modernComment_104_42BC3408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41914" y="2667000"/>
            <a:ext cx="5475904" cy="2373086"/>
          </a:xfrm>
        </p:spPr>
        <p:txBody>
          <a:bodyPr>
            <a:noAutofit/>
          </a:bodyPr>
          <a:lstStyle/>
          <a:p>
            <a:r>
              <a:rPr lang="en-US" sz="4400" dirty="0"/>
              <a:t>Test Appeals</a:t>
            </a:r>
            <a:br>
              <a:rPr lang="en-US" sz="4400" dirty="0"/>
            </a:br>
            <a:r>
              <a:rPr lang="en-US" sz="4400" dirty="0"/>
              <a:t>Medical Leaves</a:t>
            </a:r>
            <a:br>
              <a:rPr lang="en-US" sz="4400" dirty="0"/>
            </a:br>
            <a:r>
              <a:rPr lang="en-US" sz="4400" dirty="0"/>
              <a:t>&amp; Wellness</a:t>
            </a:r>
          </a:p>
        </p:txBody>
      </p:sp>
    </p:spTree>
    <p:extLst>
      <p:ext uri="{BB962C8B-B14F-4D97-AF65-F5344CB8AC3E}">
        <p14:creationId xmlns:p14="http://schemas.microsoft.com/office/powerpoint/2010/main" val="4195954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2659" y="1578429"/>
            <a:ext cx="10530120" cy="4648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i="1" dirty="0"/>
              <a:t>In keeping with our mission to create a nurturing environment, Valley Christian High School provides an appeals system for students seeking an academic exemption due to a high volume of tests scheduled.  This process is designed for two scenarios:</a:t>
            </a:r>
          </a:p>
          <a:p>
            <a:pPr marL="0" indent="0" algn="ctr">
              <a:buNone/>
            </a:pPr>
            <a:endParaRPr lang="en-US" i="1" dirty="0"/>
          </a:p>
          <a:p>
            <a:pPr marL="514350" indent="-514350">
              <a:buAutoNum type="arabicPeriod"/>
            </a:pPr>
            <a:r>
              <a:rPr lang="en-US" i="1" dirty="0"/>
              <a:t>A student has MORE than 2 tests scheduled for one day</a:t>
            </a:r>
          </a:p>
          <a:p>
            <a:pPr marL="514350" indent="-514350">
              <a:buAutoNum type="arabicPeriod"/>
            </a:pPr>
            <a:r>
              <a:rPr lang="en-US" i="1" dirty="0"/>
              <a:t>A student has MORE than 4 tests scheduled for one week</a:t>
            </a:r>
          </a:p>
          <a:p>
            <a:pPr marL="0" indent="0" algn="ctr">
              <a:buNone/>
            </a:pPr>
            <a:endParaRPr lang="en-US" i="1" dirty="0"/>
          </a:p>
          <a:p>
            <a:pPr marL="0" indent="0" algn="ctr">
              <a:buNone/>
            </a:pPr>
            <a:r>
              <a:rPr lang="en-US" i="1" dirty="0"/>
              <a:t>This does NOT apply to finals 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4294967295"/>
          </p:nvPr>
        </p:nvSpPr>
        <p:spPr>
          <a:xfrm>
            <a:off x="3506972" y="462791"/>
            <a:ext cx="5061494" cy="75402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800" dirty="0"/>
              <a:t>Test Appeals</a:t>
            </a:r>
          </a:p>
        </p:txBody>
      </p:sp>
    </p:spTree>
    <p:extLst>
      <p:ext uri="{BB962C8B-B14F-4D97-AF65-F5344CB8AC3E}">
        <p14:creationId xmlns:p14="http://schemas.microsoft.com/office/powerpoint/2010/main" val="683212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2560" y="1404256"/>
            <a:ext cx="9326880" cy="533617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Quizzes factor into test appeals</a:t>
            </a:r>
          </a:p>
          <a:p>
            <a:pPr>
              <a:lnSpc>
                <a:spcPct val="150000"/>
              </a:lnSpc>
            </a:pPr>
            <a:r>
              <a:rPr lang="en-US" dirty="0"/>
              <a:t>In the appeal process,  2 quizzes = 1 test</a:t>
            </a:r>
          </a:p>
          <a:p>
            <a:pPr>
              <a:lnSpc>
                <a:spcPct val="150000"/>
              </a:lnSpc>
            </a:pPr>
            <a:r>
              <a:rPr lang="en-US" dirty="0"/>
              <a:t>Scenarios and if they are eligible for an appeal: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2 tests + 1 quiz in one day </a:t>
            </a:r>
            <a:r>
              <a:rPr lang="en-US" dirty="0">
                <a:sym typeface="Wingdings" pitchFamily="2" charset="2"/>
              </a:rPr>
              <a:t> NO; does not exceed limit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ym typeface="Wingdings" pitchFamily="2" charset="2"/>
              </a:rPr>
              <a:t>2 tests + 2 quizzes in one day  YES; does exceed limit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ym typeface="Wingdings" pitchFamily="2" charset="2"/>
              </a:rPr>
              <a:t>4 tests + 1 quiz in one week  NO; does not exceed limit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ym typeface="Wingdings" pitchFamily="2" charset="2"/>
              </a:rPr>
              <a:t>4 tests + 2 quizzes in one week  YES; does exceed limit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4294967295"/>
          </p:nvPr>
        </p:nvSpPr>
        <p:spPr>
          <a:xfrm>
            <a:off x="3506972" y="497627"/>
            <a:ext cx="5061494" cy="75402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600" dirty="0"/>
              <a:t>Test Appeals</a:t>
            </a:r>
          </a:p>
        </p:txBody>
      </p:sp>
    </p:spTree>
    <p:extLst>
      <p:ext uri="{BB962C8B-B14F-4D97-AF65-F5344CB8AC3E}">
        <p14:creationId xmlns:p14="http://schemas.microsoft.com/office/powerpoint/2010/main" val="1481422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172" y="1448358"/>
            <a:ext cx="10009237" cy="4859761"/>
          </a:xfrm>
        </p:spPr>
        <p:txBody>
          <a:bodyPr/>
          <a:lstStyle/>
          <a:p>
            <a:r>
              <a:rPr lang="en-US" dirty="0"/>
              <a:t>Deadlines for Test Appeals</a:t>
            </a:r>
          </a:p>
          <a:p>
            <a:pPr lvl="1"/>
            <a:r>
              <a:rPr lang="en-US" dirty="0"/>
              <a:t>9am the school day PRIOR to the day with more than 2 tests</a:t>
            </a:r>
          </a:p>
          <a:p>
            <a:pPr lvl="1"/>
            <a:r>
              <a:rPr lang="en-US" dirty="0"/>
              <a:t>3pm the school day PRIOR to the week with more than 4 tests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Student can appeal to postpone ONE of the tests until the next scheduled Warrior Time test makeup day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4294967295"/>
          </p:nvPr>
        </p:nvSpPr>
        <p:spPr>
          <a:xfrm>
            <a:off x="3506972" y="549881"/>
            <a:ext cx="5061494" cy="75402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600" dirty="0"/>
              <a:t>Test Appeals</a:t>
            </a:r>
          </a:p>
        </p:txBody>
      </p:sp>
    </p:spTree>
    <p:extLst>
      <p:ext uri="{BB962C8B-B14F-4D97-AF65-F5344CB8AC3E}">
        <p14:creationId xmlns:p14="http://schemas.microsoft.com/office/powerpoint/2010/main" val="2491235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5C6ED-AD6E-39FE-A868-794DCEFF1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Make An Appeal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089DD6-9AF1-6723-E5C0-7DCBC70CA9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86" t="14527" r="3015" b="9036"/>
          <a:stretch>
            <a:fillRect/>
          </a:stretch>
        </p:blipFill>
        <p:spPr>
          <a:xfrm>
            <a:off x="1326107" y="1799985"/>
            <a:ext cx="9539785" cy="4505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743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0235" y="1702797"/>
            <a:ext cx="10274968" cy="5155203"/>
          </a:xfrm>
        </p:spPr>
        <p:txBody>
          <a:bodyPr>
            <a:normAutofit/>
          </a:bodyPr>
          <a:lstStyle/>
          <a:p>
            <a:r>
              <a:rPr lang="en-US" dirty="0"/>
              <a:t>Applies to: Concussions and Extended Illnesses (more than 10 days)</a:t>
            </a:r>
          </a:p>
          <a:p>
            <a:r>
              <a:rPr lang="en-US" dirty="0"/>
              <a:t>Parents need to reach out to Dr. Eshoff, the Dean of Instruction (</a:t>
            </a:r>
            <a:r>
              <a:rPr lang="en-US" dirty="0">
                <a:hlinkClick r:id="rId3"/>
              </a:rPr>
              <a:t>reshoff@vcs.net</a:t>
            </a:r>
            <a:r>
              <a:rPr lang="en-US" dirty="0"/>
              <a:t>)</a:t>
            </a:r>
          </a:p>
          <a:p>
            <a:r>
              <a:rPr lang="en-US" dirty="0"/>
              <a:t>Need a doctor’s note that includes date of diagnosis and doctor’s required physical or cognitive limitations for the student</a:t>
            </a:r>
          </a:p>
          <a:p>
            <a:r>
              <a:rPr lang="en-US" dirty="0"/>
              <a:t>Wellness counselor and the Dean of Instruction will develop a plan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4294967295"/>
          </p:nvPr>
        </p:nvSpPr>
        <p:spPr>
          <a:xfrm>
            <a:off x="3506972" y="516835"/>
            <a:ext cx="5061494" cy="97260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600" dirty="0"/>
              <a:t>Medical Leaves</a:t>
            </a:r>
          </a:p>
        </p:txBody>
      </p:sp>
    </p:spTree>
    <p:extLst>
      <p:ext uri="{BB962C8B-B14F-4D97-AF65-F5344CB8AC3E}">
        <p14:creationId xmlns:p14="http://schemas.microsoft.com/office/powerpoint/2010/main" val="111963034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06B8C-BFA0-164B-6062-553D05DD7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16BFB2-8AFA-9E6A-0E40-5B5703774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274" y="1489437"/>
            <a:ext cx="10274968" cy="51552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Your Well-Being Matters</a:t>
            </a:r>
          </a:p>
          <a:p>
            <a:r>
              <a:rPr lang="en-US" dirty="0"/>
              <a:t>Everyone faces challenges from time to time. You don't have to handle them alone.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Counseling Center is here to support you. You can meet with:</a:t>
            </a:r>
          </a:p>
          <a:p>
            <a:pPr lvl="0"/>
            <a:r>
              <a:rPr lang="en-US" dirty="0"/>
              <a:t>Your Academic Counselor</a:t>
            </a:r>
          </a:p>
          <a:p>
            <a:pPr lvl="0"/>
            <a:r>
              <a:rPr lang="en-US" dirty="0"/>
              <a:t>A Wellness Counselor</a:t>
            </a:r>
          </a:p>
          <a:p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BF26C5D2-30E4-4CF8-19CF-FA8310DA3C48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3506972" y="424071"/>
            <a:ext cx="5061494" cy="82163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600" dirty="0"/>
              <a:t>Wellness</a:t>
            </a:r>
          </a:p>
        </p:txBody>
      </p:sp>
    </p:spTree>
    <p:extLst>
      <p:ext uri="{BB962C8B-B14F-4D97-AF65-F5344CB8AC3E}">
        <p14:creationId xmlns:p14="http://schemas.microsoft.com/office/powerpoint/2010/main" val="2587481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1613F-722E-A2BC-C54A-BAEBEA150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C47E9D-9889-383E-3566-D5C4C8C755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274" y="1183341"/>
            <a:ext cx="10274968" cy="5461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Students come for many reasons, including:</a:t>
            </a:r>
          </a:p>
          <a:p>
            <a:pPr lvl="0"/>
            <a:r>
              <a:rPr lang="en-US" dirty="0"/>
              <a:t>Managing stress or anxiety</a:t>
            </a:r>
          </a:p>
          <a:p>
            <a:pPr lvl="0"/>
            <a:r>
              <a:rPr lang="en-US" dirty="0"/>
              <a:t>Feeling overwhelmed</a:t>
            </a:r>
          </a:p>
          <a:p>
            <a:pPr lvl="0"/>
            <a:r>
              <a:rPr lang="en-US" dirty="0"/>
              <a:t>Friendship or relationship challenges</a:t>
            </a:r>
          </a:p>
          <a:p>
            <a:pPr lvl="0"/>
            <a:r>
              <a:rPr lang="en-US" dirty="0"/>
              <a:t>Family concerns</a:t>
            </a:r>
          </a:p>
          <a:p>
            <a:pPr lvl="0"/>
            <a:r>
              <a:rPr lang="en-US" dirty="0"/>
              <a:t>School or academic pressure</a:t>
            </a:r>
          </a:p>
          <a:p>
            <a:pPr lvl="0"/>
            <a:r>
              <a:rPr lang="en-US" dirty="0"/>
              <a:t>Grief, loss, or major life changes</a:t>
            </a:r>
          </a:p>
          <a:p>
            <a:pPr lvl="0"/>
            <a:r>
              <a:rPr lang="en-US" dirty="0"/>
              <a:t>Or simply because you need someone to talk to</a:t>
            </a:r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r>
              <a:rPr lang="en-US" b="1" dirty="0"/>
              <a:t>Reaching out is a sign of strength. We're here to listen, support, and help you find the resources you need.</a:t>
            </a:r>
          </a:p>
          <a:p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5A0B901-9E91-A053-B1E8-2E8DDB3D5945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3565253" y="373400"/>
            <a:ext cx="5061494" cy="66650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600" dirty="0"/>
              <a:t>Wellness</a:t>
            </a:r>
          </a:p>
        </p:txBody>
      </p:sp>
    </p:spTree>
    <p:extLst>
      <p:ext uri="{BB962C8B-B14F-4D97-AF65-F5344CB8AC3E}">
        <p14:creationId xmlns:p14="http://schemas.microsoft.com/office/powerpoint/2010/main" val="3405833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A7AEF7-D4A7-E34B-9DB7-5643F2B12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68F153-689E-2A56-2559-753DF16B8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274" y="1183341"/>
            <a:ext cx="10274968" cy="5461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We all have moments when life feels difficult. If you are worried about yourself or a friend, don't carry that concern alone.</a:t>
            </a:r>
          </a:p>
          <a:p>
            <a:pPr marL="0" indent="0">
              <a:buNone/>
            </a:pPr>
            <a:endParaRPr lang="en-US" sz="1200" dirty="0"/>
          </a:p>
          <a:p>
            <a:r>
              <a:rPr lang="en-US" dirty="0"/>
              <a:t>Talk to a trusted adult</a:t>
            </a:r>
          </a:p>
          <a:p>
            <a:r>
              <a:rPr lang="en-US" dirty="0"/>
              <a:t>If you or someone you know needs immediate emotional support, you can also call or text </a:t>
            </a:r>
            <a:r>
              <a:rPr lang="en-US" b="1" dirty="0"/>
              <a:t>988</a:t>
            </a:r>
            <a:r>
              <a:rPr lang="en-US" dirty="0"/>
              <a:t> to reach the Suicide &amp; Crisis Lifeline.</a:t>
            </a:r>
          </a:p>
          <a:p>
            <a:r>
              <a:rPr lang="en-US" dirty="0"/>
              <a:t>If there is an immediate emergency or someone is in immediate danger, call </a:t>
            </a:r>
            <a:r>
              <a:rPr lang="en-US" b="1" dirty="0"/>
              <a:t>911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b="1" dirty="0"/>
              <a:t>Asking for help is one of the best ways to care for yourself and for others.</a:t>
            </a:r>
          </a:p>
          <a:p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1968BCF9-6120-4F63-5651-D46B6858836A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3565253" y="373400"/>
            <a:ext cx="5061494" cy="66650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600" dirty="0"/>
              <a:t>Wellness</a:t>
            </a:r>
          </a:p>
        </p:txBody>
      </p:sp>
    </p:spTree>
    <p:extLst>
      <p:ext uri="{BB962C8B-B14F-4D97-AF65-F5344CB8AC3E}">
        <p14:creationId xmlns:p14="http://schemas.microsoft.com/office/powerpoint/2010/main" val="8557929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49439-8546-0FF0-C721-117379ECC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 for Understanding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E35D7-CFF0-78A9-C670-F962DE18D3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You have 4 tests on one week – what do you do?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You have 3 tests on one day – what do you do?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You break your arm – what do you do?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You are overwhelmed with balancing your school activities and your homework – what do you do?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You see an acquaintance post something about self-harm online at home – what do you do?</a:t>
            </a:r>
          </a:p>
        </p:txBody>
      </p:sp>
    </p:spTree>
    <p:extLst>
      <p:ext uri="{BB962C8B-B14F-4D97-AF65-F5344CB8AC3E}">
        <p14:creationId xmlns:p14="http://schemas.microsoft.com/office/powerpoint/2010/main" val="251378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90254" y="2751934"/>
            <a:ext cx="5427564" cy="1490882"/>
          </a:xfrm>
        </p:spPr>
        <p:txBody>
          <a:bodyPr/>
          <a:lstStyle/>
          <a:p>
            <a:r>
              <a:rPr lang="en-US" dirty="0"/>
              <a:t>Looking forward to having a great year with you, Warrior Family! </a:t>
            </a:r>
          </a:p>
        </p:txBody>
      </p:sp>
    </p:spTree>
    <p:extLst>
      <p:ext uri="{BB962C8B-B14F-4D97-AF65-F5344CB8AC3E}">
        <p14:creationId xmlns:p14="http://schemas.microsoft.com/office/powerpoint/2010/main" val="1281373714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VCS">
      <a:dk1>
        <a:sysClr val="windowText" lastClr="000000"/>
      </a:dk1>
      <a:lt1>
        <a:sysClr val="window" lastClr="FFFFFF"/>
      </a:lt1>
      <a:dk2>
        <a:srgbClr val="002A4C"/>
      </a:dk2>
      <a:lt2>
        <a:srgbClr val="A1A1A4"/>
      </a:lt2>
      <a:accent1>
        <a:srgbClr val="00467F"/>
      </a:accent1>
      <a:accent2>
        <a:srgbClr val="8CD2F4"/>
      </a:accent2>
      <a:accent3>
        <a:srgbClr val="A5A5A5"/>
      </a:accent3>
      <a:accent4>
        <a:srgbClr val="FFC425"/>
      </a:accent4>
      <a:accent5>
        <a:srgbClr val="F3901D"/>
      </a:accent5>
      <a:accent6>
        <a:srgbClr val="78A22F"/>
      </a:accent6>
      <a:hlink>
        <a:srgbClr val="0063B4"/>
      </a:hlink>
      <a:folHlink>
        <a:srgbClr val="0990FF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18407</TotalTime>
  <Words>568</Words>
  <Application>Microsoft Macintosh PowerPoint</Application>
  <PresentationFormat>Widescreen</PresentationFormat>
  <Paragraphs>61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Palatino Linotype</vt:lpstr>
      <vt:lpstr>Wingdings</vt:lpstr>
      <vt:lpstr>Depth</vt:lpstr>
      <vt:lpstr>Test Appeals Medical Leaves &amp; Wellness</vt:lpstr>
      <vt:lpstr>PowerPoint Presentation</vt:lpstr>
      <vt:lpstr>PowerPoint Presentation</vt:lpstr>
      <vt:lpstr>PowerPoint Presentation</vt:lpstr>
      <vt:lpstr>How to Make An Appeal</vt:lpstr>
      <vt:lpstr>PowerPoint Presentation</vt:lpstr>
      <vt:lpstr>PowerPoint Presentation</vt:lpstr>
      <vt:lpstr>PowerPoint Presentation</vt:lpstr>
      <vt:lpstr>PowerPoint Presentation</vt:lpstr>
      <vt:lpstr>Check for Understanding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Alexis Schneider</dc:creator>
  <cp:lastModifiedBy>Anne Delong</cp:lastModifiedBy>
  <cp:revision>41</cp:revision>
  <dcterms:created xsi:type="dcterms:W3CDTF">2016-07-12T19:55:37Z</dcterms:created>
  <dcterms:modified xsi:type="dcterms:W3CDTF">2026-08-04T23:06:09Z</dcterms:modified>
</cp:coreProperties>
</file>