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Inter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5" d="100"/>
          <a:sy n="75" d="100"/>
        </p:scale>
        <p:origin x="6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065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96572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Introduction to Arduino &amp; I²C Communication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723442"/>
            <a:ext cx="7556421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Arduino is a small, programmable microcontroller that bridges the gap between the physical and digital worlds. It reads data from sensors, processes information, and controls outputs like LEDs, motors, and displays. I²C (Inter-Integrated Circuit) is an elegant communication protocol that allows your Arduino to talk to multiple devices simultaneously using just two wires—making complex projects simple and organized.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634127"/>
            <a:ext cx="1970484" cy="426244"/>
          </a:xfrm>
          <a:prstGeom prst="roundRect">
            <a:avLst>
              <a:gd name="adj" fmla="val 17880"/>
            </a:avLst>
          </a:prstGeom>
          <a:solidFill>
            <a:srgbClr val="DADBF1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929878" y="702112"/>
            <a:ext cx="1698308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PROTOCOL BASICS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93790" y="115109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What Is I²C?</a:t>
            </a:r>
            <a:endParaRPr lang="en-US" sz="4450" dirty="0"/>
          </a:p>
        </p:txBody>
      </p:sp>
      <p:sp>
        <p:nvSpPr>
          <p:cNvPr id="5" name="Text 3"/>
          <p:cNvSpPr/>
          <p:nvPr/>
        </p:nvSpPr>
        <p:spPr>
          <a:xfrm>
            <a:off x="793790" y="2404110"/>
            <a:ext cx="760428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I²C stands for Inter-Integrated Circuit, a serial communication protocol developed by Philips in the 1980s. It's designed for short-distance communication between integrated circuits on the same board.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3696891"/>
            <a:ext cx="760428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protocol uses just two shared wires to create a communication bus: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4626769"/>
            <a:ext cx="760428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SDA (Serial Data)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– carries the actual data bits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93790" y="5068967"/>
            <a:ext cx="760428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SCL (Serial Clock)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– synchronizes timing between devices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93790" y="5635943"/>
            <a:ext cx="760428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 an I²C system, one device acts as the master (typically your Arduino), orchestrating all communication with multiple slave devices like sensors, displays, and memory chips.</a:t>
            </a:r>
            <a:endParaRPr lang="en-US" sz="1750" dirty="0"/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096" y="2455188"/>
            <a:ext cx="4885015" cy="48850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6259473" y="607814"/>
            <a:ext cx="1508403" cy="252770"/>
          </a:xfrm>
          <a:prstGeom prst="roundRect">
            <a:avLst>
              <a:gd name="adj" fmla="val 19086"/>
            </a:avLst>
          </a:prstGeom>
          <a:noFill/>
          <a:ln w="7620">
            <a:solidFill>
              <a:srgbClr val="4950B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3175" y="676751"/>
            <a:ext cx="114776" cy="1147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525339" y="658416"/>
            <a:ext cx="1148834" cy="1515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900" dirty="0">
                <a:solidFill>
                  <a:srgbClr val="4950B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BUS ARCHITECTURE</a:t>
            </a:r>
            <a:endParaRPr lang="en-US" sz="900" dirty="0"/>
          </a:p>
        </p:txBody>
      </p:sp>
      <p:sp>
        <p:nvSpPr>
          <p:cNvPr id="6" name="Text 2"/>
          <p:cNvSpPr/>
          <p:nvPr/>
        </p:nvSpPr>
        <p:spPr>
          <a:xfrm>
            <a:off x="6259473" y="897850"/>
            <a:ext cx="3589496" cy="4486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I²C Bus Diagram</a:t>
            </a:r>
            <a:endParaRPr lang="en-US" sz="2800" dirty="0"/>
          </a:p>
        </p:txBody>
      </p:sp>
      <p:sp>
        <p:nvSpPr>
          <p:cNvPr id="7" name="Shape 3"/>
          <p:cNvSpPr/>
          <p:nvPr/>
        </p:nvSpPr>
        <p:spPr>
          <a:xfrm>
            <a:off x="6259473" y="1486376"/>
            <a:ext cx="7597854" cy="1295638"/>
          </a:xfrm>
          <a:prstGeom prst="roundRect">
            <a:avLst>
              <a:gd name="adj" fmla="val 465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4"/>
          <p:cNvSpPr/>
          <p:nvPr/>
        </p:nvSpPr>
        <p:spPr>
          <a:xfrm>
            <a:off x="6410563" y="1637467"/>
            <a:ext cx="430649" cy="430649"/>
          </a:xfrm>
          <a:prstGeom prst="roundRect">
            <a:avLst>
              <a:gd name="adj" fmla="val 21230946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28911" y="1755815"/>
            <a:ext cx="193834" cy="19383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10563" y="2161342"/>
            <a:ext cx="1794748" cy="2241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Arduino (Master)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410563" y="2441496"/>
            <a:ext cx="7295674" cy="1894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Controls all communication and timing on the bus</a:t>
            </a:r>
            <a:endParaRPr lang="en-US" sz="1100" dirty="0"/>
          </a:p>
        </p:txBody>
      </p:sp>
      <p:sp>
        <p:nvSpPr>
          <p:cNvPr id="12" name="Shape 7"/>
          <p:cNvSpPr/>
          <p:nvPr/>
        </p:nvSpPr>
        <p:spPr>
          <a:xfrm>
            <a:off x="6259473" y="2875240"/>
            <a:ext cx="7597854" cy="1295638"/>
          </a:xfrm>
          <a:prstGeom prst="roundRect">
            <a:avLst>
              <a:gd name="adj" fmla="val 465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8"/>
          <p:cNvSpPr/>
          <p:nvPr/>
        </p:nvSpPr>
        <p:spPr>
          <a:xfrm>
            <a:off x="6410563" y="3026331"/>
            <a:ext cx="430649" cy="430649"/>
          </a:xfrm>
          <a:prstGeom prst="roundRect">
            <a:avLst>
              <a:gd name="adj" fmla="val 21230946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911" y="3144679"/>
            <a:ext cx="193834" cy="193834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6410563" y="3550206"/>
            <a:ext cx="1794748" cy="2241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Sensor (0x40)</a:t>
            </a:r>
            <a:endParaRPr lang="en-US" sz="1400" dirty="0"/>
          </a:p>
        </p:txBody>
      </p:sp>
      <p:sp>
        <p:nvSpPr>
          <p:cNvPr id="16" name="Text 10"/>
          <p:cNvSpPr/>
          <p:nvPr/>
        </p:nvSpPr>
        <p:spPr>
          <a:xfrm>
            <a:off x="6410563" y="3830360"/>
            <a:ext cx="7295674" cy="1894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Temperature/humidity sensor responds to address 0x40</a:t>
            </a:r>
            <a:endParaRPr lang="en-US" sz="1100" dirty="0"/>
          </a:p>
        </p:txBody>
      </p:sp>
      <p:sp>
        <p:nvSpPr>
          <p:cNvPr id="17" name="Shape 11"/>
          <p:cNvSpPr/>
          <p:nvPr/>
        </p:nvSpPr>
        <p:spPr>
          <a:xfrm>
            <a:off x="6259473" y="4264104"/>
            <a:ext cx="7597854" cy="1295638"/>
          </a:xfrm>
          <a:prstGeom prst="roundRect">
            <a:avLst>
              <a:gd name="adj" fmla="val 465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2"/>
          <p:cNvSpPr/>
          <p:nvPr/>
        </p:nvSpPr>
        <p:spPr>
          <a:xfrm>
            <a:off x="6410563" y="4415195"/>
            <a:ext cx="430649" cy="430649"/>
          </a:xfrm>
          <a:prstGeom prst="roundRect">
            <a:avLst>
              <a:gd name="adj" fmla="val 21230946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28911" y="4533543"/>
            <a:ext cx="193834" cy="193834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6410563" y="4939070"/>
            <a:ext cx="1794748" cy="2241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Display (0x3C)</a:t>
            </a:r>
            <a:endParaRPr lang="en-US" sz="1400" dirty="0"/>
          </a:p>
        </p:txBody>
      </p:sp>
      <p:sp>
        <p:nvSpPr>
          <p:cNvPr id="21" name="Text 14"/>
          <p:cNvSpPr/>
          <p:nvPr/>
        </p:nvSpPr>
        <p:spPr>
          <a:xfrm>
            <a:off x="6410563" y="5219224"/>
            <a:ext cx="7295674" cy="1894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OLED screen listens at address 0x3C</a:t>
            </a:r>
            <a:endParaRPr lang="en-US" sz="1100" dirty="0"/>
          </a:p>
        </p:txBody>
      </p:sp>
      <p:sp>
        <p:nvSpPr>
          <p:cNvPr id="22" name="Shape 15"/>
          <p:cNvSpPr/>
          <p:nvPr/>
        </p:nvSpPr>
        <p:spPr>
          <a:xfrm>
            <a:off x="6259473" y="5652968"/>
            <a:ext cx="7597854" cy="1295638"/>
          </a:xfrm>
          <a:prstGeom prst="roundRect">
            <a:avLst>
              <a:gd name="adj" fmla="val 465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16"/>
          <p:cNvSpPr/>
          <p:nvPr/>
        </p:nvSpPr>
        <p:spPr>
          <a:xfrm>
            <a:off x="6410563" y="5804059"/>
            <a:ext cx="430649" cy="430649"/>
          </a:xfrm>
          <a:prstGeom prst="roundRect">
            <a:avLst>
              <a:gd name="adj" fmla="val 21230946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4" name="Image 5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28911" y="5922407"/>
            <a:ext cx="193834" cy="193834"/>
          </a:xfrm>
          <a:prstGeom prst="rect">
            <a:avLst/>
          </a:prstGeom>
        </p:spPr>
      </p:pic>
      <p:sp>
        <p:nvSpPr>
          <p:cNvPr id="25" name="Text 17"/>
          <p:cNvSpPr/>
          <p:nvPr/>
        </p:nvSpPr>
        <p:spPr>
          <a:xfrm>
            <a:off x="6410563" y="6327934"/>
            <a:ext cx="1794748" cy="2241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RTC (0x68)</a:t>
            </a:r>
            <a:endParaRPr lang="en-US" sz="1400" dirty="0"/>
          </a:p>
        </p:txBody>
      </p:sp>
      <p:sp>
        <p:nvSpPr>
          <p:cNvPr id="26" name="Text 18"/>
          <p:cNvSpPr/>
          <p:nvPr/>
        </p:nvSpPr>
        <p:spPr>
          <a:xfrm>
            <a:off x="6410563" y="6608088"/>
            <a:ext cx="7295674" cy="1894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Real-time clock module at address 0x68</a:t>
            </a:r>
            <a:endParaRPr lang="en-US" sz="1100" dirty="0"/>
          </a:p>
        </p:txBody>
      </p:sp>
      <p:sp>
        <p:nvSpPr>
          <p:cNvPr id="27" name="Text 19"/>
          <p:cNvSpPr/>
          <p:nvPr/>
        </p:nvSpPr>
        <p:spPr>
          <a:xfrm>
            <a:off x="6259473" y="7053501"/>
            <a:ext cx="7597854" cy="5682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All devices share the same two wires (SDA and SCL), but each has a unique address. The Arduino can talk to any device by calling its specific address—like selecting a contact from your phone. This architecture keeps wiring simple even as projects grow more complex.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2580" y="504825"/>
            <a:ext cx="966788" cy="345043"/>
          </a:xfrm>
          <a:prstGeom prst="roundRect">
            <a:avLst>
              <a:gd name="adj" fmla="val 17880"/>
            </a:avLst>
          </a:prstGeom>
          <a:solidFill>
            <a:srgbClr val="DADBF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2713" y="603885"/>
            <a:ext cx="146804" cy="14680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72860" y="559832"/>
            <a:ext cx="526375" cy="2350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TIMING</a:t>
            </a:r>
            <a:endParaRPr lang="en-US" sz="1150" dirty="0"/>
          </a:p>
        </p:txBody>
      </p:sp>
      <p:sp>
        <p:nvSpPr>
          <p:cNvPr id="5" name="Text 2"/>
          <p:cNvSpPr/>
          <p:nvPr/>
        </p:nvSpPr>
        <p:spPr>
          <a:xfrm>
            <a:off x="642580" y="923211"/>
            <a:ext cx="5615226" cy="5736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Clock Controls Data Flow</a:t>
            </a:r>
            <a:endParaRPr lang="en-US" sz="3600" dirty="0"/>
          </a:p>
        </p:txBody>
      </p:sp>
      <p:sp>
        <p:nvSpPr>
          <p:cNvPr id="6" name="Text 3"/>
          <p:cNvSpPr/>
          <p:nvPr/>
        </p:nvSpPr>
        <p:spPr>
          <a:xfrm>
            <a:off x="642580" y="1937385"/>
            <a:ext cx="7138273" cy="881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SCL (clock) line acts like a metronome, keeping perfect time for data transmission. Each rising edge of the clock pulse signals when data on the SDA line should be read.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642580" y="2983706"/>
            <a:ext cx="7138273" cy="293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How it works: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642580" y="3442573"/>
            <a:ext cx="7138273" cy="293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Data changes when SCL is LOW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642580" y="3800475"/>
            <a:ext cx="7138273" cy="293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Data is sampled when SCL goes HIGH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642580" y="4158377"/>
            <a:ext cx="7138273" cy="293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Each clock pulse transfers one bit</a:t>
            </a:r>
            <a:endParaRPr lang="en-US" sz="1400" dirty="0"/>
          </a:p>
        </p:txBody>
      </p:sp>
      <p:sp>
        <p:nvSpPr>
          <p:cNvPr id="11" name="Text 8"/>
          <p:cNvSpPr/>
          <p:nvPr/>
        </p:nvSpPr>
        <p:spPr>
          <a:xfrm>
            <a:off x="642580" y="4516279"/>
            <a:ext cx="7138273" cy="293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300"/>
              </a:lnSpc>
              <a:buSzPct val="100000"/>
              <a:buChar char="•"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Typical speeds: 100 kHz (standard) or 400 kHz (fast mode)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642580" y="4975146"/>
            <a:ext cx="7138273" cy="881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Think of SCL as asking "ready?" and SDA as answering with a 0 or 1. This synchronized dance ensures reliable communication even with multiple devices on the same wires.</a:t>
            </a:r>
            <a:endParaRPr lang="en-US" sz="1400" dirty="0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6387" y="1978700"/>
            <a:ext cx="5758934" cy="57589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654248"/>
            <a:ext cx="4820007" cy="602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Start &amp; Stop Signals</a:t>
            </a:r>
            <a:endParaRPr lang="en-US" sz="3750" dirty="0"/>
          </a:p>
        </p:txBody>
      </p:sp>
      <p:sp>
        <p:nvSpPr>
          <p:cNvPr id="4" name="Text 1"/>
          <p:cNvSpPr/>
          <p:nvPr/>
        </p:nvSpPr>
        <p:spPr>
          <a:xfrm>
            <a:off x="6280190" y="1502450"/>
            <a:ext cx="7556421" cy="8558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Every I²C conversation begins with a START condition and ends with a STOP condition. These special signals tell all devices on the bus when communication is beginning or ending.</a:t>
            </a:r>
            <a:endParaRPr lang="en-US" sz="1500" dirty="0"/>
          </a:p>
        </p:txBody>
      </p:sp>
      <p:sp>
        <p:nvSpPr>
          <p:cNvPr id="5" name="Shape 2"/>
          <p:cNvSpPr/>
          <p:nvPr/>
        </p:nvSpPr>
        <p:spPr>
          <a:xfrm>
            <a:off x="6280190" y="2542580"/>
            <a:ext cx="7556421" cy="1686520"/>
          </a:xfrm>
          <a:prstGeom prst="roundRect">
            <a:avLst>
              <a:gd name="adj" fmla="val 4801"/>
            </a:avLst>
          </a:prstGeom>
          <a:solidFill>
            <a:srgbClr val="FFFFFF"/>
          </a:solidFill>
          <a:ln w="2286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303050" y="2565440"/>
            <a:ext cx="771168" cy="1640800"/>
          </a:xfrm>
          <a:prstGeom prst="roundRect">
            <a:avLst>
              <a:gd name="adj" fmla="val 6943"/>
            </a:avLst>
          </a:prstGeom>
          <a:solidFill>
            <a:srgbClr val="DADBF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40222" y="3241119"/>
            <a:ext cx="289203" cy="28920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238048" y="2758202"/>
            <a:ext cx="240994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START Condition</a:t>
            </a:r>
            <a:endParaRPr lang="en-US" sz="1850" dirty="0"/>
          </a:p>
        </p:txBody>
      </p:sp>
      <p:sp>
        <p:nvSpPr>
          <p:cNvPr id="9" name="Text 5"/>
          <p:cNvSpPr/>
          <p:nvPr/>
        </p:nvSpPr>
        <p:spPr>
          <a:xfrm>
            <a:off x="7238048" y="3157657"/>
            <a:ext cx="6382941" cy="8558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SDA line drops from HIGH to LOW while SCL remains HIGH. This unique pattern alerts all devices that the master is about to send an address.</a:t>
            </a:r>
            <a:endParaRPr lang="en-US" sz="1500" dirty="0"/>
          </a:p>
        </p:txBody>
      </p:sp>
      <p:sp>
        <p:nvSpPr>
          <p:cNvPr id="10" name="Shape 6"/>
          <p:cNvSpPr/>
          <p:nvPr/>
        </p:nvSpPr>
        <p:spPr>
          <a:xfrm>
            <a:off x="6280190" y="4392930"/>
            <a:ext cx="7556421" cy="1401247"/>
          </a:xfrm>
          <a:prstGeom prst="roundRect">
            <a:avLst>
              <a:gd name="adj" fmla="val 5779"/>
            </a:avLst>
          </a:prstGeom>
          <a:solidFill>
            <a:srgbClr val="FFFFFF"/>
          </a:solidFill>
          <a:ln w="2286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6303050" y="4415790"/>
            <a:ext cx="771168" cy="1355527"/>
          </a:xfrm>
          <a:prstGeom prst="roundRect">
            <a:avLst>
              <a:gd name="adj" fmla="val 6943"/>
            </a:avLst>
          </a:prstGeom>
          <a:solidFill>
            <a:srgbClr val="DADBF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40222" y="4948833"/>
            <a:ext cx="289203" cy="289203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238048" y="4608552"/>
            <a:ext cx="240994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STOP Condition</a:t>
            </a:r>
            <a:endParaRPr lang="en-US" sz="1850" dirty="0"/>
          </a:p>
        </p:txBody>
      </p:sp>
      <p:sp>
        <p:nvSpPr>
          <p:cNvPr id="14" name="Text 9"/>
          <p:cNvSpPr/>
          <p:nvPr/>
        </p:nvSpPr>
        <p:spPr>
          <a:xfrm>
            <a:off x="7238048" y="5008007"/>
            <a:ext cx="6382941" cy="570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SDA line rises from LOW to HIGH while SCL is HIGH. This releases the bus, allowing other operations to begin.</a:t>
            </a:r>
            <a:endParaRPr lang="en-US" sz="1500" dirty="0"/>
          </a:p>
        </p:txBody>
      </p:sp>
      <p:sp>
        <p:nvSpPr>
          <p:cNvPr id="15" name="Shape 10"/>
          <p:cNvSpPr/>
          <p:nvPr/>
        </p:nvSpPr>
        <p:spPr>
          <a:xfrm>
            <a:off x="6280190" y="5978485"/>
            <a:ext cx="7556421" cy="1596747"/>
          </a:xfrm>
          <a:prstGeom prst="roundRect">
            <a:avLst>
              <a:gd name="adj" fmla="val 5071"/>
            </a:avLst>
          </a:prstGeom>
          <a:solidFill>
            <a:srgbClr val="C7C9E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2952" y="6263997"/>
            <a:ext cx="240983" cy="192762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6906697" y="6190417"/>
            <a:ext cx="6737152" cy="11410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Key insight:</a:t>
            </a:r>
            <a:r>
              <a:rPr lang="en-US" sz="15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During normal data transmission, SDA only changes when SCL is LOW. START and STOP conditions break this rule intentionally—changing SDA while SCL is HIGH creates unmistakable boundary markers.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843558"/>
            <a:ext cx="2159437" cy="441484"/>
          </a:xfrm>
          <a:prstGeom prst="roundRect">
            <a:avLst>
              <a:gd name="adj" fmla="val 17263"/>
            </a:avLst>
          </a:prstGeom>
          <a:noFill/>
          <a:ln w="7620">
            <a:solidFill>
              <a:srgbClr val="4950B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937498" y="919163"/>
            <a:ext cx="1872020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950B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DEVICE ADDRESSING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93790" y="1375767"/>
            <a:ext cx="849034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Addresses &amp; Acknowledgment</a:t>
            </a:r>
            <a:endParaRPr lang="en-US" sz="4450" dirty="0"/>
          </a:p>
        </p:txBody>
      </p:sp>
      <p:sp>
        <p:nvSpPr>
          <p:cNvPr id="5" name="Text 3"/>
          <p:cNvSpPr/>
          <p:nvPr/>
        </p:nvSpPr>
        <p:spPr>
          <a:xfrm>
            <a:off x="793790" y="2651522"/>
            <a:ext cx="4266009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Unique Device Addresses</a:t>
            </a:r>
            <a:endParaRPr lang="en-US" sz="2650" dirty="0"/>
          </a:p>
        </p:txBody>
      </p:sp>
      <p:sp>
        <p:nvSpPr>
          <p:cNvPr id="6" name="Text 4"/>
          <p:cNvSpPr/>
          <p:nvPr/>
        </p:nvSpPr>
        <p:spPr>
          <a:xfrm>
            <a:off x="793790" y="3303627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Every I²C device has a unique 7-bit address (0x00 to 0x7F). When the Arduino sends an address after the START condition, only the device with that matching address responds—all others stay silent and listen.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495931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Common address examples: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93790" y="552628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0x3C or 0x3D – OLED displays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93790" y="596848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0x40 – HTU21D humidity sensor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93790" y="641068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0x68 – DS3231 real-time clock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93790" y="685288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0x76 or 0x77 – BMP280 pressure sensor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99521" y="2651522"/>
            <a:ext cx="4374594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ACK: Acknowledgment Bit</a:t>
            </a:r>
            <a:endParaRPr lang="en-US" sz="2650" dirty="0"/>
          </a:p>
        </p:txBody>
      </p:sp>
      <p:sp>
        <p:nvSpPr>
          <p:cNvPr id="13" name="Text 11"/>
          <p:cNvSpPr/>
          <p:nvPr/>
        </p:nvSpPr>
        <p:spPr>
          <a:xfrm>
            <a:off x="7599521" y="3303627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After receiving each byte of data, the receiving device sends an ACK (acknowledgment) by pulling the SDA line LOW during the 9th clock pulse.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7599521" y="459640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ACK = Success: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"I received your message correctly"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7599521" y="5163383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NACK = Problem: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Line stays HIGH, signaling an error or end of transmission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7599521" y="6093262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This handshake ensures reliable communication—the master knows immediately if a device is present and responding.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78004"/>
            <a:ext cx="722733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Why the Wires Don't Fight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340412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01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2695456"/>
            <a:ext cx="4196358" cy="30480"/>
          </a:xfrm>
          <a:prstGeom prst="rect">
            <a:avLst/>
          </a:prstGeom>
          <a:solidFill>
            <a:srgbClr val="4950B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793790" y="2869763"/>
            <a:ext cx="340971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Open-Drain Architecture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93790" y="3360182"/>
            <a:ext cx="4196358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I²C devices can only pull the SDA and SCL lines LOW—they cannot actively drive them HIGH. This prevents electrical conflicts when multiple devices share the same wires.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216962" y="2340412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02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5216962" y="2695456"/>
            <a:ext cx="4196358" cy="30480"/>
          </a:xfrm>
          <a:prstGeom prst="rect">
            <a:avLst/>
          </a:prstGeom>
          <a:solidFill>
            <a:srgbClr val="4950B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5216962" y="286976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Pull-Up Resistors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216962" y="3360182"/>
            <a:ext cx="4196358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External resistors (typically 4.7kΩ) connect both lines to +5V (or +3.3V). These resistors naturally pull the lines HIGH when no device is actively pulling them LOW.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640133" y="2340412"/>
            <a:ext cx="226814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03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9640133" y="2695456"/>
            <a:ext cx="4196358" cy="30480"/>
          </a:xfrm>
          <a:prstGeom prst="rect">
            <a:avLst/>
          </a:prstGeom>
          <a:solidFill>
            <a:srgbClr val="4950B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9640133" y="2869763"/>
            <a:ext cx="288774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Safe Communication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9640133" y="3360182"/>
            <a:ext cx="4196358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When a device "speaks" by pulling a line LOW, it's like pressing a button. When it "listens," it releases the line and the pull-up resistor brings it back HIGH. This simple design prevents short circuits and allows multiple devices to coexist safely.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793790" y="6325672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Result:</a:t>
            </a: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LOW means "someone is talking" and HIGH means "silence." Multiple devices can safely share the bus without damage.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65453" y="601980"/>
            <a:ext cx="1611987" cy="235268"/>
          </a:xfrm>
          <a:prstGeom prst="roundRect">
            <a:avLst>
              <a:gd name="adj" fmla="val 20305"/>
            </a:avLst>
          </a:prstGeom>
          <a:solidFill>
            <a:srgbClr val="DADBF1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0702" y="662702"/>
            <a:ext cx="113705" cy="11370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21199" y="644604"/>
            <a:ext cx="1270992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150"/>
              </a:lnSpc>
              <a:buNone/>
            </a:pPr>
            <a:r>
              <a:rPr lang="en-US" sz="8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COMPLETE PROTOCOL</a:t>
            </a:r>
            <a:endParaRPr lang="en-US" sz="850" dirty="0"/>
          </a:p>
        </p:txBody>
      </p:sp>
      <p:sp>
        <p:nvSpPr>
          <p:cNvPr id="5" name="Text 2"/>
          <p:cNvSpPr/>
          <p:nvPr/>
        </p:nvSpPr>
        <p:spPr>
          <a:xfrm>
            <a:off x="765453" y="874157"/>
            <a:ext cx="3634026" cy="4442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en-US" sz="27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Full I²C Conversation</a:t>
            </a:r>
            <a:endParaRPr lang="en-US" sz="2750" dirty="0"/>
          </a:p>
        </p:txBody>
      </p:sp>
      <p:sp>
        <p:nvSpPr>
          <p:cNvPr id="6" name="Text 3"/>
          <p:cNvSpPr/>
          <p:nvPr/>
        </p:nvSpPr>
        <p:spPr>
          <a:xfrm>
            <a:off x="765453" y="1456968"/>
            <a:ext cx="13099494" cy="1876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complete I²C transaction follows a precise sequence of events, creating a rule-based conversation between master and slave devices.</a:t>
            </a:r>
            <a:endParaRPr lang="en-US" sz="11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453" y="1748552"/>
            <a:ext cx="710803" cy="85296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568648" y="1890713"/>
            <a:ext cx="1777127" cy="2221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START Condition</a:t>
            </a:r>
            <a:endParaRPr lang="en-US" sz="1350" dirty="0"/>
          </a:p>
        </p:txBody>
      </p:sp>
      <p:sp>
        <p:nvSpPr>
          <p:cNvPr id="9" name="Text 5"/>
          <p:cNvSpPr/>
          <p:nvPr/>
        </p:nvSpPr>
        <p:spPr>
          <a:xfrm>
            <a:off x="1568648" y="2168247"/>
            <a:ext cx="12296299" cy="1876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Master signals the beginning of communication</a:t>
            </a:r>
            <a:endParaRPr lang="en-US" sz="11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453" y="2601516"/>
            <a:ext cx="710803" cy="852964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568648" y="2743676"/>
            <a:ext cx="1777127" cy="2221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Address + R/W Bit</a:t>
            </a:r>
            <a:endParaRPr lang="en-US" sz="1350" dirty="0"/>
          </a:p>
        </p:txBody>
      </p:sp>
      <p:sp>
        <p:nvSpPr>
          <p:cNvPr id="12" name="Text 7"/>
          <p:cNvSpPr/>
          <p:nvPr/>
        </p:nvSpPr>
        <p:spPr>
          <a:xfrm>
            <a:off x="1568648" y="3021211"/>
            <a:ext cx="12296299" cy="1876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Master sends 7-bit device address plus read/write bit</a:t>
            </a:r>
            <a:endParaRPr lang="en-US" sz="110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453" y="3454479"/>
            <a:ext cx="710803" cy="85296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68648" y="3596640"/>
            <a:ext cx="1777127" cy="2221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ACK from Slave</a:t>
            </a:r>
            <a:endParaRPr lang="en-US" sz="1350" dirty="0"/>
          </a:p>
        </p:txBody>
      </p:sp>
      <p:sp>
        <p:nvSpPr>
          <p:cNvPr id="15" name="Text 9"/>
          <p:cNvSpPr/>
          <p:nvPr/>
        </p:nvSpPr>
        <p:spPr>
          <a:xfrm>
            <a:off x="1568648" y="3874175"/>
            <a:ext cx="12296299" cy="1876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Addressed device acknowledges by pulling SDA LOW</a:t>
            </a:r>
            <a:endParaRPr lang="en-US" sz="1100" dirty="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453" y="4307443"/>
            <a:ext cx="710803" cy="852964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1568648" y="4449604"/>
            <a:ext cx="1777127" cy="2221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Data Byte(s)</a:t>
            </a:r>
            <a:endParaRPr lang="en-US" sz="1350" dirty="0"/>
          </a:p>
        </p:txBody>
      </p:sp>
      <p:sp>
        <p:nvSpPr>
          <p:cNvPr id="18" name="Text 11"/>
          <p:cNvSpPr/>
          <p:nvPr/>
        </p:nvSpPr>
        <p:spPr>
          <a:xfrm>
            <a:off x="1568648" y="4727138"/>
            <a:ext cx="12296299" cy="1876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Master or slave transmits data, one byte at a time</a:t>
            </a:r>
            <a:endParaRPr lang="en-US" sz="1100" dirty="0"/>
          </a:p>
        </p:txBody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5453" y="5160407"/>
            <a:ext cx="710803" cy="852964"/>
          </a:xfrm>
          <a:prstGeom prst="rect">
            <a:avLst/>
          </a:prstGeom>
        </p:spPr>
      </p:pic>
      <p:sp>
        <p:nvSpPr>
          <p:cNvPr id="20" name="Text 12"/>
          <p:cNvSpPr/>
          <p:nvPr/>
        </p:nvSpPr>
        <p:spPr>
          <a:xfrm>
            <a:off x="1568648" y="5302568"/>
            <a:ext cx="1777127" cy="2221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ACK after Each Byte</a:t>
            </a:r>
            <a:endParaRPr lang="en-US" sz="1350" dirty="0"/>
          </a:p>
        </p:txBody>
      </p:sp>
      <p:sp>
        <p:nvSpPr>
          <p:cNvPr id="21" name="Text 13"/>
          <p:cNvSpPr/>
          <p:nvPr/>
        </p:nvSpPr>
        <p:spPr>
          <a:xfrm>
            <a:off x="1568648" y="5580102"/>
            <a:ext cx="12296299" cy="1876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Receiver acknowledges successful receipt of data</a:t>
            </a:r>
            <a:endParaRPr lang="en-US" sz="1100" dirty="0"/>
          </a:p>
        </p:txBody>
      </p:sp>
      <p:pic>
        <p:nvPicPr>
          <p:cNvPr id="22" name="Image 6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5453" y="6013371"/>
            <a:ext cx="710803" cy="852964"/>
          </a:xfrm>
          <a:prstGeom prst="rect">
            <a:avLst/>
          </a:prstGeom>
        </p:spPr>
      </p:pic>
      <p:sp>
        <p:nvSpPr>
          <p:cNvPr id="23" name="Text 14"/>
          <p:cNvSpPr/>
          <p:nvPr/>
        </p:nvSpPr>
        <p:spPr>
          <a:xfrm>
            <a:off x="1568648" y="6155531"/>
            <a:ext cx="1777127" cy="2221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3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STOP Condition</a:t>
            </a:r>
            <a:endParaRPr lang="en-US" sz="1350" dirty="0"/>
          </a:p>
        </p:txBody>
      </p:sp>
      <p:sp>
        <p:nvSpPr>
          <p:cNvPr id="24" name="Text 15"/>
          <p:cNvSpPr/>
          <p:nvPr/>
        </p:nvSpPr>
        <p:spPr>
          <a:xfrm>
            <a:off x="1568648" y="6433066"/>
            <a:ext cx="12296299" cy="1876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Master signals end of communication, releasing the bus</a:t>
            </a:r>
            <a:endParaRPr lang="en-US" sz="1100" dirty="0"/>
          </a:p>
        </p:txBody>
      </p:sp>
      <p:sp>
        <p:nvSpPr>
          <p:cNvPr id="25" name="Shape 16"/>
          <p:cNvSpPr/>
          <p:nvPr/>
        </p:nvSpPr>
        <p:spPr>
          <a:xfrm>
            <a:off x="765453" y="6970276"/>
            <a:ext cx="13099494" cy="657344"/>
          </a:xfrm>
          <a:prstGeom prst="roundRect">
            <a:avLst>
              <a:gd name="adj" fmla="val 9084"/>
            </a:avLst>
          </a:prstGeom>
          <a:solidFill>
            <a:srgbClr val="C7C9E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6" name="Image 7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7613" y="7168277"/>
            <a:ext cx="177641" cy="142161"/>
          </a:xfrm>
          <a:prstGeom prst="rect">
            <a:avLst/>
          </a:prstGeom>
        </p:spPr>
      </p:pic>
      <p:sp>
        <p:nvSpPr>
          <p:cNvPr id="27" name="Text 17"/>
          <p:cNvSpPr/>
          <p:nvPr/>
        </p:nvSpPr>
        <p:spPr>
          <a:xfrm>
            <a:off x="1227415" y="7098149"/>
            <a:ext cx="12495371" cy="3752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Remember:</a:t>
            </a:r>
            <a:r>
              <a:rPr lang="en-US" sz="11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I²C is a synchronous, master-controlled protocol. Every bit is timed precisely by the clock signal, and every byte is acknowledged. This structure makes I²C reliable and perfect for embedded systems where multiple sensors and peripherals need to communicate with a single microcontroller.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975</Words>
  <Application>Microsoft Office PowerPoint</Application>
  <PresentationFormat>Custom</PresentationFormat>
  <Paragraphs>85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Inter</vt:lpstr>
      <vt:lpstr>Arial</vt:lpstr>
      <vt:lpstr>Inter Bold</vt:lpstr>
      <vt:lpstr>Inter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John Crandall</dc:creator>
  <cp:lastModifiedBy>John Crandall</cp:lastModifiedBy>
  <cp:revision>1</cp:revision>
  <dcterms:created xsi:type="dcterms:W3CDTF">2026-01-21T03:16:41Z</dcterms:created>
  <dcterms:modified xsi:type="dcterms:W3CDTF">2026-01-21T03:18:08Z</dcterms:modified>
</cp:coreProperties>
</file>