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63" r:id="rId2"/>
  </p:sldMasterIdLst>
  <p:notesMasterIdLst>
    <p:notesMasterId r:id="rId54"/>
  </p:notesMasterIdLst>
  <p:handoutMasterIdLst>
    <p:handoutMasterId r:id="rId55"/>
  </p:handoutMasterIdLst>
  <p:sldIdLst>
    <p:sldId id="359" r:id="rId3"/>
    <p:sldId id="275" r:id="rId4"/>
    <p:sldId id="299" r:id="rId5"/>
    <p:sldId id="302" r:id="rId6"/>
    <p:sldId id="303" r:id="rId7"/>
    <p:sldId id="305" r:id="rId8"/>
    <p:sldId id="360" r:id="rId9"/>
    <p:sldId id="361" r:id="rId10"/>
    <p:sldId id="362" r:id="rId11"/>
    <p:sldId id="306" r:id="rId12"/>
    <p:sldId id="307" r:id="rId13"/>
    <p:sldId id="308" r:id="rId14"/>
    <p:sldId id="279" r:id="rId15"/>
    <p:sldId id="280" r:id="rId16"/>
    <p:sldId id="281" r:id="rId17"/>
    <p:sldId id="282" r:id="rId18"/>
    <p:sldId id="328" r:id="rId19"/>
    <p:sldId id="290" r:id="rId20"/>
    <p:sldId id="291" r:id="rId21"/>
    <p:sldId id="343" r:id="rId22"/>
    <p:sldId id="344" r:id="rId23"/>
    <p:sldId id="292" r:id="rId24"/>
    <p:sldId id="293" r:id="rId25"/>
    <p:sldId id="294" r:id="rId26"/>
    <p:sldId id="295" r:id="rId27"/>
    <p:sldId id="268" r:id="rId28"/>
    <p:sldId id="259" r:id="rId29"/>
    <p:sldId id="269" r:id="rId30"/>
    <p:sldId id="270" r:id="rId31"/>
    <p:sldId id="313" r:id="rId32"/>
    <p:sldId id="314" r:id="rId33"/>
    <p:sldId id="315" r:id="rId34"/>
    <p:sldId id="316" r:id="rId35"/>
    <p:sldId id="345" r:id="rId36"/>
    <p:sldId id="346" r:id="rId37"/>
    <p:sldId id="357" r:id="rId38"/>
    <p:sldId id="332" r:id="rId39"/>
    <p:sldId id="347" r:id="rId40"/>
    <p:sldId id="348" r:id="rId41"/>
    <p:sldId id="349" r:id="rId42"/>
    <p:sldId id="350" r:id="rId43"/>
    <p:sldId id="351" r:id="rId44"/>
    <p:sldId id="335" r:id="rId45"/>
    <p:sldId id="352" r:id="rId46"/>
    <p:sldId id="353" r:id="rId47"/>
    <p:sldId id="354" r:id="rId48"/>
    <p:sldId id="355" r:id="rId49"/>
    <p:sldId id="356" r:id="rId50"/>
    <p:sldId id="337" r:id="rId51"/>
    <p:sldId id="358" r:id="rId52"/>
    <p:sldId id="339" r:id="rId53"/>
  </p:sldIdLst>
  <p:sldSz cx="9144000" cy="6858000" type="screen4x3"/>
  <p:notesSz cx="6858000" cy="9144000"/>
  <p:custDataLst>
    <p:tags r:id="rId56"/>
  </p:custDataLst>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liot Mork" initials="EM" lastIdx="3" clrIdx="0"/>
  <p:cmAuthor id="1" name="Adaobi Obi Tulton" initials="AOT" lastIdx="1" clrIdx="1">
    <p:extLst>
      <p:ext uri="{19B8F6BF-5375-455C-9EA6-DF929625EA0E}">
        <p15:presenceInfo xmlns:p15="http://schemas.microsoft.com/office/powerpoint/2012/main" userId="Adaobi Obi Tult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6B"/>
    <a:srgbClr val="FF0000"/>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1" autoAdjust="0"/>
    <p:restoredTop sz="84055" autoAdjust="0"/>
  </p:normalViewPr>
  <p:slideViewPr>
    <p:cSldViewPr>
      <p:cViewPr varScale="1">
        <p:scale>
          <a:sx n="98" d="100"/>
          <a:sy n="98" d="100"/>
        </p:scale>
        <p:origin x="197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808"/>
    </p:cViewPr>
  </p:sorterViewPr>
  <p:notesViewPr>
    <p:cSldViewPr>
      <p:cViewPr varScale="1">
        <p:scale>
          <a:sx n="101" d="100"/>
          <a:sy n="101" d="100"/>
        </p:scale>
        <p:origin x="-76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86.wmf"/><Relationship Id="rId1" Type="http://schemas.openxmlformats.org/officeDocument/2006/relationships/image" Target="../media/image8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9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 Id="rId6" Type="http://schemas.openxmlformats.org/officeDocument/2006/relationships/image" Target="../media/image57.wmf"/><Relationship Id="rId5" Type="http://schemas.openxmlformats.org/officeDocument/2006/relationships/image" Target="../media/image56.wmf"/><Relationship Id="rId4" Type="http://schemas.openxmlformats.org/officeDocument/2006/relationships/image" Target="../media/image5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wmf"/><Relationship Id="rId6" Type="http://schemas.openxmlformats.org/officeDocument/2006/relationships/image" Target="../media/image64.wmf"/><Relationship Id="rId5" Type="http://schemas.openxmlformats.org/officeDocument/2006/relationships/image" Target="../media/image63.wmf"/><Relationship Id="rId4" Type="http://schemas.openxmlformats.org/officeDocument/2006/relationships/image" Target="../media/image6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6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2.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image" Target="../media/image74.wmf"/><Relationship Id="rId4" Type="http://schemas.openxmlformats.org/officeDocument/2006/relationships/image" Target="../media/image77.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image" Target="../media/image80.wmf"/><Relationship Id="rId1" Type="http://schemas.openxmlformats.org/officeDocument/2006/relationships/image" Target="../media/image79.wmf"/><Relationship Id="rId5" Type="http://schemas.openxmlformats.org/officeDocument/2006/relationships/image" Target="../media/image83.wmf"/><Relationship Id="rId4" Type="http://schemas.openxmlformats.org/officeDocument/2006/relationships/image" Target="../media/image8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mn-ea"/>
              </a:defRPr>
            </a:lvl1pPr>
          </a:lstStyle>
          <a:p>
            <a:pPr>
              <a:defRPr/>
            </a:pPr>
            <a:r>
              <a:rPr lang="en-US"/>
              <a:t>Introduction to Electricity</a:t>
            </a:r>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r>
              <a:rPr lang="en-US"/>
              <a:t>Principles of Engineering</a:t>
            </a:r>
          </a:p>
          <a:p>
            <a:r>
              <a:rPr lang="en-US"/>
              <a:t>Unit 1 – Lesson 1.2 – Energy Sources</a:t>
            </a:r>
          </a:p>
          <a:p>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ea typeface="+mn-ea"/>
              </a:defRPr>
            </a:lvl1pPr>
          </a:lstStyle>
          <a:p>
            <a:pPr>
              <a:defRPr/>
            </a:pPr>
            <a:r>
              <a:rPr lang="en-US"/>
              <a:t>Project Lead The Way, Inc.</a:t>
            </a:r>
            <a:endParaRPr lang="en-US" baseline="30000"/>
          </a:p>
          <a:p>
            <a:pPr>
              <a:defRPr/>
            </a:pPr>
            <a:r>
              <a:rPr lang="en-US"/>
              <a:t>Copyright 2010</a:t>
            </a:r>
          </a:p>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7CBBCB4-776D-504A-843C-AA4D01F6EEF6}" type="slidenum">
              <a:rPr lang="en-US"/>
              <a:pPr/>
              <a:t>‹#›</a:t>
            </a:fld>
            <a:endParaRPr lang="en-US"/>
          </a:p>
        </p:txBody>
      </p:sp>
    </p:spTree>
    <p:extLst>
      <p:ext uri="{BB962C8B-B14F-4D97-AF65-F5344CB8AC3E}">
        <p14:creationId xmlns:p14="http://schemas.microsoft.com/office/powerpoint/2010/main" val="25842662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defRPr>
            </a:lvl1pPr>
          </a:lstStyle>
          <a:p>
            <a:pPr>
              <a:defRPr/>
            </a:pPr>
            <a:r>
              <a:rPr lang="en-US"/>
              <a:t>Introduction to Electricity</a:t>
            </a:r>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r>
              <a:rPr lang="en-US"/>
              <a:t>Principles of Engineering</a:t>
            </a:r>
          </a:p>
          <a:p>
            <a:r>
              <a:rPr lang="en-US"/>
              <a:t>Unit 1 – Lesson 1.2 – Energy Sources</a:t>
            </a:r>
          </a:p>
          <a:p>
            <a:endParaRPr lang="en-US"/>
          </a:p>
        </p:txBody>
      </p:sp>
      <p:sp>
        <p:nvSpPr>
          <p:cNvPr id="542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ea typeface="+mn-ea"/>
                <a:cs typeface="Arial" charset="0"/>
              </a:defRPr>
            </a:lvl1pPr>
          </a:lstStyle>
          <a:p>
            <a:pPr>
              <a:defRPr/>
            </a:pPr>
            <a:endParaRPr lang="en-US"/>
          </a:p>
          <a:p>
            <a:pPr>
              <a:defRPr/>
            </a:pPr>
            <a:r>
              <a:rPr lang="en-US"/>
              <a:t>Project Lead The Way, Inc.</a:t>
            </a:r>
            <a:endParaRPr lang="en-US" baseline="30000"/>
          </a:p>
          <a:p>
            <a:pPr>
              <a:defRPr/>
            </a:pPr>
            <a:r>
              <a:rPr lang="en-US"/>
              <a:t>Copyright 2010</a:t>
            </a:r>
          </a:p>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FD24404-DBFC-2048-8BC5-B30340B961AE}" type="slidenum">
              <a:rPr lang="en-US"/>
              <a:pPr/>
              <a:t>‹#›</a:t>
            </a:fld>
            <a:endParaRPr lang="en-US"/>
          </a:p>
        </p:txBody>
      </p:sp>
    </p:spTree>
    <p:extLst>
      <p:ext uri="{BB962C8B-B14F-4D97-AF65-F5344CB8AC3E}">
        <p14:creationId xmlns:p14="http://schemas.microsoft.com/office/powerpoint/2010/main" val="41897122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D24404-DBFC-2048-8BC5-B30340B961AE}" type="slidenum">
              <a:rPr lang="en-US" smtClean="0"/>
              <a:pPr/>
              <a:t>1</a:t>
            </a:fld>
            <a:endParaRPr lang="en-US" dirty="0"/>
          </a:p>
        </p:txBody>
      </p:sp>
    </p:spTree>
    <p:extLst>
      <p:ext uri="{BB962C8B-B14F-4D97-AF65-F5344CB8AC3E}">
        <p14:creationId xmlns:p14="http://schemas.microsoft.com/office/powerpoint/2010/main" val="3767050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31D04AD-145C-E248-8F78-315ED2AF3F2F}" type="slidenum">
              <a:rPr lang="en-US"/>
              <a:pPr eaLnBrk="1" hangingPunct="1"/>
              <a:t>10</a:t>
            </a:fld>
            <a:endParaRPr lang="en-US" dirty="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Each principal</a:t>
            </a:r>
            <a:r>
              <a:rPr lang="en-US" baseline="0" dirty="0" smtClean="0"/>
              <a:t> energy level (Orbit Number)in the Bohr model can be broken down into sub levels </a:t>
            </a:r>
            <a:r>
              <a:rPr lang="en-US" i="1" baseline="0" dirty="0" err="1" smtClean="0"/>
              <a:t>s</a:t>
            </a:r>
            <a:r>
              <a:rPr lang="en-US" baseline="0" dirty="0" err="1" smtClean="0"/>
              <a:t>,</a:t>
            </a:r>
            <a:r>
              <a:rPr lang="en-US" i="1" baseline="0" dirty="0" err="1" smtClean="0"/>
              <a:t>p</a:t>
            </a:r>
            <a:r>
              <a:rPr lang="en-US" baseline="0" dirty="0" err="1" smtClean="0"/>
              <a:t>,</a:t>
            </a:r>
            <a:r>
              <a:rPr lang="en-US" i="1" baseline="0" dirty="0" err="1" smtClean="0"/>
              <a:t>d</a:t>
            </a:r>
            <a:r>
              <a:rPr lang="en-US" baseline="0" dirty="0" smtClean="0"/>
              <a:t>, and </a:t>
            </a:r>
            <a:r>
              <a:rPr lang="en-US" i="1" baseline="0" dirty="0" smtClean="0"/>
              <a:t>f</a:t>
            </a:r>
            <a:r>
              <a:rPr lang="en-US" i="0" baseline="0" dirty="0" smtClean="0"/>
              <a:t> (these sub levels are not shown in this image)</a:t>
            </a:r>
            <a:r>
              <a:rPr lang="en-US" baseline="0" dirty="0" smtClean="0"/>
              <a:t> Some of these sublevels are described as overlapping. Example: the </a:t>
            </a:r>
            <a:r>
              <a:rPr lang="en-US" i="1" baseline="0" dirty="0" smtClean="0"/>
              <a:t>3d</a:t>
            </a:r>
            <a:r>
              <a:rPr lang="en-US" baseline="0" dirty="0" smtClean="0"/>
              <a:t> sublevel is actually at a lower energy level than the </a:t>
            </a:r>
            <a:r>
              <a:rPr lang="en-US" i="1" baseline="0" dirty="0" smtClean="0"/>
              <a:t>4p</a:t>
            </a:r>
            <a:r>
              <a:rPr lang="en-US" baseline="0" dirty="0" smtClean="0"/>
              <a:t>. Because of these overlapping sublevels in the Bohr model t</a:t>
            </a:r>
            <a:r>
              <a:rPr lang="en-US" dirty="0" smtClean="0"/>
              <a:t>he </a:t>
            </a:r>
            <a:r>
              <a:rPr lang="en-US" dirty="0"/>
              <a:t>outside, or valence orbit, never has more than 8 electrons.</a:t>
            </a:r>
          </a:p>
        </p:txBody>
      </p:sp>
    </p:spTree>
    <p:extLst>
      <p:ext uri="{BB962C8B-B14F-4D97-AF65-F5344CB8AC3E}">
        <p14:creationId xmlns:p14="http://schemas.microsoft.com/office/powerpoint/2010/main" val="2075478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E43A41B-815C-664D-AE95-27D35B0FC89D}" type="slidenum">
              <a:rPr lang="en-US"/>
              <a:pPr eaLnBrk="1" hangingPunct="1"/>
              <a:t>11</a:t>
            </a:fld>
            <a:endParaRPr lang="en-US" dirty="0"/>
          </a:p>
        </p:txBody>
      </p:sp>
    </p:spTree>
    <p:extLst>
      <p:ext uri="{BB962C8B-B14F-4D97-AF65-F5344CB8AC3E}">
        <p14:creationId xmlns:p14="http://schemas.microsoft.com/office/powerpoint/2010/main" val="4223801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950ACCC-06C6-8D4D-8D35-8E9D9B1E3182}" type="slidenum">
              <a:rPr lang="en-US"/>
              <a:pPr eaLnBrk="1" hangingPunct="1"/>
              <a:t>12</a:t>
            </a:fld>
            <a:endParaRPr lang="en-US" dirty="0"/>
          </a:p>
        </p:txBody>
      </p:sp>
    </p:spTree>
    <p:extLst>
      <p:ext uri="{BB962C8B-B14F-4D97-AF65-F5344CB8AC3E}">
        <p14:creationId xmlns:p14="http://schemas.microsoft.com/office/powerpoint/2010/main" val="3823416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99F4D8D-1125-424F-BDFA-C849E302FAA6}" type="slidenum">
              <a:rPr lang="en-US"/>
              <a:pPr eaLnBrk="1" hangingPunct="1"/>
              <a:t>13</a:t>
            </a:fld>
            <a:endParaRPr lang="en-US" dirty="0"/>
          </a:p>
        </p:txBody>
      </p:sp>
    </p:spTree>
    <p:extLst>
      <p:ext uri="{BB962C8B-B14F-4D97-AF65-F5344CB8AC3E}">
        <p14:creationId xmlns:p14="http://schemas.microsoft.com/office/powerpoint/2010/main" val="27144198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1841EFB-0C14-F14F-B2B4-F54371687D14}" type="slidenum">
              <a:rPr lang="en-US"/>
              <a:pPr eaLnBrk="1" hangingPunct="1"/>
              <a:t>14</a:t>
            </a:fld>
            <a:endParaRPr lang="en-US" dirty="0"/>
          </a:p>
        </p:txBody>
      </p:sp>
    </p:spTree>
    <p:extLst>
      <p:ext uri="{BB962C8B-B14F-4D97-AF65-F5344CB8AC3E}">
        <p14:creationId xmlns:p14="http://schemas.microsoft.com/office/powerpoint/2010/main" val="41472714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9AB5CBE-8184-7544-8DAB-F09EF5E9318B}" type="slidenum">
              <a:rPr lang="en-US"/>
              <a:pPr eaLnBrk="1" hangingPunct="1"/>
              <a:t>15</a:t>
            </a:fld>
            <a:endParaRPr lang="en-US" dirty="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p>
        </p:txBody>
      </p:sp>
    </p:spTree>
    <p:extLst>
      <p:ext uri="{BB962C8B-B14F-4D97-AF65-F5344CB8AC3E}">
        <p14:creationId xmlns:p14="http://schemas.microsoft.com/office/powerpoint/2010/main" val="12340524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8352D29-4A60-7A4E-8A74-80B6A80CC6C7}" type="slidenum">
              <a:rPr lang="en-US"/>
              <a:pPr eaLnBrk="1" hangingPunct="1"/>
              <a:t>16</a:t>
            </a:fld>
            <a:endParaRPr lang="en-US" dirty="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p>
        </p:txBody>
      </p:sp>
    </p:spTree>
    <p:extLst>
      <p:ext uri="{BB962C8B-B14F-4D97-AF65-F5344CB8AC3E}">
        <p14:creationId xmlns:p14="http://schemas.microsoft.com/office/powerpoint/2010/main" val="33539512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D3ADF5A-F828-AE4F-AB87-EF45A1296230}" type="slidenum">
              <a:rPr lang="en-US"/>
              <a:pPr eaLnBrk="1" hangingPunct="1"/>
              <a:t>17</a:t>
            </a:fld>
            <a:endParaRPr lang="en-US" dirty="0"/>
          </a:p>
        </p:txBody>
      </p:sp>
    </p:spTree>
    <p:extLst>
      <p:ext uri="{BB962C8B-B14F-4D97-AF65-F5344CB8AC3E}">
        <p14:creationId xmlns:p14="http://schemas.microsoft.com/office/powerpoint/2010/main" val="181658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AD1BE27-6C56-FB42-AF35-1D60CF5A99F7}" type="slidenum">
              <a:rPr lang="en-US"/>
              <a:pPr eaLnBrk="1" hangingPunct="1"/>
              <a:t>18</a:t>
            </a:fld>
            <a:endParaRPr lang="en-US" dirty="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p>
        </p:txBody>
      </p:sp>
    </p:spTree>
    <p:extLst>
      <p:ext uri="{BB962C8B-B14F-4D97-AF65-F5344CB8AC3E}">
        <p14:creationId xmlns:p14="http://schemas.microsoft.com/office/powerpoint/2010/main" val="14542323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9ABFBA3-36CE-B846-AA9A-6AE03C52DEED}" type="slidenum">
              <a:rPr lang="en-US"/>
              <a:pPr eaLnBrk="1" hangingPunct="1"/>
              <a:t>19</a:t>
            </a:fld>
            <a:endParaRPr lang="en-US" dirty="0"/>
          </a:p>
        </p:txBody>
      </p:sp>
    </p:spTree>
    <p:extLst>
      <p:ext uri="{BB962C8B-B14F-4D97-AF65-F5344CB8AC3E}">
        <p14:creationId xmlns:p14="http://schemas.microsoft.com/office/powerpoint/2010/main" val="1458912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5DF57B4-DE1C-3443-83BA-BF0B9548EA08}" type="slidenum">
              <a:rPr lang="en-US"/>
              <a:pPr eaLnBrk="1" hangingPunct="1"/>
              <a:t>2</a:t>
            </a:fld>
            <a:endParaRPr lang="en-US" dirty="0"/>
          </a:p>
        </p:txBody>
      </p:sp>
    </p:spTree>
    <p:extLst>
      <p:ext uri="{BB962C8B-B14F-4D97-AF65-F5344CB8AC3E}">
        <p14:creationId xmlns:p14="http://schemas.microsoft.com/office/powerpoint/2010/main" val="28386500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Conventional </a:t>
            </a:r>
            <a:r>
              <a:rPr lang="en-US" dirty="0" smtClean="0"/>
              <a:t>current </a:t>
            </a:r>
            <a:r>
              <a:rPr lang="en-US" dirty="0"/>
              <a:t>vs. Electron </a:t>
            </a:r>
            <a:r>
              <a:rPr lang="en-US" dirty="0" smtClean="0"/>
              <a:t>flow </a:t>
            </a:r>
            <a:endParaRPr lang="en-US" dirty="0"/>
          </a:p>
          <a:p>
            <a:r>
              <a:rPr lang="en-US" dirty="0"/>
              <a:t>Scientists vs. </a:t>
            </a:r>
            <a:r>
              <a:rPr lang="en-US" dirty="0" smtClean="0"/>
              <a:t>Engineers—since </a:t>
            </a:r>
            <a:r>
              <a:rPr lang="en-US" dirty="0"/>
              <a:t>this is an engineering course, guess who wins?</a:t>
            </a:r>
          </a:p>
        </p:txBody>
      </p:sp>
      <p:sp>
        <p:nvSpPr>
          <p:cNvPr id="7168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t>Circuit Theory Laws</a:t>
            </a:r>
          </a:p>
        </p:txBody>
      </p:sp>
      <p:sp>
        <p:nvSpPr>
          <p:cNvPr id="7168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t>Digital Electronics </a:t>
            </a:r>
            <a:r>
              <a:rPr lang="en-US" baseline="30000" dirty="0"/>
              <a:t>TM</a:t>
            </a:r>
            <a:r>
              <a:rPr lang="en-US" dirty="0"/>
              <a:t> </a:t>
            </a:r>
          </a:p>
          <a:p>
            <a:pPr eaLnBrk="1" hangingPunct="1"/>
            <a:r>
              <a:rPr lang="en-US" dirty="0"/>
              <a:t>1.2  Introduction to Analog</a:t>
            </a:r>
          </a:p>
        </p:txBody>
      </p:sp>
      <p:sp>
        <p:nvSpPr>
          <p:cNvPr id="71686"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t>Project Lead The Way, Inc.</a:t>
            </a:r>
            <a:endParaRPr lang="en-US" baseline="30000" dirty="0"/>
          </a:p>
          <a:p>
            <a:pPr eaLnBrk="1" hangingPunct="1"/>
            <a:r>
              <a:rPr lang="en-US" dirty="0"/>
              <a:t>Copyright 2009</a:t>
            </a:r>
          </a:p>
        </p:txBody>
      </p:sp>
      <p:sp>
        <p:nvSpPr>
          <p:cNvPr id="71687"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7B5A26B-62AC-384F-B7C8-D5BD32B30B3B}" type="slidenum">
              <a:rPr lang="en-US"/>
              <a:pPr eaLnBrk="1" hangingPunct="1"/>
              <a:t>20</a:t>
            </a:fld>
            <a:endParaRPr lang="en-US" dirty="0"/>
          </a:p>
        </p:txBody>
      </p:sp>
    </p:spTree>
    <p:extLst>
      <p:ext uri="{BB962C8B-B14F-4D97-AF65-F5344CB8AC3E}">
        <p14:creationId xmlns:p14="http://schemas.microsoft.com/office/powerpoint/2010/main" val="13410241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Of course, the engineers win!</a:t>
            </a:r>
          </a:p>
        </p:txBody>
      </p:sp>
      <p:sp>
        <p:nvSpPr>
          <p:cNvPr id="7270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Circuit Theory Laws</a:t>
            </a:r>
          </a:p>
        </p:txBody>
      </p:sp>
      <p:sp>
        <p:nvSpPr>
          <p:cNvPr id="7270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Digital Electronics </a:t>
            </a:r>
            <a:r>
              <a:rPr lang="en-US" baseline="30000"/>
              <a:t>TM</a:t>
            </a:r>
            <a:r>
              <a:rPr lang="en-US"/>
              <a:t> </a:t>
            </a:r>
          </a:p>
          <a:p>
            <a:pPr eaLnBrk="1" hangingPunct="1"/>
            <a:r>
              <a:rPr lang="en-US"/>
              <a:t>1.2  Introduction to Analog</a:t>
            </a:r>
          </a:p>
        </p:txBody>
      </p:sp>
      <p:sp>
        <p:nvSpPr>
          <p:cNvPr id="7271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Project Lead The Way, Inc.</a:t>
            </a:r>
            <a:endParaRPr lang="en-US" baseline="30000"/>
          </a:p>
          <a:p>
            <a:pPr eaLnBrk="1" hangingPunct="1"/>
            <a:r>
              <a:rPr lang="en-US"/>
              <a:t>Copyright 2009</a:t>
            </a:r>
          </a:p>
        </p:txBody>
      </p:sp>
      <p:sp>
        <p:nvSpPr>
          <p:cNvPr id="72711"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50CE0CC-27F4-8E46-B328-5055C7EABF0B}" type="slidenum">
              <a:rPr lang="en-US"/>
              <a:pPr eaLnBrk="1" hangingPunct="1"/>
              <a:t>21</a:t>
            </a:fld>
            <a:endParaRPr lang="en-US"/>
          </a:p>
        </p:txBody>
      </p:sp>
    </p:spTree>
    <p:extLst>
      <p:ext uri="{BB962C8B-B14F-4D97-AF65-F5344CB8AC3E}">
        <p14:creationId xmlns:p14="http://schemas.microsoft.com/office/powerpoint/2010/main" val="5183745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2A5A101-607B-BC4D-B0FC-ED644331209E}" type="slidenum">
              <a:rPr lang="en-US"/>
              <a:pPr eaLnBrk="1" hangingPunct="1"/>
              <a:t>22</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38233023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931ECD2-F41B-D44F-8FCD-C2665C9088B0}" type="slidenum">
              <a:rPr lang="en-US"/>
              <a:pPr eaLnBrk="1" hangingPunct="1"/>
              <a:t>23</a:t>
            </a:fld>
            <a:endParaRPr lang="en-US"/>
          </a:p>
        </p:txBody>
      </p:sp>
    </p:spTree>
    <p:extLst>
      <p:ext uri="{BB962C8B-B14F-4D97-AF65-F5344CB8AC3E}">
        <p14:creationId xmlns:p14="http://schemas.microsoft.com/office/powerpoint/2010/main" val="42760776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C11E224-F4AD-DB42-899E-86CF20AEF944}" type="slidenum">
              <a:rPr lang="en-US"/>
              <a:pPr eaLnBrk="1" hangingPunct="1"/>
              <a:t>24</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All materials have resistance. Conductors have little resistance. Insulators provide a lot of resistance. Some electronic components (resistors) have a specific resistance. These are often needed to reduce current in order to protect other components or to adjust the amount of current that goes to other components.</a:t>
            </a:r>
          </a:p>
        </p:txBody>
      </p:sp>
    </p:spTree>
    <p:extLst>
      <p:ext uri="{BB962C8B-B14F-4D97-AF65-F5344CB8AC3E}">
        <p14:creationId xmlns:p14="http://schemas.microsoft.com/office/powerpoint/2010/main" val="17790751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9D6F935-B54A-DD44-96E1-A57330556B76}" type="slidenum">
              <a:rPr lang="en-US"/>
              <a:pPr eaLnBrk="1" hangingPunct="1"/>
              <a:t>25</a:t>
            </a:fld>
            <a:endParaRPr lang="en-US"/>
          </a:p>
        </p:txBody>
      </p:sp>
    </p:spTree>
    <p:extLst>
      <p:ext uri="{BB962C8B-B14F-4D97-AF65-F5344CB8AC3E}">
        <p14:creationId xmlns:p14="http://schemas.microsoft.com/office/powerpoint/2010/main" val="33082299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96A672C-27BF-2848-8A04-F6A69801BEB9}" type="slidenum">
              <a:rPr lang="en-US"/>
              <a:pPr eaLnBrk="1" hangingPunct="1"/>
              <a:t>26</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The positive and negative signs represent polarity and flow.</a:t>
            </a:r>
          </a:p>
          <a:p>
            <a:pPr eaLnBrk="1" hangingPunct="1"/>
            <a:endParaRPr lang="en-US" dirty="0"/>
          </a:p>
          <a:p>
            <a:pPr eaLnBrk="1" hangingPunct="1"/>
            <a:r>
              <a:rPr lang="en-US" dirty="0"/>
              <a:t>A digital </a:t>
            </a:r>
            <a:r>
              <a:rPr lang="en-US" dirty="0" err="1"/>
              <a:t>multimeter</a:t>
            </a:r>
            <a:r>
              <a:rPr lang="en-US" dirty="0"/>
              <a:t> will give a negative reading if the positive and negative terminals are reversed. </a:t>
            </a:r>
          </a:p>
          <a:p>
            <a:pPr eaLnBrk="1" hangingPunct="1"/>
            <a:endParaRPr lang="en-US" dirty="0"/>
          </a:p>
          <a:p>
            <a:pPr eaLnBrk="1" hangingPunct="1"/>
            <a:r>
              <a:rPr lang="en-US" dirty="0"/>
              <a:t>The voltage reading can be different between any measured component.</a:t>
            </a:r>
          </a:p>
        </p:txBody>
      </p:sp>
    </p:spTree>
    <p:extLst>
      <p:ext uri="{BB962C8B-B14F-4D97-AF65-F5344CB8AC3E}">
        <p14:creationId xmlns:p14="http://schemas.microsoft.com/office/powerpoint/2010/main" val="24769141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E607CCF-F860-E846-ACE3-552357FB8B4E}" type="slidenum">
              <a:rPr lang="en-US"/>
              <a:pPr eaLnBrk="1" hangingPunct="1"/>
              <a:t>27</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Sometimes the multimeter is referred to as the </a:t>
            </a:r>
            <a:r>
              <a:rPr lang="ja-JP" altLang="en-US"/>
              <a:t>“</a:t>
            </a:r>
            <a:r>
              <a:rPr lang="en-US"/>
              <a:t>Swiss Army Knife</a:t>
            </a:r>
            <a:r>
              <a:rPr lang="ja-JP" altLang="en-US"/>
              <a:t>”</a:t>
            </a:r>
            <a:r>
              <a:rPr lang="en-US"/>
              <a:t> of electricity.</a:t>
            </a:r>
          </a:p>
          <a:p>
            <a:pPr eaLnBrk="1" hangingPunct="1"/>
            <a:endParaRPr lang="en-US"/>
          </a:p>
          <a:p>
            <a:pPr eaLnBrk="1" hangingPunct="1"/>
            <a:r>
              <a:rPr lang="en-US"/>
              <a:t>Common measurements include continuity, voltage, current, and resistance. These are further discussed in this presentation and other presentations in this lesson.</a:t>
            </a:r>
          </a:p>
        </p:txBody>
      </p:sp>
    </p:spTree>
    <p:extLst>
      <p:ext uri="{BB962C8B-B14F-4D97-AF65-F5344CB8AC3E}">
        <p14:creationId xmlns:p14="http://schemas.microsoft.com/office/powerpoint/2010/main" val="31490163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E582941-2ECE-4D4E-B066-7BD59DD14645}" type="slidenum">
              <a:rPr lang="en-US"/>
              <a:pPr eaLnBrk="1" hangingPunct="1"/>
              <a:t>28</a:t>
            </a:fld>
            <a:endParaRPr lang="en-US"/>
          </a:p>
        </p:txBody>
      </p:sp>
    </p:spTree>
    <p:extLst>
      <p:ext uri="{BB962C8B-B14F-4D97-AF65-F5344CB8AC3E}">
        <p14:creationId xmlns:p14="http://schemas.microsoft.com/office/powerpoint/2010/main" val="11683524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CB1FCCD-77EE-7746-9F3B-D2B19C0A15E9}" type="slidenum">
              <a:rPr lang="en-US"/>
              <a:pPr eaLnBrk="1" hangingPunct="1"/>
              <a:t>29</a:t>
            </a:fld>
            <a:endParaRPr lang="en-US"/>
          </a:p>
        </p:txBody>
      </p:sp>
    </p:spTree>
    <p:extLst>
      <p:ext uri="{BB962C8B-B14F-4D97-AF65-F5344CB8AC3E}">
        <p14:creationId xmlns:p14="http://schemas.microsoft.com/office/powerpoint/2010/main" val="895947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169263E-F137-A648-889D-C8553D8A888E}" type="slidenum">
              <a:rPr lang="en-US"/>
              <a:pPr eaLnBrk="1" hangingPunct="1"/>
              <a:t>3</a:t>
            </a:fld>
            <a:endParaRPr lang="en-US" dirty="0"/>
          </a:p>
        </p:txBody>
      </p:sp>
    </p:spTree>
    <p:extLst>
      <p:ext uri="{BB962C8B-B14F-4D97-AF65-F5344CB8AC3E}">
        <p14:creationId xmlns:p14="http://schemas.microsoft.com/office/powerpoint/2010/main" val="4590012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83A2693-1DB3-B743-8FCE-7B6F803866FD}" type="slidenum">
              <a:rPr lang="en-US"/>
              <a:pPr eaLnBrk="1" hangingPunct="1"/>
              <a:t>30</a:t>
            </a:fld>
            <a:endParaRPr lang="en-US"/>
          </a:p>
        </p:txBody>
      </p:sp>
    </p:spTree>
    <p:extLst>
      <p:ext uri="{BB962C8B-B14F-4D97-AF65-F5344CB8AC3E}">
        <p14:creationId xmlns:p14="http://schemas.microsoft.com/office/powerpoint/2010/main" val="36469774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3059F8C-E2F5-1F40-871B-10C897AD4A2B}" type="slidenum">
              <a:rPr lang="en-US"/>
              <a:pPr eaLnBrk="1" hangingPunct="1"/>
              <a:t>31</a:t>
            </a:fld>
            <a:endParaRPr lang="en-US"/>
          </a:p>
        </p:txBody>
      </p:sp>
    </p:spTree>
    <p:extLst>
      <p:ext uri="{BB962C8B-B14F-4D97-AF65-F5344CB8AC3E}">
        <p14:creationId xmlns:p14="http://schemas.microsoft.com/office/powerpoint/2010/main" val="34440963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E1CB19F-3A0D-7F45-958B-D6D6436C3F88}" type="slidenum">
              <a:rPr lang="en-US"/>
              <a:pPr eaLnBrk="1" hangingPunct="1"/>
              <a:t>32</a:t>
            </a:fld>
            <a:endParaRPr lang="en-US"/>
          </a:p>
        </p:txBody>
      </p:sp>
    </p:spTree>
    <p:extLst>
      <p:ext uri="{BB962C8B-B14F-4D97-AF65-F5344CB8AC3E}">
        <p14:creationId xmlns:p14="http://schemas.microsoft.com/office/powerpoint/2010/main" val="4041672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9972565-6403-C344-A9D3-5BF5E5EC644D}" type="slidenum">
              <a:rPr lang="en-US"/>
              <a:pPr eaLnBrk="1" hangingPunct="1"/>
              <a:t>33</a:t>
            </a:fld>
            <a:endParaRPr lang="en-US"/>
          </a:p>
        </p:txBody>
      </p:sp>
    </p:spTree>
    <p:extLst>
      <p:ext uri="{BB962C8B-B14F-4D97-AF65-F5344CB8AC3E}">
        <p14:creationId xmlns:p14="http://schemas.microsoft.com/office/powerpoint/2010/main" val="2394231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
        <p:nvSpPr>
          <p:cNvPr id="8602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Circuit Theory Laws</a:t>
            </a:r>
          </a:p>
        </p:txBody>
      </p:sp>
      <p:sp>
        <p:nvSpPr>
          <p:cNvPr id="8602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Digital Electronics </a:t>
            </a:r>
            <a:r>
              <a:rPr lang="en-US" baseline="30000"/>
              <a:t>TM</a:t>
            </a:r>
            <a:r>
              <a:rPr lang="en-US"/>
              <a:t> </a:t>
            </a:r>
          </a:p>
          <a:p>
            <a:pPr eaLnBrk="1" hangingPunct="1"/>
            <a:r>
              <a:rPr lang="en-US"/>
              <a:t>1.2  Introduction to Analog</a:t>
            </a:r>
          </a:p>
        </p:txBody>
      </p:sp>
      <p:sp>
        <p:nvSpPr>
          <p:cNvPr id="8602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Project Lead The Way, Inc.</a:t>
            </a:r>
            <a:endParaRPr lang="en-US" baseline="30000"/>
          </a:p>
          <a:p>
            <a:pPr eaLnBrk="1" hangingPunct="1"/>
            <a:r>
              <a:rPr lang="en-US"/>
              <a:t>Copyright 2009</a:t>
            </a:r>
          </a:p>
        </p:txBody>
      </p:sp>
      <p:sp>
        <p:nvSpPr>
          <p:cNvPr id="8602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DA9B97B-1570-B847-9143-D3F6B5E1AE6F}" type="slidenum">
              <a:rPr lang="en-US"/>
              <a:pPr eaLnBrk="1" hangingPunct="1"/>
              <a:t>34</a:t>
            </a:fld>
            <a:endParaRPr lang="en-US"/>
          </a:p>
        </p:txBody>
      </p:sp>
    </p:spTree>
    <p:extLst>
      <p:ext uri="{BB962C8B-B14F-4D97-AF65-F5344CB8AC3E}">
        <p14:creationId xmlns:p14="http://schemas.microsoft.com/office/powerpoint/2010/main" val="33325974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Overview of series and parallel component configuration.</a:t>
            </a:r>
          </a:p>
        </p:txBody>
      </p:sp>
      <p:sp>
        <p:nvSpPr>
          <p:cNvPr id="8704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Circuit Theory Laws</a:t>
            </a:r>
          </a:p>
        </p:txBody>
      </p:sp>
      <p:sp>
        <p:nvSpPr>
          <p:cNvPr id="8704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Digital Electronics </a:t>
            </a:r>
            <a:r>
              <a:rPr lang="en-US" baseline="30000"/>
              <a:t>TM</a:t>
            </a:r>
            <a:r>
              <a:rPr lang="en-US"/>
              <a:t> </a:t>
            </a:r>
          </a:p>
          <a:p>
            <a:pPr eaLnBrk="1" hangingPunct="1"/>
            <a:r>
              <a:rPr lang="en-US"/>
              <a:t>1.2  Introduction to Analog</a:t>
            </a:r>
          </a:p>
        </p:txBody>
      </p:sp>
      <p:sp>
        <p:nvSpPr>
          <p:cNvPr id="87046"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Project Lead The Way, Inc.</a:t>
            </a:r>
            <a:endParaRPr lang="en-US" baseline="30000"/>
          </a:p>
          <a:p>
            <a:pPr eaLnBrk="1" hangingPunct="1"/>
            <a:r>
              <a:rPr lang="en-US"/>
              <a:t>Copyright 2009</a:t>
            </a:r>
          </a:p>
        </p:txBody>
      </p:sp>
      <p:sp>
        <p:nvSpPr>
          <p:cNvPr id="87047"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EB5B891-4CE3-7C4D-B9E5-5A976BED72FF}" type="slidenum">
              <a:rPr lang="en-US"/>
              <a:pPr eaLnBrk="1" hangingPunct="1"/>
              <a:t>35</a:t>
            </a:fld>
            <a:endParaRPr lang="en-US"/>
          </a:p>
        </p:txBody>
      </p:sp>
    </p:spTree>
    <p:extLst>
      <p:ext uri="{BB962C8B-B14F-4D97-AF65-F5344CB8AC3E}">
        <p14:creationId xmlns:p14="http://schemas.microsoft.com/office/powerpoint/2010/main" val="40994286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
        <p:nvSpPr>
          <p:cNvPr id="8806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Circuit Theory Laws</a:t>
            </a:r>
          </a:p>
        </p:txBody>
      </p:sp>
      <p:sp>
        <p:nvSpPr>
          <p:cNvPr id="8806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Digital Electronics </a:t>
            </a:r>
            <a:r>
              <a:rPr lang="en-US" baseline="30000"/>
              <a:t>TM</a:t>
            </a:r>
            <a:r>
              <a:rPr lang="en-US"/>
              <a:t> </a:t>
            </a:r>
          </a:p>
          <a:p>
            <a:pPr eaLnBrk="1" hangingPunct="1"/>
            <a:r>
              <a:rPr lang="en-US"/>
              <a:t>1.2  Introduction to Analog</a:t>
            </a:r>
          </a:p>
        </p:txBody>
      </p:sp>
      <p:sp>
        <p:nvSpPr>
          <p:cNvPr id="8807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Project Lead The Way, Inc.</a:t>
            </a:r>
            <a:endParaRPr lang="en-US" baseline="30000"/>
          </a:p>
          <a:p>
            <a:pPr eaLnBrk="1" hangingPunct="1"/>
            <a:r>
              <a:rPr lang="en-US"/>
              <a:t>Copyright 2009</a:t>
            </a:r>
          </a:p>
        </p:txBody>
      </p:sp>
      <p:sp>
        <p:nvSpPr>
          <p:cNvPr id="88071"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21AC852-A1B3-9D4F-BAC1-BA0A892ACB98}" type="slidenum">
              <a:rPr lang="en-US"/>
              <a:pPr eaLnBrk="1" hangingPunct="1"/>
              <a:t>36</a:t>
            </a:fld>
            <a:endParaRPr lang="en-US"/>
          </a:p>
        </p:txBody>
      </p:sp>
    </p:spTree>
    <p:extLst>
      <p:ext uri="{BB962C8B-B14F-4D97-AF65-F5344CB8AC3E}">
        <p14:creationId xmlns:p14="http://schemas.microsoft.com/office/powerpoint/2010/main" val="1771891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A49B24F-F67D-DD43-B42B-ADF340BC75B7}" type="slidenum">
              <a:rPr lang="en-US"/>
              <a:pPr eaLnBrk="1" hangingPunct="1"/>
              <a:t>37</a:t>
            </a:fld>
            <a:endParaRPr lang="en-US"/>
          </a:p>
        </p:txBody>
      </p:sp>
    </p:spTree>
    <p:extLst>
      <p:ext uri="{BB962C8B-B14F-4D97-AF65-F5344CB8AC3E}">
        <p14:creationId xmlns:p14="http://schemas.microsoft.com/office/powerpoint/2010/main" val="30229727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Characteristics of a series circuit.</a:t>
            </a:r>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Circuit Theory Laws</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Digital Electronics </a:t>
            </a:r>
            <a:r>
              <a:rPr lang="en-US" baseline="30000"/>
              <a:t>TM</a:t>
            </a:r>
            <a:r>
              <a:rPr lang="en-US"/>
              <a:t> </a:t>
            </a:r>
          </a:p>
          <a:p>
            <a:pPr eaLnBrk="1" hangingPunct="1"/>
            <a:r>
              <a:rPr lang="en-US"/>
              <a:t>1.2  Introduction to Analog</a:t>
            </a:r>
          </a:p>
        </p:txBody>
      </p:sp>
      <p:sp>
        <p:nvSpPr>
          <p:cNvPr id="90118"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Project Lead The Way, Inc.</a:t>
            </a:r>
            <a:endParaRPr lang="en-US" baseline="30000"/>
          </a:p>
          <a:p>
            <a:pPr eaLnBrk="1" hangingPunct="1"/>
            <a:r>
              <a:rPr lang="en-US"/>
              <a:t>Copyright 2009</a:t>
            </a:r>
          </a:p>
        </p:txBody>
      </p:sp>
      <p:sp>
        <p:nvSpPr>
          <p:cNvPr id="90119"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DEDAF26-49EC-8542-8831-4EC6C01D8070}" type="slidenum">
              <a:rPr lang="en-US"/>
              <a:pPr eaLnBrk="1" hangingPunct="1"/>
              <a:t>38</a:t>
            </a:fld>
            <a:endParaRPr lang="en-US"/>
          </a:p>
        </p:txBody>
      </p:sp>
    </p:spTree>
    <p:extLst>
      <p:ext uri="{BB962C8B-B14F-4D97-AF65-F5344CB8AC3E}">
        <p14:creationId xmlns:p14="http://schemas.microsoft.com/office/powerpoint/2010/main" val="34916074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Pause the presentation and allow the student to work on the example. The solution is on the next three slides.</a:t>
            </a:r>
          </a:p>
          <a:p>
            <a:endParaRPr lang="en-US"/>
          </a:p>
        </p:txBody>
      </p:sp>
      <p:sp>
        <p:nvSpPr>
          <p:cNvPr id="9114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Circuit Theory Laws</a:t>
            </a:r>
          </a:p>
        </p:txBody>
      </p:sp>
      <p:sp>
        <p:nvSpPr>
          <p:cNvPr id="9114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Digital Electronics </a:t>
            </a:r>
            <a:r>
              <a:rPr lang="en-US" baseline="30000"/>
              <a:t>TM</a:t>
            </a:r>
            <a:r>
              <a:rPr lang="en-US"/>
              <a:t> </a:t>
            </a:r>
          </a:p>
          <a:p>
            <a:pPr eaLnBrk="1" hangingPunct="1"/>
            <a:r>
              <a:rPr lang="en-US"/>
              <a:t>1.2  Introduction to Analog</a:t>
            </a:r>
          </a:p>
        </p:txBody>
      </p:sp>
      <p:sp>
        <p:nvSpPr>
          <p:cNvPr id="9114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Project Lead The Way, Inc.</a:t>
            </a:r>
            <a:endParaRPr lang="en-US" baseline="30000"/>
          </a:p>
          <a:p>
            <a:pPr eaLnBrk="1" hangingPunct="1"/>
            <a:r>
              <a:rPr lang="en-US"/>
              <a:t>Copyright 2009</a:t>
            </a:r>
          </a:p>
        </p:txBody>
      </p:sp>
      <p:sp>
        <p:nvSpPr>
          <p:cNvPr id="9114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D438C65-3EC8-F64E-89A0-7B1440629F5C}" type="slidenum">
              <a:rPr lang="en-US"/>
              <a:pPr eaLnBrk="1" hangingPunct="1"/>
              <a:t>39</a:t>
            </a:fld>
            <a:endParaRPr lang="en-US"/>
          </a:p>
        </p:txBody>
      </p:sp>
    </p:spTree>
    <p:extLst>
      <p:ext uri="{BB962C8B-B14F-4D97-AF65-F5344CB8AC3E}">
        <p14:creationId xmlns:p14="http://schemas.microsoft.com/office/powerpoint/2010/main" val="629282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29909D7-6416-C64F-BF47-A64A24411366}" type="slidenum">
              <a:rPr lang="en-US"/>
              <a:pPr eaLnBrk="1" hangingPunct="1"/>
              <a:t>4</a:t>
            </a:fld>
            <a:endParaRPr lang="en-US" dirty="0"/>
          </a:p>
        </p:txBody>
      </p:sp>
    </p:spTree>
    <p:extLst>
      <p:ext uri="{BB962C8B-B14F-4D97-AF65-F5344CB8AC3E}">
        <p14:creationId xmlns:p14="http://schemas.microsoft.com/office/powerpoint/2010/main" val="37647081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This slide provides the solution. If you print handouts, do not print this page. (1 of 3)</a:t>
            </a:r>
          </a:p>
          <a:p>
            <a:endParaRPr lang="en-US"/>
          </a:p>
        </p:txBody>
      </p:sp>
      <p:sp>
        <p:nvSpPr>
          <p:cNvPr id="9216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Circuit Theory Laws</a:t>
            </a:r>
          </a:p>
        </p:txBody>
      </p:sp>
      <p:sp>
        <p:nvSpPr>
          <p:cNvPr id="9216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Digital Electronics </a:t>
            </a:r>
            <a:r>
              <a:rPr lang="en-US" baseline="30000"/>
              <a:t>TM</a:t>
            </a:r>
            <a:r>
              <a:rPr lang="en-US"/>
              <a:t> </a:t>
            </a:r>
          </a:p>
          <a:p>
            <a:pPr eaLnBrk="1" hangingPunct="1"/>
            <a:r>
              <a:rPr lang="en-US"/>
              <a:t>1.2  Introduction to Analog</a:t>
            </a:r>
          </a:p>
        </p:txBody>
      </p:sp>
      <p:sp>
        <p:nvSpPr>
          <p:cNvPr id="92166"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Project Lead The Way, Inc.</a:t>
            </a:r>
            <a:endParaRPr lang="en-US" baseline="30000"/>
          </a:p>
          <a:p>
            <a:pPr eaLnBrk="1" hangingPunct="1"/>
            <a:r>
              <a:rPr lang="en-US"/>
              <a:t>Copyright 2009</a:t>
            </a:r>
          </a:p>
        </p:txBody>
      </p:sp>
      <p:sp>
        <p:nvSpPr>
          <p:cNvPr id="92167"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CBE1E51-A72F-3C40-BB53-DDA37221218B}" type="slidenum">
              <a:rPr lang="en-US"/>
              <a:pPr eaLnBrk="1" hangingPunct="1"/>
              <a:t>40</a:t>
            </a:fld>
            <a:endParaRPr lang="en-US"/>
          </a:p>
        </p:txBody>
      </p:sp>
    </p:spTree>
    <p:extLst>
      <p:ext uri="{BB962C8B-B14F-4D97-AF65-F5344CB8AC3E}">
        <p14:creationId xmlns:p14="http://schemas.microsoft.com/office/powerpoint/2010/main" val="12684594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This slide provides the solution. If you print handouts, do not print this page. (2 of 3)</a:t>
            </a:r>
          </a:p>
          <a:p>
            <a:endParaRPr lang="en-US"/>
          </a:p>
        </p:txBody>
      </p:sp>
      <p:sp>
        <p:nvSpPr>
          <p:cNvPr id="9318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Circuit Theory Laws</a:t>
            </a:r>
          </a:p>
        </p:txBody>
      </p:sp>
      <p:sp>
        <p:nvSpPr>
          <p:cNvPr id="9318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Digital Electronics </a:t>
            </a:r>
            <a:r>
              <a:rPr lang="en-US" baseline="30000"/>
              <a:t>TM</a:t>
            </a:r>
            <a:r>
              <a:rPr lang="en-US"/>
              <a:t> </a:t>
            </a:r>
          </a:p>
          <a:p>
            <a:pPr eaLnBrk="1" hangingPunct="1"/>
            <a:r>
              <a:rPr lang="en-US"/>
              <a:t>1.2  Introduction to Analog</a:t>
            </a:r>
          </a:p>
        </p:txBody>
      </p:sp>
      <p:sp>
        <p:nvSpPr>
          <p:cNvPr id="9319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Project Lead The Way, Inc.</a:t>
            </a:r>
            <a:endParaRPr lang="en-US" baseline="30000"/>
          </a:p>
          <a:p>
            <a:pPr eaLnBrk="1" hangingPunct="1"/>
            <a:r>
              <a:rPr lang="en-US"/>
              <a:t>Copyright 2009</a:t>
            </a:r>
          </a:p>
        </p:txBody>
      </p:sp>
      <p:sp>
        <p:nvSpPr>
          <p:cNvPr id="93191"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6A97751-2EE7-174B-AE18-8EB5212C186E}" type="slidenum">
              <a:rPr lang="en-US"/>
              <a:pPr eaLnBrk="1" hangingPunct="1"/>
              <a:t>41</a:t>
            </a:fld>
            <a:endParaRPr lang="en-US"/>
          </a:p>
        </p:txBody>
      </p:sp>
    </p:spTree>
    <p:extLst>
      <p:ext uri="{BB962C8B-B14F-4D97-AF65-F5344CB8AC3E}">
        <p14:creationId xmlns:p14="http://schemas.microsoft.com/office/powerpoint/2010/main" val="29700321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This slide provides the solution. If you print handouts, do not print this page. (3 of 3)</a:t>
            </a:r>
          </a:p>
          <a:p>
            <a:endParaRPr lang="en-US"/>
          </a:p>
        </p:txBody>
      </p:sp>
      <p:sp>
        <p:nvSpPr>
          <p:cNvPr id="9421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Circuit Theory Laws</a:t>
            </a:r>
          </a:p>
        </p:txBody>
      </p:sp>
      <p:sp>
        <p:nvSpPr>
          <p:cNvPr id="9421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Digital Electronics </a:t>
            </a:r>
            <a:r>
              <a:rPr lang="en-US" baseline="30000"/>
              <a:t>TM</a:t>
            </a:r>
            <a:r>
              <a:rPr lang="en-US"/>
              <a:t> </a:t>
            </a:r>
          </a:p>
          <a:p>
            <a:pPr eaLnBrk="1" hangingPunct="1"/>
            <a:r>
              <a:rPr lang="en-US"/>
              <a:t>1.2  Introduction to Analog</a:t>
            </a:r>
          </a:p>
        </p:txBody>
      </p:sp>
      <p:sp>
        <p:nvSpPr>
          <p:cNvPr id="94214"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Project Lead The Way, Inc.</a:t>
            </a:r>
            <a:endParaRPr lang="en-US" baseline="30000"/>
          </a:p>
          <a:p>
            <a:pPr eaLnBrk="1" hangingPunct="1"/>
            <a:r>
              <a:rPr lang="en-US"/>
              <a:t>Copyright 2009</a:t>
            </a:r>
          </a:p>
        </p:txBody>
      </p:sp>
      <p:sp>
        <p:nvSpPr>
          <p:cNvPr id="94215"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2ED9ED8-176B-1A43-A368-B4C6E101D9A8}" type="slidenum">
              <a:rPr lang="en-US"/>
              <a:pPr eaLnBrk="1" hangingPunct="1"/>
              <a:t>42</a:t>
            </a:fld>
            <a:endParaRPr lang="en-US"/>
          </a:p>
        </p:txBody>
      </p:sp>
    </p:spTree>
    <p:extLst>
      <p:ext uri="{BB962C8B-B14F-4D97-AF65-F5344CB8AC3E}">
        <p14:creationId xmlns:p14="http://schemas.microsoft.com/office/powerpoint/2010/main" val="7524458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D62C2CB-3E6B-244B-AA4D-1635DC35D578}" type="slidenum">
              <a:rPr lang="en-US"/>
              <a:pPr eaLnBrk="1" hangingPunct="1"/>
              <a:t>43</a:t>
            </a:fld>
            <a:endParaRPr lang="en-US"/>
          </a:p>
        </p:txBody>
      </p:sp>
    </p:spTree>
    <p:extLst>
      <p:ext uri="{BB962C8B-B14F-4D97-AF65-F5344CB8AC3E}">
        <p14:creationId xmlns:p14="http://schemas.microsoft.com/office/powerpoint/2010/main" val="20742858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Characteristics of a parallel circuit.</a:t>
            </a:r>
          </a:p>
          <a:p>
            <a:endParaRPr lang="en-US"/>
          </a:p>
        </p:txBody>
      </p:sp>
      <p:sp>
        <p:nvSpPr>
          <p:cNvPr id="9626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Circuit Theory Laws</a:t>
            </a:r>
          </a:p>
        </p:txBody>
      </p:sp>
      <p:sp>
        <p:nvSpPr>
          <p:cNvPr id="9626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Digital Electronics </a:t>
            </a:r>
            <a:r>
              <a:rPr lang="en-US" baseline="30000"/>
              <a:t>TM</a:t>
            </a:r>
            <a:r>
              <a:rPr lang="en-US"/>
              <a:t> </a:t>
            </a:r>
          </a:p>
          <a:p>
            <a:pPr eaLnBrk="1" hangingPunct="1"/>
            <a:r>
              <a:rPr lang="en-US"/>
              <a:t>1.2  Introduction to Analog</a:t>
            </a:r>
          </a:p>
        </p:txBody>
      </p:sp>
      <p:sp>
        <p:nvSpPr>
          <p:cNvPr id="9626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Project Lead The Way, Inc.</a:t>
            </a:r>
            <a:endParaRPr lang="en-US" baseline="30000"/>
          </a:p>
          <a:p>
            <a:pPr eaLnBrk="1" hangingPunct="1"/>
            <a:r>
              <a:rPr lang="en-US"/>
              <a:t>Copyright 2009</a:t>
            </a:r>
          </a:p>
        </p:txBody>
      </p:sp>
      <p:sp>
        <p:nvSpPr>
          <p:cNvPr id="9626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CB2E5DD-C709-014D-A168-346E9622FE3C}" type="slidenum">
              <a:rPr lang="en-US"/>
              <a:pPr eaLnBrk="1" hangingPunct="1"/>
              <a:t>44</a:t>
            </a:fld>
            <a:endParaRPr lang="en-US"/>
          </a:p>
        </p:txBody>
      </p:sp>
    </p:spTree>
    <p:extLst>
      <p:ext uri="{BB962C8B-B14F-4D97-AF65-F5344CB8AC3E}">
        <p14:creationId xmlns:p14="http://schemas.microsoft.com/office/powerpoint/2010/main" val="6165421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Pause the presentation and allow the student to work on the example. The solution is on the next three slides.</a:t>
            </a:r>
          </a:p>
          <a:p>
            <a:endParaRPr lang="en-US"/>
          </a:p>
        </p:txBody>
      </p:sp>
      <p:sp>
        <p:nvSpPr>
          <p:cNvPr id="9728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Circuit Theory Laws</a:t>
            </a:r>
          </a:p>
        </p:txBody>
      </p:sp>
      <p:sp>
        <p:nvSpPr>
          <p:cNvPr id="9728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Digital Electronics </a:t>
            </a:r>
            <a:r>
              <a:rPr lang="en-US" baseline="30000"/>
              <a:t>TM</a:t>
            </a:r>
            <a:r>
              <a:rPr lang="en-US"/>
              <a:t> </a:t>
            </a:r>
          </a:p>
          <a:p>
            <a:pPr eaLnBrk="1" hangingPunct="1"/>
            <a:r>
              <a:rPr lang="en-US"/>
              <a:t>1.2  Introduction to Analog</a:t>
            </a:r>
          </a:p>
        </p:txBody>
      </p:sp>
      <p:sp>
        <p:nvSpPr>
          <p:cNvPr id="97286"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Project Lead The Way, Inc.</a:t>
            </a:r>
            <a:endParaRPr lang="en-US" baseline="30000"/>
          </a:p>
          <a:p>
            <a:pPr eaLnBrk="1" hangingPunct="1"/>
            <a:r>
              <a:rPr lang="en-US"/>
              <a:t>Copyright 2009</a:t>
            </a:r>
          </a:p>
        </p:txBody>
      </p:sp>
      <p:sp>
        <p:nvSpPr>
          <p:cNvPr id="97287"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67C57E0-F85D-A64E-8507-55584C51F864}" type="slidenum">
              <a:rPr lang="en-US"/>
              <a:pPr eaLnBrk="1" hangingPunct="1"/>
              <a:t>45</a:t>
            </a:fld>
            <a:endParaRPr lang="en-US"/>
          </a:p>
        </p:txBody>
      </p:sp>
    </p:spTree>
    <p:extLst>
      <p:ext uri="{BB962C8B-B14F-4D97-AF65-F5344CB8AC3E}">
        <p14:creationId xmlns:p14="http://schemas.microsoft.com/office/powerpoint/2010/main" val="14924152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This slide provides the solution. If you print handouts, do not print this page. (1 of 3)</a:t>
            </a:r>
          </a:p>
          <a:p>
            <a:endParaRPr lang="en-US"/>
          </a:p>
        </p:txBody>
      </p:sp>
      <p:sp>
        <p:nvSpPr>
          <p:cNvPr id="9830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Circuit Theory Laws</a:t>
            </a:r>
          </a:p>
        </p:txBody>
      </p:sp>
      <p:sp>
        <p:nvSpPr>
          <p:cNvPr id="9830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Digital Electronics </a:t>
            </a:r>
            <a:r>
              <a:rPr lang="en-US" baseline="30000"/>
              <a:t>TM</a:t>
            </a:r>
            <a:r>
              <a:rPr lang="en-US"/>
              <a:t> </a:t>
            </a:r>
          </a:p>
          <a:p>
            <a:pPr eaLnBrk="1" hangingPunct="1"/>
            <a:r>
              <a:rPr lang="en-US"/>
              <a:t>1.2  Introduction to Analog</a:t>
            </a:r>
          </a:p>
        </p:txBody>
      </p:sp>
      <p:sp>
        <p:nvSpPr>
          <p:cNvPr id="9831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Project Lead The Way, Inc.</a:t>
            </a:r>
            <a:endParaRPr lang="en-US" baseline="30000"/>
          </a:p>
          <a:p>
            <a:pPr eaLnBrk="1" hangingPunct="1"/>
            <a:r>
              <a:rPr lang="en-US"/>
              <a:t>Copyright 2009</a:t>
            </a:r>
          </a:p>
        </p:txBody>
      </p:sp>
      <p:sp>
        <p:nvSpPr>
          <p:cNvPr id="98311"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BDBFF8E-6ECC-9042-B4CA-3E9E24C10191}" type="slidenum">
              <a:rPr lang="en-US"/>
              <a:pPr eaLnBrk="1" hangingPunct="1"/>
              <a:t>46</a:t>
            </a:fld>
            <a:endParaRPr lang="en-US"/>
          </a:p>
        </p:txBody>
      </p:sp>
    </p:spTree>
    <p:extLst>
      <p:ext uri="{BB962C8B-B14F-4D97-AF65-F5344CB8AC3E}">
        <p14:creationId xmlns:p14="http://schemas.microsoft.com/office/powerpoint/2010/main" val="14686216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This slide provides the solution. If you print handouts, do not print this page. (2 of 3)</a:t>
            </a:r>
          </a:p>
          <a:p>
            <a:endParaRPr lang="en-US"/>
          </a:p>
        </p:txBody>
      </p:sp>
      <p:sp>
        <p:nvSpPr>
          <p:cNvPr id="9933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Circuit Theory Laws</a:t>
            </a:r>
          </a:p>
        </p:txBody>
      </p:sp>
      <p:sp>
        <p:nvSpPr>
          <p:cNvPr id="9933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Digital Electronics </a:t>
            </a:r>
            <a:r>
              <a:rPr lang="en-US" baseline="30000"/>
              <a:t>TM</a:t>
            </a:r>
            <a:r>
              <a:rPr lang="en-US"/>
              <a:t> </a:t>
            </a:r>
          </a:p>
          <a:p>
            <a:pPr eaLnBrk="1" hangingPunct="1"/>
            <a:r>
              <a:rPr lang="en-US"/>
              <a:t>1.2  Introduction to Analog</a:t>
            </a:r>
          </a:p>
        </p:txBody>
      </p:sp>
      <p:sp>
        <p:nvSpPr>
          <p:cNvPr id="99334"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Project Lead The Way, Inc.</a:t>
            </a:r>
            <a:endParaRPr lang="en-US" baseline="30000"/>
          </a:p>
          <a:p>
            <a:pPr eaLnBrk="1" hangingPunct="1"/>
            <a:r>
              <a:rPr lang="en-US"/>
              <a:t>Copyright 2009</a:t>
            </a:r>
          </a:p>
        </p:txBody>
      </p:sp>
      <p:sp>
        <p:nvSpPr>
          <p:cNvPr id="99335"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31E5B25-0375-814F-8FE3-6469AD188090}" type="slidenum">
              <a:rPr lang="en-US"/>
              <a:pPr eaLnBrk="1" hangingPunct="1"/>
              <a:t>47</a:t>
            </a:fld>
            <a:endParaRPr lang="en-US"/>
          </a:p>
        </p:txBody>
      </p:sp>
    </p:spTree>
    <p:extLst>
      <p:ext uri="{BB962C8B-B14F-4D97-AF65-F5344CB8AC3E}">
        <p14:creationId xmlns:p14="http://schemas.microsoft.com/office/powerpoint/2010/main" val="19033363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This slide provides the solution. If you print handouts, do not print this page. (3 of 3)</a:t>
            </a:r>
          </a:p>
          <a:p>
            <a:endParaRPr lang="en-US"/>
          </a:p>
        </p:txBody>
      </p:sp>
      <p:sp>
        <p:nvSpPr>
          <p:cNvPr id="10035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Circuit Theory Laws</a:t>
            </a:r>
          </a:p>
        </p:txBody>
      </p:sp>
      <p:sp>
        <p:nvSpPr>
          <p:cNvPr id="10035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Digital Electronics </a:t>
            </a:r>
            <a:r>
              <a:rPr lang="en-US" baseline="30000"/>
              <a:t>TM</a:t>
            </a:r>
            <a:r>
              <a:rPr lang="en-US"/>
              <a:t> </a:t>
            </a:r>
          </a:p>
          <a:p>
            <a:pPr eaLnBrk="1" hangingPunct="1"/>
            <a:r>
              <a:rPr lang="en-US"/>
              <a:t>1.2  Introduction to Analog</a:t>
            </a:r>
          </a:p>
        </p:txBody>
      </p:sp>
      <p:sp>
        <p:nvSpPr>
          <p:cNvPr id="100358"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Project Lead The Way, Inc.</a:t>
            </a:r>
            <a:endParaRPr lang="en-US" baseline="30000"/>
          </a:p>
          <a:p>
            <a:pPr eaLnBrk="1" hangingPunct="1"/>
            <a:r>
              <a:rPr lang="en-US"/>
              <a:t>Copyright 2009</a:t>
            </a:r>
          </a:p>
        </p:txBody>
      </p:sp>
      <p:sp>
        <p:nvSpPr>
          <p:cNvPr id="100359"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CF64D7B-2090-A949-9340-E1EC92ACB20B}" type="slidenum">
              <a:rPr lang="en-US"/>
              <a:pPr eaLnBrk="1" hangingPunct="1"/>
              <a:t>48</a:t>
            </a:fld>
            <a:endParaRPr lang="en-US"/>
          </a:p>
        </p:txBody>
      </p:sp>
    </p:spTree>
    <p:extLst>
      <p:ext uri="{BB962C8B-B14F-4D97-AF65-F5344CB8AC3E}">
        <p14:creationId xmlns:p14="http://schemas.microsoft.com/office/powerpoint/2010/main" val="12859925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BC5C3D8-4A00-9B43-8FBA-5982F9E285A7}" type="slidenum">
              <a:rPr lang="en-US"/>
              <a:pPr eaLnBrk="1" hangingPunct="1"/>
              <a:t>49</a:t>
            </a:fld>
            <a:endParaRPr lang="en-US"/>
          </a:p>
        </p:txBody>
      </p:sp>
    </p:spTree>
    <p:extLst>
      <p:ext uri="{BB962C8B-B14F-4D97-AF65-F5344CB8AC3E}">
        <p14:creationId xmlns:p14="http://schemas.microsoft.com/office/powerpoint/2010/main" val="1344024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200C780-8969-E643-B829-C3AC9212028C}" type="slidenum">
              <a:rPr lang="en-US"/>
              <a:pPr eaLnBrk="1" hangingPunct="1"/>
              <a:t>5</a:t>
            </a:fld>
            <a:endParaRPr lang="en-US" dirty="0"/>
          </a:p>
        </p:txBody>
      </p:sp>
    </p:spTree>
    <p:extLst>
      <p:ext uri="{BB962C8B-B14F-4D97-AF65-F5344CB8AC3E}">
        <p14:creationId xmlns:p14="http://schemas.microsoft.com/office/powerpoint/2010/main" val="21126069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eaLnBrk="1" hangingPunct="1">
              <a:defRPr/>
            </a:pPr>
            <a:endParaRPr lang="en-US" sz="1400" dirty="0" smtClean="0">
              <a:solidFill>
                <a:srgbClr val="00386B"/>
              </a:solidFill>
              <a:latin typeface="+mj-lt"/>
              <a:ea typeface="+mn-ea"/>
            </a:endParaRPr>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AAA92A6-8BDA-7846-9F2E-CE6AE1D13161}" type="slidenum">
              <a:rPr lang="en-US"/>
              <a:pPr eaLnBrk="1" hangingPunct="1"/>
              <a:t>51</a:t>
            </a:fld>
            <a:endParaRPr lang="en-US"/>
          </a:p>
        </p:txBody>
      </p:sp>
    </p:spTree>
    <p:extLst>
      <p:ext uri="{BB962C8B-B14F-4D97-AF65-F5344CB8AC3E}">
        <p14:creationId xmlns:p14="http://schemas.microsoft.com/office/powerpoint/2010/main" val="3313350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8AEF0D7-2C20-BB4D-AB65-794910C6826C}" type="slidenum">
              <a:rPr lang="en-US"/>
              <a:pPr eaLnBrk="1" hangingPunct="1"/>
              <a:t>6</a:t>
            </a:fld>
            <a:endParaRPr lang="en-US" dirty="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Electron </a:t>
            </a:r>
          </a:p>
        </p:txBody>
      </p:sp>
    </p:spTree>
    <p:extLst>
      <p:ext uri="{BB962C8B-B14F-4D97-AF65-F5344CB8AC3E}">
        <p14:creationId xmlns:p14="http://schemas.microsoft.com/office/powerpoint/2010/main" val="1371510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8AEF0D7-2C20-BB4D-AB65-794910C6826C}" type="slidenum">
              <a:rPr lang="en-US"/>
              <a:pPr eaLnBrk="1" hangingPunct="1"/>
              <a:t>7</a:t>
            </a:fld>
            <a:endParaRPr lang="en-US" dirty="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328099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8AEF0D7-2C20-BB4D-AB65-794910C6826C}" type="slidenum">
              <a:rPr lang="en-US"/>
              <a:pPr eaLnBrk="1" hangingPunct="1"/>
              <a:t>8</a:t>
            </a:fld>
            <a:endParaRPr lang="en-US" dirty="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40863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8AEF0D7-2C20-BB4D-AB65-794910C6826C}" type="slidenum">
              <a:rPr lang="en-US"/>
              <a:pPr eaLnBrk="1" hangingPunct="1"/>
              <a:t>9</a:t>
            </a:fld>
            <a:endParaRPr lang="en-US" dirty="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75146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A6A86D6-6ABF-4841-AB5E-63FB108BE825}" type="slidenum">
              <a:rPr lang="en-US"/>
              <a:pPr/>
              <a:t>‹#›</a:t>
            </a:fld>
            <a:endParaRPr lang="en-US"/>
          </a:p>
        </p:txBody>
      </p:sp>
    </p:spTree>
    <p:extLst>
      <p:ext uri="{BB962C8B-B14F-4D97-AF65-F5344CB8AC3E}">
        <p14:creationId xmlns:p14="http://schemas.microsoft.com/office/powerpoint/2010/main" val="3293523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81400"/>
            <a:ext cx="7772400" cy="838199"/>
          </a:xfrm>
          <a:prstGeom prst="rect">
            <a:avLst/>
          </a:prstGeom>
        </p:spPr>
        <p:txBody>
          <a:bodyPr/>
          <a:lstStyle>
            <a:lvl1pPr>
              <a:defRPr sz="4000">
                <a:solidFill>
                  <a:srgbClr val="00386B"/>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1461884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2293851-831D-9B46-BC56-29EA2F58C4A0}" type="slidenum">
              <a:rPr lang="en-US"/>
              <a:pPr/>
              <a:t>‹#›</a:t>
            </a:fld>
            <a:endParaRPr lang="en-US"/>
          </a:p>
        </p:txBody>
      </p:sp>
    </p:spTree>
    <p:extLst>
      <p:ext uri="{BB962C8B-B14F-4D97-AF65-F5344CB8AC3E}">
        <p14:creationId xmlns:p14="http://schemas.microsoft.com/office/powerpoint/2010/main" val="744294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8DCE5FC-4447-A54F-9E38-4C6FD753797B}" type="slidenum">
              <a:rPr lang="en-US"/>
              <a:pPr/>
              <a:t>‹#›</a:t>
            </a:fld>
            <a:endParaRPr lang="en-US"/>
          </a:p>
        </p:txBody>
      </p:sp>
    </p:spTree>
    <p:extLst>
      <p:ext uri="{BB962C8B-B14F-4D97-AF65-F5344CB8AC3E}">
        <p14:creationId xmlns:p14="http://schemas.microsoft.com/office/powerpoint/2010/main" val="3472051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254B31AC-CE58-A44C-9E5E-21A2C34EB6D3}" type="slidenum">
              <a:rPr lang="en-US"/>
              <a:pPr/>
              <a:t>‹#›</a:t>
            </a:fld>
            <a:endParaRPr lang="en-US"/>
          </a:p>
        </p:txBody>
      </p:sp>
    </p:spTree>
    <p:extLst>
      <p:ext uri="{BB962C8B-B14F-4D97-AF65-F5344CB8AC3E}">
        <p14:creationId xmlns:p14="http://schemas.microsoft.com/office/powerpoint/2010/main" val="2864843294"/>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2.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381000" y="1295400"/>
            <a:ext cx="8229600"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defRPr>
            </a:lvl1pPr>
          </a:lstStyle>
          <a:p>
            <a:pPr>
              <a:defRPr/>
            </a:pPr>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defRPr>
            </a:lvl1pPr>
          </a:lstStyle>
          <a:p>
            <a:pPr>
              <a:defRPr/>
            </a:pPr>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06A86AA-9C6C-8B45-917B-E820661306F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62" r:id="rId2"/>
    <p:sldLayoutId id="2147483758" r:id="rId3"/>
    <p:sldLayoutId id="2147483759" r:id="rId4"/>
    <p:sldLayoutId id="2147483760" r:id="rId5"/>
  </p:sldLayoutIdLst>
  <p:txStyles>
    <p:titleStyle>
      <a:lvl1pPr algn="l" rtl="0" eaLnBrk="0" fontAlgn="base" hangingPunct="0">
        <a:spcBef>
          <a:spcPct val="0"/>
        </a:spcBef>
        <a:spcAft>
          <a:spcPct val="0"/>
        </a:spcAft>
        <a:defRPr sz="3200">
          <a:solidFill>
            <a:srgbClr val="00386B"/>
          </a:solidFill>
          <a:latin typeface="+mj-lt"/>
          <a:ea typeface="ＭＳ Ｐゴシック" charset="0"/>
          <a:cs typeface="+mj-cs"/>
        </a:defRPr>
      </a:lvl1pPr>
      <a:lvl2pPr algn="l" rtl="0" eaLnBrk="0" fontAlgn="base" hangingPunct="0">
        <a:spcBef>
          <a:spcPct val="0"/>
        </a:spcBef>
        <a:spcAft>
          <a:spcPct val="0"/>
        </a:spcAft>
        <a:defRPr sz="3200">
          <a:solidFill>
            <a:srgbClr val="00386B"/>
          </a:solidFill>
          <a:latin typeface="Arial" charset="0"/>
          <a:ea typeface="ＭＳ Ｐゴシック" charset="0"/>
        </a:defRPr>
      </a:lvl2pPr>
      <a:lvl3pPr algn="l" rtl="0" eaLnBrk="0" fontAlgn="base" hangingPunct="0">
        <a:spcBef>
          <a:spcPct val="0"/>
        </a:spcBef>
        <a:spcAft>
          <a:spcPct val="0"/>
        </a:spcAft>
        <a:defRPr sz="3200">
          <a:solidFill>
            <a:srgbClr val="00386B"/>
          </a:solidFill>
          <a:latin typeface="Arial" charset="0"/>
          <a:ea typeface="ＭＳ Ｐゴシック" charset="0"/>
        </a:defRPr>
      </a:lvl3pPr>
      <a:lvl4pPr algn="l" rtl="0" eaLnBrk="0" fontAlgn="base" hangingPunct="0">
        <a:spcBef>
          <a:spcPct val="0"/>
        </a:spcBef>
        <a:spcAft>
          <a:spcPct val="0"/>
        </a:spcAft>
        <a:defRPr sz="3200">
          <a:solidFill>
            <a:srgbClr val="00386B"/>
          </a:solidFill>
          <a:latin typeface="Arial" charset="0"/>
          <a:ea typeface="ＭＳ Ｐゴシック" charset="0"/>
        </a:defRPr>
      </a:lvl4pPr>
      <a:lvl5pPr algn="l" rtl="0" eaLnBrk="0" fontAlgn="base" hangingPunct="0">
        <a:spcBef>
          <a:spcPct val="0"/>
        </a:spcBef>
        <a:spcAft>
          <a:spcPct val="0"/>
        </a:spcAft>
        <a:defRPr sz="3200">
          <a:solidFill>
            <a:srgbClr val="00386B"/>
          </a:solidFill>
          <a:latin typeface="Arial" charset="0"/>
          <a:ea typeface="ＭＳ Ｐゴシック"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jpeg"/><Relationship Id="rId4" Type="http://schemas.openxmlformats.org/officeDocument/2006/relationships/image" Target="../media/image28.png"/><Relationship Id="rId9" Type="http://schemas.openxmlformats.org/officeDocument/2006/relationships/image" Target="../media/image33.jpe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9.png"/><Relationship Id="rId7"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40.jpeg"/><Relationship Id="rId4" Type="http://schemas.openxmlformats.org/officeDocument/2006/relationships/image" Target="../media/image30.png"/><Relationship Id="rId9" Type="http://schemas.openxmlformats.org/officeDocument/2006/relationships/image" Target="../media/image39.jpeg"/></Relationships>
</file>

<file path=ppt/slides/_rels/slide2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9.png"/><Relationship Id="rId7"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42.jpeg"/><Relationship Id="rId4" Type="http://schemas.openxmlformats.org/officeDocument/2006/relationships/image" Target="../media/image30.png"/><Relationship Id="rId9" Type="http://schemas.openxmlformats.org/officeDocument/2006/relationships/image" Target="../media/image41.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44.png"/><Relationship Id="rId5" Type="http://schemas.openxmlformats.org/officeDocument/2006/relationships/image" Target="../media/image43.wmf"/><Relationship Id="rId4" Type="http://schemas.openxmlformats.org/officeDocument/2006/relationships/oleObject" Target="../embeddings/oleObject1.bin"/></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8" Type="http://schemas.openxmlformats.org/officeDocument/2006/relationships/image" Target="../media/image48.emf"/><Relationship Id="rId3" Type="http://schemas.openxmlformats.org/officeDocument/2006/relationships/notesSlide" Target="../notesSlides/notesSlide34.xml"/><Relationship Id="rId7" Type="http://schemas.openxmlformats.org/officeDocument/2006/relationships/image" Target="../media/image45.wmf"/><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47.png"/><Relationship Id="rId4" Type="http://schemas.openxmlformats.org/officeDocument/2006/relationships/image" Target="../media/image46.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notesSlide" Target="../notesSlides/notesSlide38.xml"/><Relationship Id="rId7"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49.wmf"/><Relationship Id="rId5" Type="http://schemas.openxmlformats.org/officeDocument/2006/relationships/oleObject" Target="../embeddings/oleObject3.bin"/><Relationship Id="rId4" Type="http://schemas.openxmlformats.org/officeDocument/2006/relationships/image" Target="../media/image51.png"/></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8" Type="http://schemas.openxmlformats.org/officeDocument/2006/relationships/image" Target="../media/image53.wmf"/><Relationship Id="rId13" Type="http://schemas.openxmlformats.org/officeDocument/2006/relationships/image" Target="../media/image55.wmf"/><Relationship Id="rId3" Type="http://schemas.openxmlformats.org/officeDocument/2006/relationships/notesSlide" Target="../notesSlides/notesSlide40.xml"/><Relationship Id="rId7" Type="http://schemas.openxmlformats.org/officeDocument/2006/relationships/oleObject" Target="../embeddings/oleObject6.bin"/><Relationship Id="rId12" Type="http://schemas.openxmlformats.org/officeDocument/2006/relationships/oleObject" Target="../embeddings/oleObject8.bin"/><Relationship Id="rId17" Type="http://schemas.openxmlformats.org/officeDocument/2006/relationships/image" Target="../media/image57.wmf"/><Relationship Id="rId2" Type="http://schemas.openxmlformats.org/officeDocument/2006/relationships/slideLayout" Target="../slideLayouts/slideLayout3.xml"/><Relationship Id="rId16" Type="http://schemas.openxmlformats.org/officeDocument/2006/relationships/oleObject" Target="../embeddings/oleObject10.bin"/><Relationship Id="rId1" Type="http://schemas.openxmlformats.org/officeDocument/2006/relationships/vmlDrawing" Target="../drawings/vmlDrawing4.vml"/><Relationship Id="rId6" Type="http://schemas.openxmlformats.org/officeDocument/2006/relationships/image" Target="../media/image52.wmf"/><Relationship Id="rId11" Type="http://schemas.openxmlformats.org/officeDocument/2006/relationships/image" Target="../media/image54.wmf"/><Relationship Id="rId5" Type="http://schemas.openxmlformats.org/officeDocument/2006/relationships/oleObject" Target="../embeddings/oleObject5.bin"/><Relationship Id="rId15" Type="http://schemas.openxmlformats.org/officeDocument/2006/relationships/image" Target="../media/image56.wmf"/><Relationship Id="rId10" Type="http://schemas.openxmlformats.org/officeDocument/2006/relationships/oleObject" Target="../embeddings/oleObject7.bin"/><Relationship Id="rId4" Type="http://schemas.openxmlformats.org/officeDocument/2006/relationships/image" Target="../media/image48.emf"/><Relationship Id="rId9" Type="http://schemas.openxmlformats.org/officeDocument/2006/relationships/image" Target="../media/image58.png"/><Relationship Id="rId14" Type="http://schemas.openxmlformats.org/officeDocument/2006/relationships/oleObject" Target="../embeddings/oleObject9.bin"/></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62.wmf"/><Relationship Id="rId3" Type="http://schemas.openxmlformats.org/officeDocument/2006/relationships/notesSlide" Target="../notesSlides/notesSlide41.xml"/><Relationship Id="rId7" Type="http://schemas.openxmlformats.org/officeDocument/2006/relationships/image" Target="../media/image65.png"/><Relationship Id="rId12" Type="http://schemas.openxmlformats.org/officeDocument/2006/relationships/oleObject" Target="../embeddings/oleObject14.bin"/><Relationship Id="rId17" Type="http://schemas.openxmlformats.org/officeDocument/2006/relationships/image" Target="../media/image64.wmf"/><Relationship Id="rId2" Type="http://schemas.openxmlformats.org/officeDocument/2006/relationships/slideLayout" Target="../slideLayouts/slideLayout3.xml"/><Relationship Id="rId16" Type="http://schemas.openxmlformats.org/officeDocument/2006/relationships/oleObject" Target="../embeddings/oleObject16.bin"/><Relationship Id="rId1" Type="http://schemas.openxmlformats.org/officeDocument/2006/relationships/vmlDrawing" Target="../drawings/vmlDrawing5.vml"/><Relationship Id="rId6" Type="http://schemas.openxmlformats.org/officeDocument/2006/relationships/image" Target="../media/image48.emf"/><Relationship Id="rId11" Type="http://schemas.openxmlformats.org/officeDocument/2006/relationships/image" Target="../media/image61.wmf"/><Relationship Id="rId5" Type="http://schemas.openxmlformats.org/officeDocument/2006/relationships/image" Target="../media/image59.wmf"/><Relationship Id="rId15" Type="http://schemas.openxmlformats.org/officeDocument/2006/relationships/image" Target="../media/image63.wmf"/><Relationship Id="rId10" Type="http://schemas.openxmlformats.org/officeDocument/2006/relationships/oleObject" Target="../embeddings/oleObject13.bin"/><Relationship Id="rId4" Type="http://schemas.openxmlformats.org/officeDocument/2006/relationships/oleObject" Target="../embeddings/oleObject11.bin"/><Relationship Id="rId9" Type="http://schemas.openxmlformats.org/officeDocument/2006/relationships/image" Target="../media/image60.wmf"/><Relationship Id="rId14" Type="http://schemas.openxmlformats.org/officeDocument/2006/relationships/oleObject" Target="../embeddings/oleObject15.bin"/></Relationships>
</file>

<file path=ppt/slides/_rels/slide42.xml.rels><?xml version="1.0" encoding="UTF-8" standalone="yes"?>
<Relationships xmlns="http://schemas.openxmlformats.org/package/2006/relationships"><Relationship Id="rId8" Type="http://schemas.openxmlformats.org/officeDocument/2006/relationships/image" Target="../media/image67.wmf"/><Relationship Id="rId3" Type="http://schemas.openxmlformats.org/officeDocument/2006/relationships/notesSlide" Target="../notesSlides/notesSlide42.xml"/><Relationship Id="rId7" Type="http://schemas.openxmlformats.org/officeDocument/2006/relationships/oleObject" Target="../embeddings/oleObject18.bin"/><Relationship Id="rId2" Type="http://schemas.openxmlformats.org/officeDocument/2006/relationships/slideLayout" Target="../slideLayouts/slideLayout3.xml"/><Relationship Id="rId1" Type="http://schemas.openxmlformats.org/officeDocument/2006/relationships/vmlDrawing" Target="../drawings/vmlDrawing6.vml"/><Relationship Id="rId6" Type="http://schemas.openxmlformats.org/officeDocument/2006/relationships/image" Target="../media/image69.png"/><Relationship Id="rId5" Type="http://schemas.openxmlformats.org/officeDocument/2006/relationships/image" Target="../media/image66.wmf"/><Relationship Id="rId10" Type="http://schemas.openxmlformats.org/officeDocument/2006/relationships/image" Target="../media/image68.wmf"/><Relationship Id="rId4" Type="http://schemas.openxmlformats.org/officeDocument/2006/relationships/oleObject" Target="../embeddings/oleObject17.bin"/><Relationship Id="rId9" Type="http://schemas.openxmlformats.org/officeDocument/2006/relationships/oleObject" Target="../embeddings/oleObject19.bin"/></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71.png"/><Relationship Id="rId4" Type="http://schemas.openxmlformats.org/officeDocument/2006/relationships/image" Target="../media/image70.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73.png"/><Relationship Id="rId5" Type="http://schemas.openxmlformats.org/officeDocument/2006/relationships/image" Target="../media/image72.wmf"/><Relationship Id="rId4" Type="http://schemas.openxmlformats.org/officeDocument/2006/relationships/oleObject" Target="../embeddings/oleObject20.bin"/></Relationships>
</file>

<file path=ppt/slides/_rels/slide4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8" Type="http://schemas.openxmlformats.org/officeDocument/2006/relationships/image" Target="../media/image75.wmf"/><Relationship Id="rId3" Type="http://schemas.openxmlformats.org/officeDocument/2006/relationships/notesSlide" Target="../notesSlides/notesSlide46.xml"/><Relationship Id="rId7" Type="http://schemas.openxmlformats.org/officeDocument/2006/relationships/oleObject" Target="../embeddings/oleObject22.bin"/><Relationship Id="rId12" Type="http://schemas.openxmlformats.org/officeDocument/2006/relationships/image" Target="../media/image77.wmf"/><Relationship Id="rId2" Type="http://schemas.openxmlformats.org/officeDocument/2006/relationships/slideLayout" Target="../slideLayouts/slideLayout3.xml"/><Relationship Id="rId1" Type="http://schemas.openxmlformats.org/officeDocument/2006/relationships/vmlDrawing" Target="../drawings/vmlDrawing8.vml"/><Relationship Id="rId6" Type="http://schemas.openxmlformats.org/officeDocument/2006/relationships/image" Target="../media/image78.png"/><Relationship Id="rId11" Type="http://schemas.openxmlformats.org/officeDocument/2006/relationships/oleObject" Target="../embeddings/oleObject24.bin"/><Relationship Id="rId5" Type="http://schemas.openxmlformats.org/officeDocument/2006/relationships/image" Target="../media/image74.wmf"/><Relationship Id="rId10" Type="http://schemas.openxmlformats.org/officeDocument/2006/relationships/image" Target="../media/image76.wmf"/><Relationship Id="rId4" Type="http://schemas.openxmlformats.org/officeDocument/2006/relationships/oleObject" Target="../embeddings/oleObject21.bin"/><Relationship Id="rId9" Type="http://schemas.openxmlformats.org/officeDocument/2006/relationships/oleObject" Target="../embeddings/oleObject23.bin"/></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26.bin"/><Relationship Id="rId13" Type="http://schemas.openxmlformats.org/officeDocument/2006/relationships/image" Target="../media/image82.wmf"/><Relationship Id="rId3" Type="http://schemas.openxmlformats.org/officeDocument/2006/relationships/notesSlide" Target="../notesSlides/notesSlide47.xml"/><Relationship Id="rId7" Type="http://schemas.openxmlformats.org/officeDocument/2006/relationships/image" Target="../media/image48.emf"/><Relationship Id="rId12" Type="http://schemas.openxmlformats.org/officeDocument/2006/relationships/oleObject" Target="../embeddings/oleObject28.bin"/><Relationship Id="rId2" Type="http://schemas.openxmlformats.org/officeDocument/2006/relationships/slideLayout" Target="../slideLayouts/slideLayout3.xml"/><Relationship Id="rId1" Type="http://schemas.openxmlformats.org/officeDocument/2006/relationships/vmlDrawing" Target="../drawings/vmlDrawing9.vml"/><Relationship Id="rId6" Type="http://schemas.openxmlformats.org/officeDocument/2006/relationships/image" Target="../media/image84.png"/><Relationship Id="rId11" Type="http://schemas.openxmlformats.org/officeDocument/2006/relationships/image" Target="../media/image81.wmf"/><Relationship Id="rId5" Type="http://schemas.openxmlformats.org/officeDocument/2006/relationships/image" Target="../media/image79.wmf"/><Relationship Id="rId15" Type="http://schemas.openxmlformats.org/officeDocument/2006/relationships/image" Target="../media/image83.wmf"/><Relationship Id="rId10" Type="http://schemas.openxmlformats.org/officeDocument/2006/relationships/oleObject" Target="../embeddings/oleObject27.bin"/><Relationship Id="rId4" Type="http://schemas.openxmlformats.org/officeDocument/2006/relationships/oleObject" Target="../embeddings/oleObject25.bin"/><Relationship Id="rId9" Type="http://schemas.openxmlformats.org/officeDocument/2006/relationships/image" Target="../media/image80.wmf"/><Relationship Id="rId14" Type="http://schemas.openxmlformats.org/officeDocument/2006/relationships/oleObject" Target="../embeddings/oleObject29.bin"/></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notesSlide" Target="../notesSlides/notesSlide48.xml"/><Relationship Id="rId7" Type="http://schemas.openxmlformats.org/officeDocument/2006/relationships/image" Target="../media/image86.wmf"/><Relationship Id="rId2" Type="http://schemas.openxmlformats.org/officeDocument/2006/relationships/slideLayout" Target="../slideLayouts/slideLayout3.xml"/><Relationship Id="rId1" Type="http://schemas.openxmlformats.org/officeDocument/2006/relationships/vmlDrawing" Target="../drawings/vmlDrawing10.vml"/><Relationship Id="rId6" Type="http://schemas.openxmlformats.org/officeDocument/2006/relationships/oleObject" Target="../embeddings/oleObject31.bin"/><Relationship Id="rId5" Type="http://schemas.openxmlformats.org/officeDocument/2006/relationships/image" Target="../media/image85.wmf"/><Relationship Id="rId4" Type="http://schemas.openxmlformats.org/officeDocument/2006/relationships/oleObject" Target="../embeddings/oleObject30.bin"/><Relationship Id="rId9" Type="http://schemas.openxmlformats.org/officeDocument/2006/relationships/image" Target="../media/image87.wmf"/></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image" Target="../media/image89.png"/><Relationship Id="rId4" Type="http://schemas.openxmlformats.org/officeDocument/2006/relationships/image" Target="../media/image8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90.wmf"/></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1371600" y="4343400"/>
            <a:ext cx="6400800" cy="838200"/>
          </a:xfrm>
          <a:prstGeom prst="rect">
            <a:avLst/>
          </a:prstGeom>
        </p:spPr>
        <p:txBody>
          <a:bodyPr>
            <a:normAutofit/>
          </a:bodyPr>
          <a:lstStyle>
            <a:lvl1pPr marL="342900" indent="-342900" algn="l" rtl="0" eaLnBrk="0" fontAlgn="base" hangingPunct="0">
              <a:spcBef>
                <a:spcPct val="20000"/>
              </a:spcBef>
              <a:spcAft>
                <a:spcPct val="0"/>
              </a:spcAft>
              <a:buChar char="•"/>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None/>
            </a:pPr>
            <a:r>
              <a:rPr lang="en-US" sz="3200" b="1" kern="0" dirty="0" smtClean="0">
                <a:solidFill>
                  <a:srgbClr val="002060"/>
                </a:solidFill>
                <a:latin typeface="Arial" panose="020B0604020202020204" pitchFamily="34" charset="0"/>
                <a:cs typeface="Arial" panose="020B0604020202020204" pitchFamily="34" charset="0"/>
              </a:rPr>
              <a:t>Introduction to Electricity</a:t>
            </a:r>
            <a:endParaRPr lang="en-US" sz="3200" b="1" kern="0" dirty="0">
              <a:solidFill>
                <a:srgbClr val="002060"/>
              </a:solidFill>
              <a:latin typeface="Arial" panose="020B0604020202020204" pitchFamily="34" charset="0"/>
              <a:cs typeface="Arial" panose="020B0604020202020204" pitchFamily="34" charset="0"/>
            </a:endParaRPr>
          </a:p>
        </p:txBody>
      </p:sp>
      <p:pic>
        <p:nvPicPr>
          <p:cNvPr id="4" name="Picture 4" descr="C:\Users\lsmith\Dropbox\2014-15 Curriculum Release\Notes\Logos\PLTW Logo Transparent.ti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00200" y="1600199"/>
            <a:ext cx="5943600" cy="1982832"/>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3"/>
          <p:cNvSpPr>
            <a:spLocks noGrp="1"/>
          </p:cNvSpPr>
          <p:nvPr>
            <p:ph type="ftr" sz="quarter" idx="4294967295"/>
          </p:nvPr>
        </p:nvSpPr>
        <p:spPr>
          <a:xfrm>
            <a:off x="6858000" y="6629400"/>
            <a:ext cx="2209800" cy="228600"/>
          </a:xfrm>
          <a:prstGeom prst="rect">
            <a:avLst/>
          </a:prstGeom>
        </p:spPr>
        <p:txBody>
          <a:bodyPr/>
          <a:lstStyle/>
          <a:p>
            <a:pPr algn="r"/>
            <a:r>
              <a:rPr lang="en-US" sz="800" dirty="0" smtClean="0">
                <a:solidFill>
                  <a:schemeClr val="bg1">
                    <a:lumMod val="50000"/>
                  </a:schemeClr>
                </a:solidFill>
                <a:latin typeface="Arial" panose="020B0604020202020204" pitchFamily="34" charset="0"/>
                <a:cs typeface="Arial" panose="020B0604020202020204" pitchFamily="34" charset="0"/>
              </a:rPr>
              <a:t>© 2012 Project Lead The Way, Inc.</a:t>
            </a:r>
            <a:endParaRPr lang="en-US" sz="800" dirty="0">
              <a:solidFill>
                <a:schemeClr val="bg1">
                  <a:lumMod val="50000"/>
                </a:schemeClr>
              </a:solidFill>
              <a:latin typeface="Arial" panose="020B0604020202020204" pitchFamily="34" charset="0"/>
              <a:cs typeface="Arial" panose="020B0604020202020204" pitchFamily="34" charset="0"/>
            </a:endParaRPr>
          </a:p>
        </p:txBody>
      </p:sp>
      <p:sp>
        <p:nvSpPr>
          <p:cNvPr id="6" name="Footer Placeholder 3"/>
          <p:cNvSpPr txBox="1">
            <a:spLocks/>
          </p:cNvSpPr>
          <p:nvPr/>
        </p:nvSpPr>
        <p:spPr>
          <a:xfrm>
            <a:off x="0" y="6629400"/>
            <a:ext cx="2209800" cy="228600"/>
          </a:xfrm>
          <a:prstGeom prst="rect">
            <a:avLst/>
          </a:prstGeom>
        </p:spPr>
        <p:txBody>
          <a:bodyPr/>
          <a:lstStyle>
            <a:defPPr>
              <a:defRPr lang="en-US"/>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latin typeface="Arial" panose="020B0604020202020204" pitchFamily="34" charset="0"/>
                <a:cs typeface="Arial" panose="020B0604020202020204" pitchFamily="34" charset="0"/>
              </a:rPr>
              <a:t>Principles of Engineering</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0859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914400"/>
            <a:ext cx="3200400" cy="685800"/>
          </a:xfrm>
        </p:spPr>
        <p:txBody>
          <a:bodyPr/>
          <a:lstStyle/>
          <a:p>
            <a:pPr eaLnBrk="1" hangingPunct="1"/>
            <a:r>
              <a:rPr lang="en-US" dirty="0">
                <a:latin typeface="Arial" charset="0"/>
              </a:rPr>
              <a:t>Electron Orbits</a:t>
            </a:r>
          </a:p>
        </p:txBody>
      </p:sp>
      <p:graphicFrame>
        <p:nvGraphicFramePr>
          <p:cNvPr id="21658" name="Group 154"/>
          <p:cNvGraphicFramePr>
            <a:graphicFrameLocks noGrp="1"/>
          </p:cNvGraphicFramePr>
          <p:nvPr>
            <p:ph type="tbl" idx="1"/>
          </p:nvPr>
        </p:nvGraphicFramePr>
        <p:xfrm>
          <a:off x="431800" y="1617663"/>
          <a:ext cx="3230563" cy="4395790"/>
        </p:xfrm>
        <a:graphic>
          <a:graphicData uri="http://schemas.openxmlformats.org/drawingml/2006/table">
            <a:tbl>
              <a:tblPr/>
              <a:tblGrid>
                <a:gridCol w="1616075"/>
                <a:gridCol w="1614488"/>
              </a:tblGrid>
              <a:tr h="70109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Orbit Number</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Maximum Electrons</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6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1</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8000"/>
                          </a:solidFill>
                          <a:effectLst/>
                          <a:latin typeface="Arial" charset="0"/>
                        </a:rPr>
                        <a:t>2</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6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2</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rgbClr val="008000"/>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6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3</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rgbClr val="008000"/>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6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4</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rgbClr val="008000"/>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6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5</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rgbClr val="008000"/>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6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6</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rgbClr val="008000"/>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09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Valence Orbit</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rgbClr val="008000"/>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5994">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bl>
          </a:graphicData>
        </a:graphic>
      </p:graphicFrame>
      <p:grpSp>
        <p:nvGrpSpPr>
          <p:cNvPr id="11298" name="Group 3"/>
          <p:cNvGrpSpPr>
            <a:grpSpLocks/>
          </p:cNvGrpSpPr>
          <p:nvPr/>
        </p:nvGrpSpPr>
        <p:grpSpPr bwMode="auto">
          <a:xfrm>
            <a:off x="5791200" y="2514600"/>
            <a:ext cx="1465263" cy="1463675"/>
            <a:chOff x="3833" y="1866"/>
            <a:chExt cx="923" cy="922"/>
          </a:xfrm>
        </p:grpSpPr>
        <p:sp>
          <p:nvSpPr>
            <p:cNvPr id="11414" name="Oval 4"/>
            <p:cNvSpPr>
              <a:spLocks noChangeArrowheads="1"/>
            </p:cNvSpPr>
            <p:nvPr/>
          </p:nvSpPr>
          <p:spPr bwMode="auto">
            <a:xfrm>
              <a:off x="3833" y="1866"/>
              <a:ext cx="923" cy="922"/>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1415" name="Oval 5"/>
            <p:cNvSpPr>
              <a:spLocks noChangeArrowheads="1"/>
            </p:cNvSpPr>
            <p:nvPr/>
          </p:nvSpPr>
          <p:spPr bwMode="auto">
            <a:xfrm>
              <a:off x="3922" y="2602"/>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416" name="Oval 6"/>
            <p:cNvSpPr>
              <a:spLocks noChangeArrowheads="1"/>
            </p:cNvSpPr>
            <p:nvPr/>
          </p:nvSpPr>
          <p:spPr bwMode="auto">
            <a:xfrm>
              <a:off x="4566" y="1956"/>
              <a:ext cx="86" cy="87"/>
            </a:xfrm>
            <a:prstGeom prst="ellipse">
              <a:avLst/>
            </a:prstGeom>
            <a:solidFill>
              <a:srgbClr val="008000"/>
            </a:solidFill>
            <a:ln w="9525">
              <a:solidFill>
                <a:schemeClr val="tx1"/>
              </a:solidFill>
              <a:round/>
              <a:headEnd/>
              <a:tailEnd/>
            </a:ln>
          </p:spPr>
          <p:txBody>
            <a:bodyPr wrap="none" anchor="ctr"/>
            <a:lstStyle/>
            <a:p>
              <a:endParaRPr lang="en-US" dirty="0"/>
            </a:p>
          </p:txBody>
        </p:sp>
      </p:grpSp>
      <p:grpSp>
        <p:nvGrpSpPr>
          <p:cNvPr id="3" name="Group 32"/>
          <p:cNvGrpSpPr>
            <a:grpSpLocks/>
          </p:cNvGrpSpPr>
          <p:nvPr/>
        </p:nvGrpSpPr>
        <p:grpSpPr bwMode="auto">
          <a:xfrm>
            <a:off x="5181600" y="1828800"/>
            <a:ext cx="2743200" cy="2819400"/>
            <a:chOff x="3613" y="1639"/>
            <a:chExt cx="1353" cy="1354"/>
          </a:xfrm>
        </p:grpSpPr>
        <p:sp>
          <p:nvSpPr>
            <p:cNvPr id="11405" name="Oval 33"/>
            <p:cNvSpPr>
              <a:spLocks noChangeArrowheads="1"/>
            </p:cNvSpPr>
            <p:nvPr/>
          </p:nvSpPr>
          <p:spPr bwMode="auto">
            <a:xfrm>
              <a:off x="3657" y="1685"/>
              <a:ext cx="1267" cy="1267"/>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1406" name="Oval 34"/>
            <p:cNvSpPr>
              <a:spLocks noChangeArrowheads="1"/>
            </p:cNvSpPr>
            <p:nvPr/>
          </p:nvSpPr>
          <p:spPr bwMode="auto">
            <a:xfrm>
              <a:off x="4879" y="2274"/>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407" name="Oval 35"/>
            <p:cNvSpPr>
              <a:spLocks noChangeArrowheads="1"/>
            </p:cNvSpPr>
            <p:nvPr/>
          </p:nvSpPr>
          <p:spPr bwMode="auto">
            <a:xfrm>
              <a:off x="3783" y="1822"/>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408" name="Oval 36"/>
            <p:cNvSpPr>
              <a:spLocks noChangeArrowheads="1"/>
            </p:cNvSpPr>
            <p:nvPr/>
          </p:nvSpPr>
          <p:spPr bwMode="auto">
            <a:xfrm>
              <a:off x="4693" y="1824"/>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409" name="Oval 37"/>
            <p:cNvSpPr>
              <a:spLocks noChangeArrowheads="1"/>
            </p:cNvSpPr>
            <p:nvPr/>
          </p:nvSpPr>
          <p:spPr bwMode="auto">
            <a:xfrm>
              <a:off x="4251" y="1639"/>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410" name="Oval 38"/>
            <p:cNvSpPr>
              <a:spLocks noChangeArrowheads="1"/>
            </p:cNvSpPr>
            <p:nvPr/>
          </p:nvSpPr>
          <p:spPr bwMode="auto">
            <a:xfrm>
              <a:off x="4246" y="2907"/>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411" name="Oval 39"/>
            <p:cNvSpPr>
              <a:spLocks noChangeArrowheads="1"/>
            </p:cNvSpPr>
            <p:nvPr/>
          </p:nvSpPr>
          <p:spPr bwMode="auto">
            <a:xfrm>
              <a:off x="4696" y="2724"/>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412" name="Oval 40"/>
            <p:cNvSpPr>
              <a:spLocks noChangeArrowheads="1"/>
            </p:cNvSpPr>
            <p:nvPr/>
          </p:nvSpPr>
          <p:spPr bwMode="auto">
            <a:xfrm>
              <a:off x="3613" y="2271"/>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413" name="Oval 41"/>
            <p:cNvSpPr>
              <a:spLocks noChangeArrowheads="1"/>
            </p:cNvSpPr>
            <p:nvPr/>
          </p:nvSpPr>
          <p:spPr bwMode="auto">
            <a:xfrm>
              <a:off x="3793" y="2724"/>
              <a:ext cx="87" cy="86"/>
            </a:xfrm>
            <a:prstGeom prst="ellipse">
              <a:avLst/>
            </a:prstGeom>
            <a:solidFill>
              <a:srgbClr val="008000"/>
            </a:solidFill>
            <a:ln w="9525">
              <a:solidFill>
                <a:schemeClr val="tx1"/>
              </a:solidFill>
              <a:round/>
              <a:headEnd/>
              <a:tailEnd/>
            </a:ln>
          </p:spPr>
          <p:txBody>
            <a:bodyPr wrap="none" anchor="ctr"/>
            <a:lstStyle/>
            <a:p>
              <a:endParaRPr lang="en-US" dirty="0"/>
            </a:p>
          </p:txBody>
        </p:sp>
      </p:grpSp>
      <p:grpSp>
        <p:nvGrpSpPr>
          <p:cNvPr id="4" name="Group 42"/>
          <p:cNvGrpSpPr>
            <a:grpSpLocks/>
          </p:cNvGrpSpPr>
          <p:nvPr/>
        </p:nvGrpSpPr>
        <p:grpSpPr bwMode="auto">
          <a:xfrm>
            <a:off x="4648200" y="1295400"/>
            <a:ext cx="3886200" cy="3810000"/>
            <a:chOff x="3463" y="1464"/>
            <a:chExt cx="1665" cy="1703"/>
          </a:xfrm>
        </p:grpSpPr>
        <p:sp>
          <p:nvSpPr>
            <p:cNvPr id="11384" name="Oval 43"/>
            <p:cNvSpPr>
              <a:spLocks noChangeArrowheads="1"/>
            </p:cNvSpPr>
            <p:nvPr/>
          </p:nvSpPr>
          <p:spPr bwMode="auto">
            <a:xfrm>
              <a:off x="3486" y="1511"/>
              <a:ext cx="1615" cy="1615"/>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grpSp>
          <p:nvGrpSpPr>
            <p:cNvPr id="11385" name="Group 44"/>
            <p:cNvGrpSpPr>
              <a:grpSpLocks/>
            </p:cNvGrpSpPr>
            <p:nvPr/>
          </p:nvGrpSpPr>
          <p:grpSpPr bwMode="auto">
            <a:xfrm>
              <a:off x="3463" y="1464"/>
              <a:ext cx="1665" cy="1703"/>
              <a:chOff x="3463" y="1464"/>
              <a:chExt cx="1665" cy="1703"/>
            </a:xfrm>
          </p:grpSpPr>
          <p:sp>
            <p:nvSpPr>
              <p:cNvPr id="11386" name="Oval 45"/>
              <p:cNvSpPr>
                <a:spLocks noChangeArrowheads="1"/>
              </p:cNvSpPr>
              <p:nvPr/>
            </p:nvSpPr>
            <p:spPr bwMode="auto">
              <a:xfrm>
                <a:off x="5041" y="2109"/>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87" name="Oval 46"/>
              <p:cNvSpPr>
                <a:spLocks noChangeArrowheads="1"/>
              </p:cNvSpPr>
              <p:nvPr/>
            </p:nvSpPr>
            <p:spPr bwMode="auto">
              <a:xfrm>
                <a:off x="4731" y="2926"/>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88" name="Oval 47"/>
              <p:cNvSpPr>
                <a:spLocks noChangeArrowheads="1"/>
              </p:cNvSpPr>
              <p:nvPr/>
            </p:nvSpPr>
            <p:spPr bwMode="auto">
              <a:xfrm>
                <a:off x="4249" y="1464"/>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89" name="Oval 48"/>
              <p:cNvSpPr>
                <a:spLocks noChangeArrowheads="1"/>
              </p:cNvSpPr>
              <p:nvPr/>
            </p:nvSpPr>
            <p:spPr bwMode="auto">
              <a:xfrm>
                <a:off x="4758" y="1654"/>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90" name="Oval 49"/>
              <p:cNvSpPr>
                <a:spLocks noChangeArrowheads="1"/>
              </p:cNvSpPr>
              <p:nvPr/>
            </p:nvSpPr>
            <p:spPr bwMode="auto">
              <a:xfrm>
                <a:off x="5038" y="2430"/>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91" name="Oval 50"/>
              <p:cNvSpPr>
                <a:spLocks noChangeArrowheads="1"/>
              </p:cNvSpPr>
              <p:nvPr/>
            </p:nvSpPr>
            <p:spPr bwMode="auto">
              <a:xfrm>
                <a:off x="4249" y="3081"/>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92" name="Oval 51"/>
              <p:cNvSpPr>
                <a:spLocks noChangeArrowheads="1"/>
              </p:cNvSpPr>
              <p:nvPr/>
            </p:nvSpPr>
            <p:spPr bwMode="auto">
              <a:xfrm>
                <a:off x="4930" y="1836"/>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93" name="Oval 52"/>
              <p:cNvSpPr>
                <a:spLocks noChangeArrowheads="1"/>
              </p:cNvSpPr>
              <p:nvPr/>
            </p:nvSpPr>
            <p:spPr bwMode="auto">
              <a:xfrm>
                <a:off x="4534" y="1515"/>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94" name="Oval 53"/>
              <p:cNvSpPr>
                <a:spLocks noChangeArrowheads="1"/>
              </p:cNvSpPr>
              <p:nvPr/>
            </p:nvSpPr>
            <p:spPr bwMode="auto">
              <a:xfrm>
                <a:off x="4507" y="3039"/>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95" name="Oval 54"/>
              <p:cNvSpPr>
                <a:spLocks noChangeArrowheads="1"/>
              </p:cNvSpPr>
              <p:nvPr/>
            </p:nvSpPr>
            <p:spPr bwMode="auto">
              <a:xfrm>
                <a:off x="4942" y="2700"/>
                <a:ext cx="87" cy="86"/>
              </a:xfrm>
              <a:prstGeom prst="ellipse">
                <a:avLst/>
              </a:prstGeom>
              <a:solidFill>
                <a:srgbClr val="008000"/>
              </a:solidFill>
              <a:ln w="9525">
                <a:solidFill>
                  <a:schemeClr val="tx1"/>
                </a:solidFill>
                <a:round/>
                <a:headEnd/>
                <a:tailEnd/>
              </a:ln>
            </p:spPr>
            <p:txBody>
              <a:bodyPr wrap="none" anchor="ctr"/>
              <a:lstStyle/>
              <a:p>
                <a:endParaRPr lang="en-US" dirty="0"/>
              </a:p>
            </p:txBody>
          </p:sp>
          <p:grpSp>
            <p:nvGrpSpPr>
              <p:cNvPr id="11396" name="Group 55"/>
              <p:cNvGrpSpPr>
                <a:grpSpLocks/>
              </p:cNvGrpSpPr>
              <p:nvPr/>
            </p:nvGrpSpPr>
            <p:grpSpPr bwMode="auto">
              <a:xfrm rot="10800000">
                <a:off x="3463" y="1518"/>
                <a:ext cx="621" cy="1610"/>
                <a:chOff x="4603" y="1611"/>
                <a:chExt cx="621" cy="1610"/>
              </a:xfrm>
            </p:grpSpPr>
            <p:sp>
              <p:nvSpPr>
                <p:cNvPr id="11397" name="Oval 56"/>
                <p:cNvSpPr>
                  <a:spLocks noChangeArrowheads="1"/>
                </p:cNvSpPr>
                <p:nvPr/>
              </p:nvSpPr>
              <p:spPr bwMode="auto">
                <a:xfrm flipH="1">
                  <a:off x="5137" y="2205"/>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98" name="Oval 57"/>
                <p:cNvSpPr>
                  <a:spLocks noChangeArrowheads="1"/>
                </p:cNvSpPr>
                <p:nvPr/>
              </p:nvSpPr>
              <p:spPr bwMode="auto">
                <a:xfrm flipH="1">
                  <a:off x="4827" y="3022"/>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99" name="Oval 58"/>
                <p:cNvSpPr>
                  <a:spLocks noChangeArrowheads="1"/>
                </p:cNvSpPr>
                <p:nvPr/>
              </p:nvSpPr>
              <p:spPr bwMode="auto">
                <a:xfrm flipH="1">
                  <a:off x="4854" y="1750"/>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400" name="Oval 59"/>
                <p:cNvSpPr>
                  <a:spLocks noChangeArrowheads="1"/>
                </p:cNvSpPr>
                <p:nvPr/>
              </p:nvSpPr>
              <p:spPr bwMode="auto">
                <a:xfrm flipH="1">
                  <a:off x="5134" y="2526"/>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401" name="Oval 60"/>
                <p:cNvSpPr>
                  <a:spLocks noChangeArrowheads="1"/>
                </p:cNvSpPr>
                <p:nvPr/>
              </p:nvSpPr>
              <p:spPr bwMode="auto">
                <a:xfrm flipH="1">
                  <a:off x="5026" y="1932"/>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402" name="Oval 61"/>
                <p:cNvSpPr>
                  <a:spLocks noChangeArrowheads="1"/>
                </p:cNvSpPr>
                <p:nvPr/>
              </p:nvSpPr>
              <p:spPr bwMode="auto">
                <a:xfrm flipH="1">
                  <a:off x="4630" y="1611"/>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403" name="Oval 62"/>
                <p:cNvSpPr>
                  <a:spLocks noChangeArrowheads="1"/>
                </p:cNvSpPr>
                <p:nvPr/>
              </p:nvSpPr>
              <p:spPr bwMode="auto">
                <a:xfrm flipH="1">
                  <a:off x="4603" y="3135"/>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404" name="Oval 63"/>
                <p:cNvSpPr>
                  <a:spLocks noChangeArrowheads="1"/>
                </p:cNvSpPr>
                <p:nvPr/>
              </p:nvSpPr>
              <p:spPr bwMode="auto">
                <a:xfrm flipH="1">
                  <a:off x="5038" y="2796"/>
                  <a:ext cx="87" cy="86"/>
                </a:xfrm>
                <a:prstGeom prst="ellipse">
                  <a:avLst/>
                </a:prstGeom>
                <a:solidFill>
                  <a:srgbClr val="008000"/>
                </a:solidFill>
                <a:ln w="9525">
                  <a:solidFill>
                    <a:schemeClr val="tx1"/>
                  </a:solidFill>
                  <a:round/>
                  <a:headEnd/>
                  <a:tailEnd/>
                </a:ln>
              </p:spPr>
              <p:txBody>
                <a:bodyPr wrap="none" anchor="ctr"/>
                <a:lstStyle/>
                <a:p>
                  <a:endParaRPr lang="en-US" dirty="0"/>
                </a:p>
              </p:txBody>
            </p:sp>
          </p:grpSp>
        </p:grpSp>
      </p:grpSp>
      <p:grpSp>
        <p:nvGrpSpPr>
          <p:cNvPr id="7" name="Group 64"/>
          <p:cNvGrpSpPr>
            <a:grpSpLocks/>
          </p:cNvGrpSpPr>
          <p:nvPr/>
        </p:nvGrpSpPr>
        <p:grpSpPr bwMode="auto">
          <a:xfrm>
            <a:off x="4267200" y="838200"/>
            <a:ext cx="4572000" cy="4648200"/>
            <a:chOff x="3269" y="1294"/>
            <a:chExt cx="2035" cy="2035"/>
          </a:xfrm>
        </p:grpSpPr>
        <p:sp>
          <p:nvSpPr>
            <p:cNvPr id="11354" name="Oval 65"/>
            <p:cNvSpPr>
              <a:spLocks noChangeArrowheads="1"/>
            </p:cNvSpPr>
            <p:nvPr/>
          </p:nvSpPr>
          <p:spPr bwMode="auto">
            <a:xfrm>
              <a:off x="3309" y="1337"/>
              <a:ext cx="1963" cy="1951"/>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dirty="0"/>
            </a:p>
          </p:txBody>
        </p:sp>
        <p:grpSp>
          <p:nvGrpSpPr>
            <p:cNvPr id="11355" name="Group 66"/>
            <p:cNvGrpSpPr>
              <a:grpSpLocks/>
            </p:cNvGrpSpPr>
            <p:nvPr/>
          </p:nvGrpSpPr>
          <p:grpSpPr bwMode="auto">
            <a:xfrm>
              <a:off x="3269" y="1294"/>
              <a:ext cx="2035" cy="2035"/>
              <a:chOff x="3269" y="1294"/>
              <a:chExt cx="2035" cy="2035"/>
            </a:xfrm>
          </p:grpSpPr>
          <p:grpSp>
            <p:nvGrpSpPr>
              <p:cNvPr id="11356" name="Group 67"/>
              <p:cNvGrpSpPr>
                <a:grpSpLocks/>
              </p:cNvGrpSpPr>
              <p:nvPr/>
            </p:nvGrpSpPr>
            <p:grpSpPr bwMode="auto">
              <a:xfrm>
                <a:off x="4249" y="1294"/>
                <a:ext cx="1032" cy="815"/>
                <a:chOff x="4249" y="1294"/>
                <a:chExt cx="1032" cy="815"/>
              </a:xfrm>
            </p:grpSpPr>
            <p:sp>
              <p:nvSpPr>
                <p:cNvPr id="11378" name="Oval 68"/>
                <p:cNvSpPr>
                  <a:spLocks noChangeArrowheads="1"/>
                </p:cNvSpPr>
                <p:nvPr/>
              </p:nvSpPr>
              <p:spPr bwMode="auto">
                <a:xfrm>
                  <a:off x="5104" y="1781"/>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79" name="Oval 69"/>
                <p:cNvSpPr>
                  <a:spLocks noChangeArrowheads="1"/>
                </p:cNvSpPr>
                <p:nvPr/>
              </p:nvSpPr>
              <p:spPr bwMode="auto">
                <a:xfrm>
                  <a:off x="4249" y="1294"/>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80" name="Oval 70"/>
                <p:cNvSpPr>
                  <a:spLocks noChangeArrowheads="1"/>
                </p:cNvSpPr>
                <p:nvPr/>
              </p:nvSpPr>
              <p:spPr bwMode="auto">
                <a:xfrm>
                  <a:off x="5194" y="2023"/>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81" name="Oval 71"/>
                <p:cNvSpPr>
                  <a:spLocks noChangeArrowheads="1"/>
                </p:cNvSpPr>
                <p:nvPr/>
              </p:nvSpPr>
              <p:spPr bwMode="auto">
                <a:xfrm>
                  <a:off x="4940" y="1581"/>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82" name="Oval 72"/>
                <p:cNvSpPr>
                  <a:spLocks noChangeArrowheads="1"/>
                </p:cNvSpPr>
                <p:nvPr/>
              </p:nvSpPr>
              <p:spPr bwMode="auto">
                <a:xfrm rot="10800000" flipH="1">
                  <a:off x="4743" y="1424"/>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83" name="Oval 73"/>
                <p:cNvSpPr>
                  <a:spLocks noChangeArrowheads="1"/>
                </p:cNvSpPr>
                <p:nvPr/>
              </p:nvSpPr>
              <p:spPr bwMode="auto">
                <a:xfrm rot="10800000" flipH="1">
                  <a:off x="4502" y="1329"/>
                  <a:ext cx="87" cy="86"/>
                </a:xfrm>
                <a:prstGeom prst="ellipse">
                  <a:avLst/>
                </a:prstGeom>
                <a:solidFill>
                  <a:srgbClr val="008000"/>
                </a:solidFill>
                <a:ln w="9525">
                  <a:solidFill>
                    <a:schemeClr val="tx1"/>
                  </a:solidFill>
                  <a:round/>
                  <a:headEnd/>
                  <a:tailEnd/>
                </a:ln>
              </p:spPr>
              <p:txBody>
                <a:bodyPr wrap="none" anchor="ctr"/>
                <a:lstStyle/>
                <a:p>
                  <a:endParaRPr lang="en-US" dirty="0"/>
                </a:p>
              </p:txBody>
            </p:sp>
          </p:grpSp>
          <p:grpSp>
            <p:nvGrpSpPr>
              <p:cNvPr id="11357" name="Group 74"/>
              <p:cNvGrpSpPr>
                <a:grpSpLocks/>
              </p:cNvGrpSpPr>
              <p:nvPr/>
            </p:nvGrpSpPr>
            <p:grpSpPr bwMode="auto">
              <a:xfrm rot="5400000">
                <a:off x="4381" y="2386"/>
                <a:ext cx="1032" cy="815"/>
                <a:chOff x="4249" y="1294"/>
                <a:chExt cx="1032" cy="815"/>
              </a:xfrm>
            </p:grpSpPr>
            <p:sp>
              <p:nvSpPr>
                <p:cNvPr id="11372" name="Oval 75"/>
                <p:cNvSpPr>
                  <a:spLocks noChangeArrowheads="1"/>
                </p:cNvSpPr>
                <p:nvPr/>
              </p:nvSpPr>
              <p:spPr bwMode="auto">
                <a:xfrm>
                  <a:off x="5104" y="1781"/>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73" name="Oval 76"/>
                <p:cNvSpPr>
                  <a:spLocks noChangeArrowheads="1"/>
                </p:cNvSpPr>
                <p:nvPr/>
              </p:nvSpPr>
              <p:spPr bwMode="auto">
                <a:xfrm>
                  <a:off x="4249" y="1294"/>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74" name="Oval 77"/>
                <p:cNvSpPr>
                  <a:spLocks noChangeArrowheads="1"/>
                </p:cNvSpPr>
                <p:nvPr/>
              </p:nvSpPr>
              <p:spPr bwMode="auto">
                <a:xfrm>
                  <a:off x="5194" y="2023"/>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75" name="Oval 78"/>
                <p:cNvSpPr>
                  <a:spLocks noChangeArrowheads="1"/>
                </p:cNvSpPr>
                <p:nvPr/>
              </p:nvSpPr>
              <p:spPr bwMode="auto">
                <a:xfrm>
                  <a:off x="4940" y="1581"/>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76" name="Oval 79"/>
                <p:cNvSpPr>
                  <a:spLocks noChangeArrowheads="1"/>
                </p:cNvSpPr>
                <p:nvPr/>
              </p:nvSpPr>
              <p:spPr bwMode="auto">
                <a:xfrm rot="10800000" flipH="1">
                  <a:off x="4743" y="1424"/>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77" name="Oval 80"/>
                <p:cNvSpPr>
                  <a:spLocks noChangeArrowheads="1"/>
                </p:cNvSpPr>
                <p:nvPr/>
              </p:nvSpPr>
              <p:spPr bwMode="auto">
                <a:xfrm rot="10800000" flipH="1">
                  <a:off x="4502" y="1329"/>
                  <a:ext cx="87" cy="86"/>
                </a:xfrm>
                <a:prstGeom prst="ellipse">
                  <a:avLst/>
                </a:prstGeom>
                <a:solidFill>
                  <a:srgbClr val="008000"/>
                </a:solidFill>
                <a:ln w="9525">
                  <a:solidFill>
                    <a:schemeClr val="tx1"/>
                  </a:solidFill>
                  <a:round/>
                  <a:headEnd/>
                  <a:tailEnd/>
                </a:ln>
              </p:spPr>
              <p:txBody>
                <a:bodyPr wrap="none" anchor="ctr"/>
                <a:lstStyle/>
                <a:p>
                  <a:endParaRPr lang="en-US" dirty="0"/>
                </a:p>
              </p:txBody>
            </p:sp>
          </p:grpSp>
          <p:grpSp>
            <p:nvGrpSpPr>
              <p:cNvPr id="11358" name="Group 81"/>
              <p:cNvGrpSpPr>
                <a:grpSpLocks/>
              </p:cNvGrpSpPr>
              <p:nvPr/>
            </p:nvGrpSpPr>
            <p:grpSpPr bwMode="auto">
              <a:xfrm rot="10800000">
                <a:off x="3301" y="2514"/>
                <a:ext cx="1032" cy="815"/>
                <a:chOff x="4249" y="1294"/>
                <a:chExt cx="1032" cy="815"/>
              </a:xfrm>
            </p:grpSpPr>
            <p:sp>
              <p:nvSpPr>
                <p:cNvPr id="11366" name="Oval 82"/>
                <p:cNvSpPr>
                  <a:spLocks noChangeArrowheads="1"/>
                </p:cNvSpPr>
                <p:nvPr/>
              </p:nvSpPr>
              <p:spPr bwMode="auto">
                <a:xfrm>
                  <a:off x="5104" y="1781"/>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67" name="Oval 83"/>
                <p:cNvSpPr>
                  <a:spLocks noChangeArrowheads="1"/>
                </p:cNvSpPr>
                <p:nvPr/>
              </p:nvSpPr>
              <p:spPr bwMode="auto">
                <a:xfrm>
                  <a:off x="4249" y="1294"/>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68" name="Oval 84"/>
                <p:cNvSpPr>
                  <a:spLocks noChangeArrowheads="1"/>
                </p:cNvSpPr>
                <p:nvPr/>
              </p:nvSpPr>
              <p:spPr bwMode="auto">
                <a:xfrm>
                  <a:off x="5194" y="2023"/>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69" name="Oval 85"/>
                <p:cNvSpPr>
                  <a:spLocks noChangeArrowheads="1"/>
                </p:cNvSpPr>
                <p:nvPr/>
              </p:nvSpPr>
              <p:spPr bwMode="auto">
                <a:xfrm>
                  <a:off x="4940" y="1581"/>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70" name="Oval 86"/>
                <p:cNvSpPr>
                  <a:spLocks noChangeArrowheads="1"/>
                </p:cNvSpPr>
                <p:nvPr/>
              </p:nvSpPr>
              <p:spPr bwMode="auto">
                <a:xfrm rot="10800000" flipH="1">
                  <a:off x="4743" y="1424"/>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71" name="Oval 87"/>
                <p:cNvSpPr>
                  <a:spLocks noChangeArrowheads="1"/>
                </p:cNvSpPr>
                <p:nvPr/>
              </p:nvSpPr>
              <p:spPr bwMode="auto">
                <a:xfrm rot="10800000" flipH="1">
                  <a:off x="4502" y="1329"/>
                  <a:ext cx="87" cy="86"/>
                </a:xfrm>
                <a:prstGeom prst="ellipse">
                  <a:avLst/>
                </a:prstGeom>
                <a:solidFill>
                  <a:srgbClr val="008000"/>
                </a:solidFill>
                <a:ln w="9525">
                  <a:solidFill>
                    <a:schemeClr val="tx1"/>
                  </a:solidFill>
                  <a:round/>
                  <a:headEnd/>
                  <a:tailEnd/>
                </a:ln>
              </p:spPr>
              <p:txBody>
                <a:bodyPr wrap="none" anchor="ctr"/>
                <a:lstStyle/>
                <a:p>
                  <a:endParaRPr lang="en-US" dirty="0"/>
                </a:p>
              </p:txBody>
            </p:sp>
          </p:grpSp>
          <p:grpSp>
            <p:nvGrpSpPr>
              <p:cNvPr id="11359" name="Group 88"/>
              <p:cNvGrpSpPr>
                <a:grpSpLocks/>
              </p:cNvGrpSpPr>
              <p:nvPr/>
            </p:nvGrpSpPr>
            <p:grpSpPr bwMode="auto">
              <a:xfrm rot="-5400000">
                <a:off x="3161" y="1434"/>
                <a:ext cx="1032" cy="815"/>
                <a:chOff x="4249" y="1294"/>
                <a:chExt cx="1032" cy="815"/>
              </a:xfrm>
            </p:grpSpPr>
            <p:sp>
              <p:nvSpPr>
                <p:cNvPr id="11360" name="Oval 89"/>
                <p:cNvSpPr>
                  <a:spLocks noChangeArrowheads="1"/>
                </p:cNvSpPr>
                <p:nvPr/>
              </p:nvSpPr>
              <p:spPr bwMode="auto">
                <a:xfrm>
                  <a:off x="5104" y="1781"/>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61" name="Oval 90"/>
                <p:cNvSpPr>
                  <a:spLocks noChangeArrowheads="1"/>
                </p:cNvSpPr>
                <p:nvPr/>
              </p:nvSpPr>
              <p:spPr bwMode="auto">
                <a:xfrm>
                  <a:off x="4249" y="1294"/>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62" name="Oval 91"/>
                <p:cNvSpPr>
                  <a:spLocks noChangeArrowheads="1"/>
                </p:cNvSpPr>
                <p:nvPr/>
              </p:nvSpPr>
              <p:spPr bwMode="auto">
                <a:xfrm>
                  <a:off x="5194" y="2023"/>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63" name="Oval 92"/>
                <p:cNvSpPr>
                  <a:spLocks noChangeArrowheads="1"/>
                </p:cNvSpPr>
                <p:nvPr/>
              </p:nvSpPr>
              <p:spPr bwMode="auto">
                <a:xfrm>
                  <a:off x="4940" y="1581"/>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64" name="Oval 93"/>
                <p:cNvSpPr>
                  <a:spLocks noChangeArrowheads="1"/>
                </p:cNvSpPr>
                <p:nvPr/>
              </p:nvSpPr>
              <p:spPr bwMode="auto">
                <a:xfrm rot="10800000" flipH="1">
                  <a:off x="4743" y="1424"/>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65" name="Oval 94"/>
                <p:cNvSpPr>
                  <a:spLocks noChangeArrowheads="1"/>
                </p:cNvSpPr>
                <p:nvPr/>
              </p:nvSpPr>
              <p:spPr bwMode="auto">
                <a:xfrm rot="10800000" flipH="1">
                  <a:off x="4502" y="1329"/>
                  <a:ext cx="87" cy="86"/>
                </a:xfrm>
                <a:prstGeom prst="ellipse">
                  <a:avLst/>
                </a:prstGeom>
                <a:solidFill>
                  <a:srgbClr val="008000"/>
                </a:solidFill>
                <a:ln w="9525">
                  <a:solidFill>
                    <a:schemeClr val="tx1"/>
                  </a:solidFill>
                  <a:round/>
                  <a:headEnd/>
                  <a:tailEnd/>
                </a:ln>
              </p:spPr>
              <p:txBody>
                <a:bodyPr wrap="none" anchor="ctr"/>
                <a:lstStyle/>
                <a:p>
                  <a:endParaRPr lang="en-US" dirty="0"/>
                </a:p>
              </p:txBody>
            </p:sp>
          </p:grpSp>
        </p:grpSp>
      </p:grpSp>
      <p:sp>
        <p:nvSpPr>
          <p:cNvPr id="72799" name="Rectangle 95"/>
          <p:cNvSpPr>
            <a:spLocks noChangeArrowheads="1"/>
          </p:cNvSpPr>
          <p:nvPr/>
        </p:nvSpPr>
        <p:spPr bwMode="auto">
          <a:xfrm>
            <a:off x="2689225" y="2316163"/>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dirty="0">
                <a:solidFill>
                  <a:srgbClr val="008000"/>
                </a:solidFill>
              </a:rPr>
              <a:t>2</a:t>
            </a:r>
          </a:p>
        </p:txBody>
      </p:sp>
      <p:sp>
        <p:nvSpPr>
          <p:cNvPr id="72800" name="Rectangle 96"/>
          <p:cNvSpPr>
            <a:spLocks noChangeArrowheads="1"/>
          </p:cNvSpPr>
          <p:nvPr/>
        </p:nvSpPr>
        <p:spPr bwMode="auto">
          <a:xfrm>
            <a:off x="2590800" y="4343400"/>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dirty="0">
                <a:solidFill>
                  <a:srgbClr val="008000"/>
                </a:solidFill>
              </a:rPr>
              <a:t>72</a:t>
            </a:r>
          </a:p>
        </p:txBody>
      </p:sp>
      <p:sp>
        <p:nvSpPr>
          <p:cNvPr id="72801" name="Rectangle 97"/>
          <p:cNvSpPr>
            <a:spLocks noChangeArrowheads="1"/>
          </p:cNvSpPr>
          <p:nvPr/>
        </p:nvSpPr>
        <p:spPr bwMode="auto">
          <a:xfrm>
            <a:off x="2571750" y="3505200"/>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dirty="0">
                <a:solidFill>
                  <a:srgbClr val="008000"/>
                </a:solidFill>
              </a:rPr>
              <a:t>32</a:t>
            </a:r>
          </a:p>
        </p:txBody>
      </p:sp>
      <p:sp>
        <p:nvSpPr>
          <p:cNvPr id="72802" name="Rectangle 98"/>
          <p:cNvSpPr>
            <a:spLocks noChangeArrowheads="1"/>
          </p:cNvSpPr>
          <p:nvPr/>
        </p:nvSpPr>
        <p:spPr bwMode="auto">
          <a:xfrm>
            <a:off x="2667000" y="27432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dirty="0">
                <a:solidFill>
                  <a:srgbClr val="008000"/>
                </a:solidFill>
              </a:rPr>
              <a:t>8</a:t>
            </a:r>
          </a:p>
        </p:txBody>
      </p:sp>
      <p:sp>
        <p:nvSpPr>
          <p:cNvPr id="11306" name="Oval 99" descr="Granite"/>
          <p:cNvSpPr>
            <a:spLocks noChangeArrowheads="1"/>
          </p:cNvSpPr>
          <p:nvPr/>
        </p:nvSpPr>
        <p:spPr bwMode="auto">
          <a:xfrm>
            <a:off x="6324600" y="2971800"/>
            <a:ext cx="449263" cy="449263"/>
          </a:xfrm>
          <a:prstGeom prst="ellipse">
            <a:avLst/>
          </a:prstGeom>
          <a:blipFill dpi="0" rotWithShape="1">
            <a:blip r:embed="rId3"/>
            <a:srcRect/>
            <a:tile tx="0" ty="0" sx="100000" sy="100000" flip="none" algn="tl"/>
          </a:blipFill>
          <a:ln w="9525">
            <a:solidFill>
              <a:schemeClr val="tx1"/>
            </a:solidFill>
            <a:round/>
            <a:headEnd/>
            <a:tailEnd/>
          </a:ln>
        </p:spPr>
        <p:txBody>
          <a:bodyPr wrap="none" anchor="ctr"/>
          <a:lstStyle/>
          <a:p>
            <a:endParaRPr lang="en-US" dirty="0"/>
          </a:p>
        </p:txBody>
      </p:sp>
      <p:grpSp>
        <p:nvGrpSpPr>
          <p:cNvPr id="13" name="Group 101"/>
          <p:cNvGrpSpPr>
            <a:grpSpLocks/>
          </p:cNvGrpSpPr>
          <p:nvPr/>
        </p:nvGrpSpPr>
        <p:grpSpPr bwMode="auto">
          <a:xfrm>
            <a:off x="3962400" y="533400"/>
            <a:ext cx="5181600" cy="5257800"/>
            <a:chOff x="3089" y="1112"/>
            <a:chExt cx="2381" cy="2387"/>
          </a:xfrm>
        </p:grpSpPr>
        <p:sp>
          <p:nvSpPr>
            <p:cNvPr id="11345" name="Oval 102"/>
            <p:cNvSpPr>
              <a:spLocks noChangeArrowheads="1"/>
            </p:cNvSpPr>
            <p:nvPr/>
          </p:nvSpPr>
          <p:spPr bwMode="auto">
            <a:xfrm>
              <a:off x="3133" y="1161"/>
              <a:ext cx="2298" cy="2298"/>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1346" name="Oval 103"/>
            <p:cNvSpPr>
              <a:spLocks noChangeArrowheads="1"/>
            </p:cNvSpPr>
            <p:nvPr/>
          </p:nvSpPr>
          <p:spPr bwMode="auto">
            <a:xfrm>
              <a:off x="5048" y="3082"/>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47" name="Oval 104"/>
            <p:cNvSpPr>
              <a:spLocks noChangeArrowheads="1"/>
            </p:cNvSpPr>
            <p:nvPr/>
          </p:nvSpPr>
          <p:spPr bwMode="auto">
            <a:xfrm>
              <a:off x="3421" y="1457"/>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48" name="Oval 105"/>
            <p:cNvSpPr>
              <a:spLocks noChangeArrowheads="1"/>
            </p:cNvSpPr>
            <p:nvPr/>
          </p:nvSpPr>
          <p:spPr bwMode="auto">
            <a:xfrm>
              <a:off x="5067" y="1479"/>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49" name="Oval 106"/>
            <p:cNvSpPr>
              <a:spLocks noChangeArrowheads="1"/>
            </p:cNvSpPr>
            <p:nvPr/>
          </p:nvSpPr>
          <p:spPr bwMode="auto">
            <a:xfrm>
              <a:off x="3412" y="3071"/>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50" name="Oval 107"/>
            <p:cNvSpPr>
              <a:spLocks noChangeArrowheads="1"/>
            </p:cNvSpPr>
            <p:nvPr/>
          </p:nvSpPr>
          <p:spPr bwMode="auto">
            <a:xfrm>
              <a:off x="5383" y="2259"/>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51" name="Oval 108"/>
            <p:cNvSpPr>
              <a:spLocks noChangeArrowheads="1"/>
            </p:cNvSpPr>
            <p:nvPr/>
          </p:nvSpPr>
          <p:spPr bwMode="auto">
            <a:xfrm>
              <a:off x="3089" y="2282"/>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52" name="Oval 109"/>
            <p:cNvSpPr>
              <a:spLocks noChangeArrowheads="1"/>
            </p:cNvSpPr>
            <p:nvPr/>
          </p:nvSpPr>
          <p:spPr bwMode="auto">
            <a:xfrm>
              <a:off x="4254" y="1112"/>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53" name="Oval 110"/>
            <p:cNvSpPr>
              <a:spLocks noChangeArrowheads="1"/>
            </p:cNvSpPr>
            <p:nvPr/>
          </p:nvSpPr>
          <p:spPr bwMode="auto">
            <a:xfrm>
              <a:off x="4256" y="3413"/>
              <a:ext cx="87" cy="86"/>
            </a:xfrm>
            <a:prstGeom prst="ellipse">
              <a:avLst/>
            </a:prstGeom>
            <a:solidFill>
              <a:srgbClr val="008000"/>
            </a:solidFill>
            <a:ln w="9525">
              <a:solidFill>
                <a:schemeClr val="tx1"/>
              </a:solidFill>
              <a:round/>
              <a:headEnd/>
              <a:tailEnd/>
            </a:ln>
          </p:spPr>
          <p:txBody>
            <a:bodyPr wrap="none" anchor="ctr"/>
            <a:lstStyle/>
            <a:p>
              <a:endParaRPr lang="en-US" dirty="0"/>
            </a:p>
          </p:txBody>
        </p:sp>
      </p:grpSp>
      <p:sp>
        <p:nvSpPr>
          <p:cNvPr id="11308" name="Text Box 111"/>
          <p:cNvSpPr txBox="1">
            <a:spLocks noChangeArrowheads="1"/>
          </p:cNvSpPr>
          <p:nvPr/>
        </p:nvSpPr>
        <p:spPr bwMode="auto">
          <a:xfrm>
            <a:off x="3581400" y="5943600"/>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2400" b="1" dirty="0">
                <a:solidFill>
                  <a:srgbClr val="0000FF"/>
                </a:solidFill>
              </a:rPr>
              <a:t>Orbits closest to the nucleus fill first</a:t>
            </a:r>
          </a:p>
        </p:txBody>
      </p:sp>
      <p:sp>
        <p:nvSpPr>
          <p:cNvPr id="72816" name="Rectangle 112"/>
          <p:cNvSpPr>
            <a:spLocks noChangeArrowheads="1"/>
          </p:cNvSpPr>
          <p:nvPr/>
        </p:nvSpPr>
        <p:spPr bwMode="auto">
          <a:xfrm>
            <a:off x="0" y="0"/>
            <a:ext cx="7696200" cy="838200"/>
          </a:xfrm>
          <a:prstGeom prst="rect">
            <a:avLst/>
          </a:prstGeom>
          <a:noFill/>
          <a:ln w="9525">
            <a:noFill/>
            <a:miter lim="800000"/>
            <a:headEnd/>
            <a:tailEnd/>
          </a:ln>
          <a:effectLst/>
        </p:spPr>
        <p:txBody>
          <a:bodyPr anchor="ctr"/>
          <a:lstStyle/>
          <a:p>
            <a:pPr>
              <a:defRPr/>
            </a:pPr>
            <a:r>
              <a:rPr lang="en-US" sz="4000" dirty="0">
                <a:solidFill>
                  <a:srgbClr val="00386B"/>
                </a:solidFill>
                <a:latin typeface="+mj-lt"/>
                <a:ea typeface="+mn-ea"/>
              </a:rPr>
              <a:t>Electricity at the Atomic Level</a:t>
            </a:r>
          </a:p>
        </p:txBody>
      </p:sp>
      <p:sp>
        <p:nvSpPr>
          <p:cNvPr id="89" name="Rectangle 98"/>
          <p:cNvSpPr>
            <a:spLocks noChangeArrowheads="1"/>
          </p:cNvSpPr>
          <p:nvPr/>
        </p:nvSpPr>
        <p:spPr bwMode="auto">
          <a:xfrm>
            <a:off x="2552700" y="3124200"/>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dirty="0">
                <a:solidFill>
                  <a:srgbClr val="008000"/>
                </a:solidFill>
              </a:rPr>
              <a:t>18</a:t>
            </a:r>
          </a:p>
        </p:txBody>
      </p:sp>
      <p:sp>
        <p:nvSpPr>
          <p:cNvPr id="90" name="Rectangle 97"/>
          <p:cNvSpPr>
            <a:spLocks noChangeArrowheads="1"/>
          </p:cNvSpPr>
          <p:nvPr/>
        </p:nvSpPr>
        <p:spPr bwMode="auto">
          <a:xfrm>
            <a:off x="2581275" y="3946525"/>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dirty="0">
                <a:solidFill>
                  <a:srgbClr val="008000"/>
                </a:solidFill>
              </a:rPr>
              <a:t>50</a:t>
            </a:r>
          </a:p>
        </p:txBody>
      </p:sp>
      <p:sp>
        <p:nvSpPr>
          <p:cNvPr id="91" name="Rectangle 98"/>
          <p:cNvSpPr>
            <a:spLocks noChangeArrowheads="1"/>
          </p:cNvSpPr>
          <p:nvPr/>
        </p:nvSpPr>
        <p:spPr bwMode="auto">
          <a:xfrm>
            <a:off x="2667000" y="48006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dirty="0">
                <a:solidFill>
                  <a:srgbClr val="008000"/>
                </a:solidFill>
              </a:rPr>
              <a:t>8</a:t>
            </a:r>
          </a:p>
        </p:txBody>
      </p:sp>
      <p:grpSp>
        <p:nvGrpSpPr>
          <p:cNvPr id="14" name="Group 42"/>
          <p:cNvGrpSpPr>
            <a:grpSpLocks/>
          </p:cNvGrpSpPr>
          <p:nvPr/>
        </p:nvGrpSpPr>
        <p:grpSpPr bwMode="auto">
          <a:xfrm>
            <a:off x="4953000" y="1600200"/>
            <a:ext cx="3276600" cy="3276600"/>
            <a:chOff x="3463" y="1464"/>
            <a:chExt cx="1665" cy="1703"/>
          </a:xfrm>
        </p:grpSpPr>
        <p:sp>
          <p:nvSpPr>
            <p:cNvPr id="11324" name="Oval 43"/>
            <p:cNvSpPr>
              <a:spLocks noChangeArrowheads="1"/>
            </p:cNvSpPr>
            <p:nvPr/>
          </p:nvSpPr>
          <p:spPr bwMode="auto">
            <a:xfrm>
              <a:off x="3486" y="1511"/>
              <a:ext cx="1615" cy="1615"/>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grpSp>
          <p:nvGrpSpPr>
            <p:cNvPr id="11325" name="Group 44"/>
            <p:cNvGrpSpPr>
              <a:grpSpLocks/>
            </p:cNvGrpSpPr>
            <p:nvPr/>
          </p:nvGrpSpPr>
          <p:grpSpPr bwMode="auto">
            <a:xfrm>
              <a:off x="3463" y="1464"/>
              <a:ext cx="1665" cy="1703"/>
              <a:chOff x="3463" y="1464"/>
              <a:chExt cx="1665" cy="1703"/>
            </a:xfrm>
          </p:grpSpPr>
          <p:sp>
            <p:nvSpPr>
              <p:cNvPr id="11326" name="Oval 45"/>
              <p:cNvSpPr>
                <a:spLocks noChangeArrowheads="1"/>
              </p:cNvSpPr>
              <p:nvPr/>
            </p:nvSpPr>
            <p:spPr bwMode="auto">
              <a:xfrm>
                <a:off x="5041" y="2109"/>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27" name="Oval 46"/>
              <p:cNvSpPr>
                <a:spLocks noChangeArrowheads="1"/>
              </p:cNvSpPr>
              <p:nvPr/>
            </p:nvSpPr>
            <p:spPr bwMode="auto">
              <a:xfrm>
                <a:off x="4731" y="2926"/>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28" name="Oval 47"/>
              <p:cNvSpPr>
                <a:spLocks noChangeArrowheads="1"/>
              </p:cNvSpPr>
              <p:nvPr/>
            </p:nvSpPr>
            <p:spPr bwMode="auto">
              <a:xfrm>
                <a:off x="4249" y="1464"/>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29" name="Oval 48"/>
              <p:cNvSpPr>
                <a:spLocks noChangeArrowheads="1"/>
              </p:cNvSpPr>
              <p:nvPr/>
            </p:nvSpPr>
            <p:spPr bwMode="auto">
              <a:xfrm>
                <a:off x="4758" y="1654"/>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30" name="Oval 49"/>
              <p:cNvSpPr>
                <a:spLocks noChangeArrowheads="1"/>
              </p:cNvSpPr>
              <p:nvPr/>
            </p:nvSpPr>
            <p:spPr bwMode="auto">
              <a:xfrm>
                <a:off x="5038" y="2430"/>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31" name="Oval 50"/>
              <p:cNvSpPr>
                <a:spLocks noChangeArrowheads="1"/>
              </p:cNvSpPr>
              <p:nvPr/>
            </p:nvSpPr>
            <p:spPr bwMode="auto">
              <a:xfrm>
                <a:off x="4249" y="3081"/>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32" name="Oval 51"/>
              <p:cNvSpPr>
                <a:spLocks noChangeArrowheads="1"/>
              </p:cNvSpPr>
              <p:nvPr/>
            </p:nvSpPr>
            <p:spPr bwMode="auto">
              <a:xfrm>
                <a:off x="4930" y="1836"/>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33" name="Oval 52"/>
              <p:cNvSpPr>
                <a:spLocks noChangeArrowheads="1"/>
              </p:cNvSpPr>
              <p:nvPr/>
            </p:nvSpPr>
            <p:spPr bwMode="auto">
              <a:xfrm>
                <a:off x="4534" y="1515"/>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34" name="Oval 53"/>
              <p:cNvSpPr>
                <a:spLocks noChangeArrowheads="1"/>
              </p:cNvSpPr>
              <p:nvPr/>
            </p:nvSpPr>
            <p:spPr bwMode="auto">
              <a:xfrm>
                <a:off x="4507" y="3039"/>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35" name="Oval 54"/>
              <p:cNvSpPr>
                <a:spLocks noChangeArrowheads="1"/>
              </p:cNvSpPr>
              <p:nvPr/>
            </p:nvSpPr>
            <p:spPr bwMode="auto">
              <a:xfrm>
                <a:off x="4942" y="2700"/>
                <a:ext cx="87" cy="86"/>
              </a:xfrm>
              <a:prstGeom prst="ellipse">
                <a:avLst/>
              </a:prstGeom>
              <a:solidFill>
                <a:srgbClr val="008000"/>
              </a:solidFill>
              <a:ln w="9525">
                <a:solidFill>
                  <a:schemeClr val="tx1"/>
                </a:solidFill>
                <a:round/>
                <a:headEnd/>
                <a:tailEnd/>
              </a:ln>
            </p:spPr>
            <p:txBody>
              <a:bodyPr wrap="none" anchor="ctr"/>
              <a:lstStyle/>
              <a:p>
                <a:endParaRPr lang="en-US" dirty="0"/>
              </a:p>
            </p:txBody>
          </p:sp>
          <p:grpSp>
            <p:nvGrpSpPr>
              <p:cNvPr id="11336" name="Group 55"/>
              <p:cNvGrpSpPr>
                <a:grpSpLocks/>
              </p:cNvGrpSpPr>
              <p:nvPr/>
            </p:nvGrpSpPr>
            <p:grpSpPr bwMode="auto">
              <a:xfrm rot="10800000">
                <a:off x="3463" y="1518"/>
                <a:ext cx="621" cy="1610"/>
                <a:chOff x="4603" y="1611"/>
                <a:chExt cx="621" cy="1610"/>
              </a:xfrm>
            </p:grpSpPr>
            <p:sp>
              <p:nvSpPr>
                <p:cNvPr id="11337" name="Oval 56"/>
                <p:cNvSpPr>
                  <a:spLocks noChangeArrowheads="1"/>
                </p:cNvSpPr>
                <p:nvPr/>
              </p:nvSpPr>
              <p:spPr bwMode="auto">
                <a:xfrm flipH="1">
                  <a:off x="5137" y="2205"/>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38" name="Oval 57"/>
                <p:cNvSpPr>
                  <a:spLocks noChangeArrowheads="1"/>
                </p:cNvSpPr>
                <p:nvPr/>
              </p:nvSpPr>
              <p:spPr bwMode="auto">
                <a:xfrm flipH="1">
                  <a:off x="4827" y="3022"/>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39" name="Oval 58"/>
                <p:cNvSpPr>
                  <a:spLocks noChangeArrowheads="1"/>
                </p:cNvSpPr>
                <p:nvPr/>
              </p:nvSpPr>
              <p:spPr bwMode="auto">
                <a:xfrm flipH="1">
                  <a:off x="4854" y="1750"/>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40" name="Oval 59"/>
                <p:cNvSpPr>
                  <a:spLocks noChangeArrowheads="1"/>
                </p:cNvSpPr>
                <p:nvPr/>
              </p:nvSpPr>
              <p:spPr bwMode="auto">
                <a:xfrm flipH="1">
                  <a:off x="5134" y="2526"/>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41" name="Oval 60"/>
                <p:cNvSpPr>
                  <a:spLocks noChangeArrowheads="1"/>
                </p:cNvSpPr>
                <p:nvPr/>
              </p:nvSpPr>
              <p:spPr bwMode="auto">
                <a:xfrm flipH="1">
                  <a:off x="5026" y="1932"/>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42" name="Oval 61"/>
                <p:cNvSpPr>
                  <a:spLocks noChangeArrowheads="1"/>
                </p:cNvSpPr>
                <p:nvPr/>
              </p:nvSpPr>
              <p:spPr bwMode="auto">
                <a:xfrm flipH="1">
                  <a:off x="4630" y="1611"/>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43" name="Oval 62"/>
                <p:cNvSpPr>
                  <a:spLocks noChangeArrowheads="1"/>
                </p:cNvSpPr>
                <p:nvPr/>
              </p:nvSpPr>
              <p:spPr bwMode="auto">
                <a:xfrm flipH="1">
                  <a:off x="4603" y="3135"/>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44" name="Oval 63"/>
                <p:cNvSpPr>
                  <a:spLocks noChangeArrowheads="1"/>
                </p:cNvSpPr>
                <p:nvPr/>
              </p:nvSpPr>
              <p:spPr bwMode="auto">
                <a:xfrm flipH="1">
                  <a:off x="5038" y="2796"/>
                  <a:ext cx="87" cy="86"/>
                </a:xfrm>
                <a:prstGeom prst="ellipse">
                  <a:avLst/>
                </a:prstGeom>
                <a:solidFill>
                  <a:srgbClr val="008000"/>
                </a:solidFill>
                <a:ln w="9525">
                  <a:solidFill>
                    <a:schemeClr val="tx1"/>
                  </a:solidFill>
                  <a:round/>
                  <a:headEnd/>
                  <a:tailEnd/>
                </a:ln>
              </p:spPr>
              <p:txBody>
                <a:bodyPr wrap="none" anchor="ctr"/>
                <a:lstStyle/>
                <a:p>
                  <a:endParaRPr lang="en-US" dirty="0"/>
                </a:p>
              </p:txBody>
            </p:sp>
          </p:grpSp>
        </p:grpSp>
      </p:grpSp>
      <p:grpSp>
        <p:nvGrpSpPr>
          <p:cNvPr id="17" name="Group 32"/>
          <p:cNvGrpSpPr>
            <a:grpSpLocks/>
          </p:cNvGrpSpPr>
          <p:nvPr/>
        </p:nvGrpSpPr>
        <p:grpSpPr bwMode="auto">
          <a:xfrm>
            <a:off x="5410200" y="2133600"/>
            <a:ext cx="2209800" cy="2209800"/>
            <a:chOff x="3613" y="1639"/>
            <a:chExt cx="1353" cy="1354"/>
          </a:xfrm>
        </p:grpSpPr>
        <p:sp>
          <p:nvSpPr>
            <p:cNvPr id="11315" name="Oval 33"/>
            <p:cNvSpPr>
              <a:spLocks noChangeArrowheads="1"/>
            </p:cNvSpPr>
            <p:nvPr/>
          </p:nvSpPr>
          <p:spPr bwMode="auto">
            <a:xfrm>
              <a:off x="3657" y="1685"/>
              <a:ext cx="1267" cy="1267"/>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1316" name="Oval 34"/>
            <p:cNvSpPr>
              <a:spLocks noChangeArrowheads="1"/>
            </p:cNvSpPr>
            <p:nvPr/>
          </p:nvSpPr>
          <p:spPr bwMode="auto">
            <a:xfrm>
              <a:off x="4879" y="2274"/>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17" name="Oval 35"/>
            <p:cNvSpPr>
              <a:spLocks noChangeArrowheads="1"/>
            </p:cNvSpPr>
            <p:nvPr/>
          </p:nvSpPr>
          <p:spPr bwMode="auto">
            <a:xfrm>
              <a:off x="3783" y="1822"/>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18" name="Oval 36"/>
            <p:cNvSpPr>
              <a:spLocks noChangeArrowheads="1"/>
            </p:cNvSpPr>
            <p:nvPr/>
          </p:nvSpPr>
          <p:spPr bwMode="auto">
            <a:xfrm>
              <a:off x="4693" y="1824"/>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19" name="Oval 37"/>
            <p:cNvSpPr>
              <a:spLocks noChangeArrowheads="1"/>
            </p:cNvSpPr>
            <p:nvPr/>
          </p:nvSpPr>
          <p:spPr bwMode="auto">
            <a:xfrm>
              <a:off x="4251" y="1639"/>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20" name="Oval 38"/>
            <p:cNvSpPr>
              <a:spLocks noChangeArrowheads="1"/>
            </p:cNvSpPr>
            <p:nvPr/>
          </p:nvSpPr>
          <p:spPr bwMode="auto">
            <a:xfrm>
              <a:off x="4246" y="2907"/>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21" name="Oval 39"/>
            <p:cNvSpPr>
              <a:spLocks noChangeArrowheads="1"/>
            </p:cNvSpPr>
            <p:nvPr/>
          </p:nvSpPr>
          <p:spPr bwMode="auto">
            <a:xfrm>
              <a:off x="4696" y="2724"/>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22" name="Oval 40"/>
            <p:cNvSpPr>
              <a:spLocks noChangeArrowheads="1"/>
            </p:cNvSpPr>
            <p:nvPr/>
          </p:nvSpPr>
          <p:spPr bwMode="auto">
            <a:xfrm>
              <a:off x="3613" y="2271"/>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23" name="Oval 41"/>
            <p:cNvSpPr>
              <a:spLocks noChangeArrowheads="1"/>
            </p:cNvSpPr>
            <p:nvPr/>
          </p:nvSpPr>
          <p:spPr bwMode="auto">
            <a:xfrm>
              <a:off x="3793" y="2724"/>
              <a:ext cx="87" cy="86"/>
            </a:xfrm>
            <a:prstGeom prst="ellipse">
              <a:avLst/>
            </a:prstGeom>
            <a:solidFill>
              <a:srgbClr val="008000"/>
            </a:solidFill>
            <a:ln w="9525">
              <a:solidFill>
                <a:schemeClr val="tx1"/>
              </a:solidFill>
              <a:round/>
              <a:headEnd/>
              <a:tailEnd/>
            </a:ln>
          </p:spPr>
          <p:txBody>
            <a:bodyPr wrap="none" anchor="ctr"/>
            <a:lstStyle/>
            <a:p>
              <a:endParaRPr lang="en-US" dirty="0"/>
            </a:p>
          </p:txBody>
        </p:sp>
      </p:grpSp>
      <mc:AlternateContent xmlns:mc="http://schemas.openxmlformats.org/markup-compatibility/2006" xmlns:a14="http://schemas.microsoft.com/office/drawing/2010/main">
        <mc:Choice Requires="a14">
          <p:sp>
            <p:nvSpPr>
              <p:cNvPr id="2" name="TextBox 1"/>
              <p:cNvSpPr txBox="1"/>
              <p:nvPr/>
            </p:nvSpPr>
            <p:spPr>
              <a:xfrm>
                <a:off x="533400" y="5334000"/>
                <a:ext cx="3003515" cy="70487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b="1" i="0" smtClean="0">
                          <a:latin typeface="+mn-lt"/>
                        </a:rPr>
                        <m:t>Max</m:t>
                      </m:r>
                      <m:r>
                        <m:rPr>
                          <m:nor/>
                        </m:rPr>
                        <a:rPr lang="en-US" b="1" i="0" smtClean="0">
                          <a:latin typeface="+mn-lt"/>
                        </a:rPr>
                        <m:t> # </m:t>
                      </m:r>
                      <m:r>
                        <m:rPr>
                          <m:nor/>
                        </m:rPr>
                        <a:rPr lang="en-US" b="1" i="0" smtClean="0">
                          <a:latin typeface="+mn-lt"/>
                        </a:rPr>
                        <m:t>of</m:t>
                      </m:r>
                      <m:r>
                        <m:rPr>
                          <m:nor/>
                        </m:rPr>
                        <a:rPr lang="en-US" b="1" i="0" smtClean="0">
                          <a:latin typeface="+mn-lt"/>
                        </a:rPr>
                        <m:t> </m:t>
                      </m:r>
                      <m:r>
                        <m:rPr>
                          <m:nor/>
                        </m:rPr>
                        <a:rPr lang="en-US" b="1" i="0" smtClean="0">
                          <a:latin typeface="+mn-lt"/>
                        </a:rPr>
                        <m:t>Electrons</m:t>
                      </m:r>
                      <m:r>
                        <m:rPr>
                          <m:nor/>
                        </m:rPr>
                        <a:rPr lang="en-US" b="1" i="0" smtClean="0">
                          <a:latin typeface="+mn-lt"/>
                        </a:rPr>
                        <m:t> = 2</m:t>
                      </m:r>
                      <m:sSup>
                        <m:sSupPr>
                          <m:ctrlPr>
                            <a:rPr lang="en-US" b="1" i="1" smtClean="0">
                              <a:latin typeface="Cambria Math" panose="02040503050406030204" pitchFamily="18" charset="0"/>
                            </a:rPr>
                          </m:ctrlPr>
                        </m:sSupPr>
                        <m:e>
                          <m:r>
                            <m:rPr>
                              <m:nor/>
                            </m:rPr>
                            <a:rPr lang="en-US" b="1" i="0" smtClean="0">
                              <a:latin typeface="+mn-lt"/>
                            </a:rPr>
                            <m:t>n</m:t>
                          </m:r>
                        </m:e>
                        <m:sup>
                          <m:r>
                            <m:rPr>
                              <m:nor/>
                            </m:rPr>
                            <a:rPr lang="en-US" b="1" i="0" smtClean="0">
                              <a:latin typeface="+mn-lt"/>
                            </a:rPr>
                            <m:t>2</m:t>
                          </m:r>
                        </m:sup>
                      </m:sSup>
                    </m:oMath>
                  </m:oMathPara>
                </a14:m>
                <a:endParaRPr lang="en-US" b="1" dirty="0" smtClean="0">
                  <a:latin typeface="+mn-lt"/>
                </a:endParaRPr>
              </a:p>
              <a:p>
                <a:r>
                  <a:rPr lang="en-US" b="1" dirty="0" smtClean="0">
                    <a:latin typeface="+mn-lt"/>
                  </a:rPr>
                  <a:t>    n = Orbit Number</a:t>
                </a:r>
                <a:endParaRPr lang="en-US" b="1" dirty="0">
                  <a:latin typeface="+mn-lt"/>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533400" y="5334000"/>
                <a:ext cx="3003515" cy="704873"/>
              </a:xfrm>
              <a:prstGeom prst="rect">
                <a:avLst/>
              </a:prstGeom>
              <a:blipFill rotWithShape="1">
                <a:blip r:embed="rId4"/>
                <a:stretch>
                  <a:fillRect b="-12931"/>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79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80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280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280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99" grpId="0"/>
      <p:bldP spid="72800" grpId="0"/>
      <p:bldP spid="72801" grpId="0"/>
      <p:bldP spid="72802" grpId="0"/>
      <p:bldP spid="89" grpId="0"/>
      <p:bldP spid="90"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04800" y="762000"/>
            <a:ext cx="3352800" cy="609600"/>
          </a:xfrm>
        </p:spPr>
        <p:txBody>
          <a:bodyPr/>
          <a:lstStyle/>
          <a:p>
            <a:pPr eaLnBrk="1" hangingPunct="1"/>
            <a:r>
              <a:rPr lang="en-US" sz="3200" dirty="0">
                <a:latin typeface="Arial" charset="0"/>
              </a:rPr>
              <a:t>Electron Orbits</a:t>
            </a:r>
          </a:p>
        </p:txBody>
      </p:sp>
      <p:sp>
        <p:nvSpPr>
          <p:cNvPr id="12291" name="Rectangle 3"/>
          <p:cNvSpPr>
            <a:spLocks noGrp="1" noChangeArrowheads="1"/>
          </p:cNvSpPr>
          <p:nvPr>
            <p:ph idx="1"/>
          </p:nvPr>
        </p:nvSpPr>
        <p:spPr>
          <a:xfrm>
            <a:off x="533400" y="1295400"/>
            <a:ext cx="8229600" cy="1181100"/>
          </a:xfrm>
        </p:spPr>
        <p:txBody>
          <a:bodyPr/>
          <a:lstStyle/>
          <a:p>
            <a:pPr marL="0" indent="0" eaLnBrk="1" hangingPunct="1">
              <a:buFontTx/>
              <a:buNone/>
            </a:pPr>
            <a:r>
              <a:rPr lang="en-US" dirty="0">
                <a:latin typeface="Arial" charset="0"/>
              </a:rPr>
              <a:t>Atoms like to have their valence ring either filled (</a:t>
            </a:r>
            <a:r>
              <a:rPr lang="en-US" dirty="0">
                <a:solidFill>
                  <a:srgbClr val="0000FF"/>
                </a:solidFill>
                <a:latin typeface="Arial" charset="0"/>
              </a:rPr>
              <a:t>8</a:t>
            </a:r>
            <a:r>
              <a:rPr lang="en-US" dirty="0">
                <a:latin typeface="Arial" charset="0"/>
              </a:rPr>
              <a:t>) or empty(</a:t>
            </a:r>
            <a:r>
              <a:rPr lang="en-US" dirty="0">
                <a:solidFill>
                  <a:srgbClr val="0000FF"/>
                </a:solidFill>
                <a:latin typeface="Arial" charset="0"/>
              </a:rPr>
              <a:t>0</a:t>
            </a:r>
            <a:r>
              <a:rPr lang="en-US" dirty="0">
                <a:latin typeface="Arial" charset="0"/>
              </a:rPr>
              <a:t>) of electrons.</a:t>
            </a:r>
          </a:p>
        </p:txBody>
      </p:sp>
      <p:grpSp>
        <p:nvGrpSpPr>
          <p:cNvPr id="12292" name="Group 4"/>
          <p:cNvGrpSpPr>
            <a:grpSpLocks/>
          </p:cNvGrpSpPr>
          <p:nvPr/>
        </p:nvGrpSpPr>
        <p:grpSpPr bwMode="auto">
          <a:xfrm>
            <a:off x="2376488" y="4600575"/>
            <a:ext cx="1465262" cy="1463675"/>
            <a:chOff x="3833" y="1866"/>
            <a:chExt cx="923" cy="922"/>
          </a:xfrm>
        </p:grpSpPr>
        <p:sp>
          <p:nvSpPr>
            <p:cNvPr id="12336" name="Oval 5"/>
            <p:cNvSpPr>
              <a:spLocks noChangeArrowheads="1"/>
            </p:cNvSpPr>
            <p:nvPr/>
          </p:nvSpPr>
          <p:spPr bwMode="auto">
            <a:xfrm>
              <a:off x="3833" y="1866"/>
              <a:ext cx="923" cy="922"/>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2337" name="Oval 6"/>
            <p:cNvSpPr>
              <a:spLocks noChangeArrowheads="1"/>
            </p:cNvSpPr>
            <p:nvPr/>
          </p:nvSpPr>
          <p:spPr bwMode="auto">
            <a:xfrm>
              <a:off x="3922" y="2602"/>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2338" name="Oval 7"/>
            <p:cNvSpPr>
              <a:spLocks noChangeArrowheads="1"/>
            </p:cNvSpPr>
            <p:nvPr/>
          </p:nvSpPr>
          <p:spPr bwMode="auto">
            <a:xfrm>
              <a:off x="4566" y="1956"/>
              <a:ext cx="86" cy="87"/>
            </a:xfrm>
            <a:prstGeom prst="ellipse">
              <a:avLst/>
            </a:prstGeom>
            <a:solidFill>
              <a:srgbClr val="008000"/>
            </a:solidFill>
            <a:ln w="9525">
              <a:solidFill>
                <a:schemeClr val="tx1"/>
              </a:solidFill>
              <a:round/>
              <a:headEnd/>
              <a:tailEnd/>
            </a:ln>
          </p:spPr>
          <p:txBody>
            <a:bodyPr wrap="none" anchor="ctr"/>
            <a:lstStyle/>
            <a:p>
              <a:endParaRPr lang="en-US" dirty="0"/>
            </a:p>
          </p:txBody>
        </p:sp>
      </p:grpSp>
      <p:grpSp>
        <p:nvGrpSpPr>
          <p:cNvPr id="12293" name="Group 8"/>
          <p:cNvGrpSpPr>
            <a:grpSpLocks/>
          </p:cNvGrpSpPr>
          <p:nvPr/>
        </p:nvGrpSpPr>
        <p:grpSpPr bwMode="auto">
          <a:xfrm>
            <a:off x="2027238" y="4240213"/>
            <a:ext cx="2147887" cy="2149475"/>
            <a:chOff x="3613" y="1639"/>
            <a:chExt cx="1353" cy="1354"/>
          </a:xfrm>
        </p:grpSpPr>
        <p:sp>
          <p:nvSpPr>
            <p:cNvPr id="12327" name="Oval 9"/>
            <p:cNvSpPr>
              <a:spLocks noChangeArrowheads="1"/>
            </p:cNvSpPr>
            <p:nvPr/>
          </p:nvSpPr>
          <p:spPr bwMode="auto">
            <a:xfrm>
              <a:off x="3657" y="1685"/>
              <a:ext cx="1267" cy="1267"/>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2328" name="Oval 10"/>
            <p:cNvSpPr>
              <a:spLocks noChangeArrowheads="1"/>
            </p:cNvSpPr>
            <p:nvPr/>
          </p:nvSpPr>
          <p:spPr bwMode="auto">
            <a:xfrm>
              <a:off x="4879" y="2274"/>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2329" name="Oval 11"/>
            <p:cNvSpPr>
              <a:spLocks noChangeArrowheads="1"/>
            </p:cNvSpPr>
            <p:nvPr/>
          </p:nvSpPr>
          <p:spPr bwMode="auto">
            <a:xfrm>
              <a:off x="3783" y="1822"/>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2330" name="Oval 12"/>
            <p:cNvSpPr>
              <a:spLocks noChangeArrowheads="1"/>
            </p:cNvSpPr>
            <p:nvPr/>
          </p:nvSpPr>
          <p:spPr bwMode="auto">
            <a:xfrm>
              <a:off x="4693" y="1824"/>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2331" name="Oval 13"/>
            <p:cNvSpPr>
              <a:spLocks noChangeArrowheads="1"/>
            </p:cNvSpPr>
            <p:nvPr/>
          </p:nvSpPr>
          <p:spPr bwMode="auto">
            <a:xfrm>
              <a:off x="4251" y="1639"/>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2332" name="Oval 14"/>
            <p:cNvSpPr>
              <a:spLocks noChangeArrowheads="1"/>
            </p:cNvSpPr>
            <p:nvPr/>
          </p:nvSpPr>
          <p:spPr bwMode="auto">
            <a:xfrm>
              <a:off x="4246" y="2907"/>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2333" name="Oval 15"/>
            <p:cNvSpPr>
              <a:spLocks noChangeArrowheads="1"/>
            </p:cNvSpPr>
            <p:nvPr/>
          </p:nvSpPr>
          <p:spPr bwMode="auto">
            <a:xfrm>
              <a:off x="4696" y="2724"/>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2334" name="Oval 16"/>
            <p:cNvSpPr>
              <a:spLocks noChangeArrowheads="1"/>
            </p:cNvSpPr>
            <p:nvPr/>
          </p:nvSpPr>
          <p:spPr bwMode="auto">
            <a:xfrm>
              <a:off x="3613" y="2271"/>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2335" name="Oval 17"/>
            <p:cNvSpPr>
              <a:spLocks noChangeArrowheads="1"/>
            </p:cNvSpPr>
            <p:nvPr/>
          </p:nvSpPr>
          <p:spPr bwMode="auto">
            <a:xfrm>
              <a:off x="3793" y="2724"/>
              <a:ext cx="87" cy="86"/>
            </a:xfrm>
            <a:prstGeom prst="ellipse">
              <a:avLst/>
            </a:prstGeom>
            <a:solidFill>
              <a:srgbClr val="008000"/>
            </a:solidFill>
            <a:ln w="9525">
              <a:solidFill>
                <a:schemeClr val="tx1"/>
              </a:solidFill>
              <a:round/>
              <a:headEnd/>
              <a:tailEnd/>
            </a:ln>
          </p:spPr>
          <p:txBody>
            <a:bodyPr wrap="none" anchor="ctr"/>
            <a:lstStyle/>
            <a:p>
              <a:endParaRPr lang="en-US" dirty="0"/>
            </a:p>
          </p:txBody>
        </p:sp>
      </p:grpSp>
      <p:grpSp>
        <p:nvGrpSpPr>
          <p:cNvPr id="12294" name="Group 18"/>
          <p:cNvGrpSpPr>
            <a:grpSpLocks/>
          </p:cNvGrpSpPr>
          <p:nvPr/>
        </p:nvGrpSpPr>
        <p:grpSpPr bwMode="auto">
          <a:xfrm>
            <a:off x="1789113" y="3962400"/>
            <a:ext cx="2643187" cy="2703513"/>
            <a:chOff x="3463" y="1464"/>
            <a:chExt cx="1665" cy="1703"/>
          </a:xfrm>
        </p:grpSpPr>
        <p:sp>
          <p:nvSpPr>
            <p:cNvPr id="12306" name="Oval 19"/>
            <p:cNvSpPr>
              <a:spLocks noChangeArrowheads="1"/>
            </p:cNvSpPr>
            <p:nvPr/>
          </p:nvSpPr>
          <p:spPr bwMode="auto">
            <a:xfrm>
              <a:off x="3486" y="1511"/>
              <a:ext cx="1615" cy="1615"/>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grpSp>
          <p:nvGrpSpPr>
            <p:cNvPr id="12307" name="Group 20"/>
            <p:cNvGrpSpPr>
              <a:grpSpLocks/>
            </p:cNvGrpSpPr>
            <p:nvPr/>
          </p:nvGrpSpPr>
          <p:grpSpPr bwMode="auto">
            <a:xfrm>
              <a:off x="3463" y="1464"/>
              <a:ext cx="1665" cy="1703"/>
              <a:chOff x="3463" y="1464"/>
              <a:chExt cx="1665" cy="1703"/>
            </a:xfrm>
          </p:grpSpPr>
          <p:sp>
            <p:nvSpPr>
              <p:cNvPr id="12308" name="Oval 21"/>
              <p:cNvSpPr>
                <a:spLocks noChangeArrowheads="1"/>
              </p:cNvSpPr>
              <p:nvPr/>
            </p:nvSpPr>
            <p:spPr bwMode="auto">
              <a:xfrm>
                <a:off x="5041" y="2109"/>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2309" name="Oval 22"/>
              <p:cNvSpPr>
                <a:spLocks noChangeArrowheads="1"/>
              </p:cNvSpPr>
              <p:nvPr/>
            </p:nvSpPr>
            <p:spPr bwMode="auto">
              <a:xfrm>
                <a:off x="4731" y="2926"/>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2310" name="Oval 23"/>
              <p:cNvSpPr>
                <a:spLocks noChangeArrowheads="1"/>
              </p:cNvSpPr>
              <p:nvPr/>
            </p:nvSpPr>
            <p:spPr bwMode="auto">
              <a:xfrm>
                <a:off x="4249" y="1464"/>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2311" name="Oval 24"/>
              <p:cNvSpPr>
                <a:spLocks noChangeArrowheads="1"/>
              </p:cNvSpPr>
              <p:nvPr/>
            </p:nvSpPr>
            <p:spPr bwMode="auto">
              <a:xfrm>
                <a:off x="4758" y="1654"/>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2312" name="Oval 25"/>
              <p:cNvSpPr>
                <a:spLocks noChangeArrowheads="1"/>
              </p:cNvSpPr>
              <p:nvPr/>
            </p:nvSpPr>
            <p:spPr bwMode="auto">
              <a:xfrm>
                <a:off x="5038" y="2430"/>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2313" name="Oval 26"/>
              <p:cNvSpPr>
                <a:spLocks noChangeArrowheads="1"/>
              </p:cNvSpPr>
              <p:nvPr/>
            </p:nvSpPr>
            <p:spPr bwMode="auto">
              <a:xfrm>
                <a:off x="4249" y="3081"/>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2314" name="Oval 27"/>
              <p:cNvSpPr>
                <a:spLocks noChangeArrowheads="1"/>
              </p:cNvSpPr>
              <p:nvPr/>
            </p:nvSpPr>
            <p:spPr bwMode="auto">
              <a:xfrm>
                <a:off x="4930" y="1836"/>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2315" name="Oval 28"/>
              <p:cNvSpPr>
                <a:spLocks noChangeArrowheads="1"/>
              </p:cNvSpPr>
              <p:nvPr/>
            </p:nvSpPr>
            <p:spPr bwMode="auto">
              <a:xfrm>
                <a:off x="4534" y="1515"/>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2316" name="Oval 29"/>
              <p:cNvSpPr>
                <a:spLocks noChangeArrowheads="1"/>
              </p:cNvSpPr>
              <p:nvPr/>
            </p:nvSpPr>
            <p:spPr bwMode="auto">
              <a:xfrm>
                <a:off x="4507" y="3039"/>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2317" name="Oval 30"/>
              <p:cNvSpPr>
                <a:spLocks noChangeArrowheads="1"/>
              </p:cNvSpPr>
              <p:nvPr/>
            </p:nvSpPr>
            <p:spPr bwMode="auto">
              <a:xfrm>
                <a:off x="4942" y="2700"/>
                <a:ext cx="87" cy="86"/>
              </a:xfrm>
              <a:prstGeom prst="ellipse">
                <a:avLst/>
              </a:prstGeom>
              <a:solidFill>
                <a:srgbClr val="008000"/>
              </a:solidFill>
              <a:ln w="9525">
                <a:solidFill>
                  <a:schemeClr val="tx1"/>
                </a:solidFill>
                <a:round/>
                <a:headEnd/>
                <a:tailEnd/>
              </a:ln>
            </p:spPr>
            <p:txBody>
              <a:bodyPr wrap="none" anchor="ctr"/>
              <a:lstStyle/>
              <a:p>
                <a:endParaRPr lang="en-US" dirty="0"/>
              </a:p>
            </p:txBody>
          </p:sp>
          <p:grpSp>
            <p:nvGrpSpPr>
              <p:cNvPr id="12318" name="Group 31"/>
              <p:cNvGrpSpPr>
                <a:grpSpLocks/>
              </p:cNvGrpSpPr>
              <p:nvPr/>
            </p:nvGrpSpPr>
            <p:grpSpPr bwMode="auto">
              <a:xfrm rot="10800000">
                <a:off x="3463" y="1518"/>
                <a:ext cx="621" cy="1610"/>
                <a:chOff x="4603" y="1611"/>
                <a:chExt cx="621" cy="1610"/>
              </a:xfrm>
            </p:grpSpPr>
            <p:sp>
              <p:nvSpPr>
                <p:cNvPr id="12319" name="Oval 32"/>
                <p:cNvSpPr>
                  <a:spLocks noChangeArrowheads="1"/>
                </p:cNvSpPr>
                <p:nvPr/>
              </p:nvSpPr>
              <p:spPr bwMode="auto">
                <a:xfrm flipH="1">
                  <a:off x="5137" y="2205"/>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2320" name="Oval 33"/>
                <p:cNvSpPr>
                  <a:spLocks noChangeArrowheads="1"/>
                </p:cNvSpPr>
                <p:nvPr/>
              </p:nvSpPr>
              <p:spPr bwMode="auto">
                <a:xfrm flipH="1">
                  <a:off x="4827" y="3022"/>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2321" name="Oval 34"/>
                <p:cNvSpPr>
                  <a:spLocks noChangeArrowheads="1"/>
                </p:cNvSpPr>
                <p:nvPr/>
              </p:nvSpPr>
              <p:spPr bwMode="auto">
                <a:xfrm flipH="1">
                  <a:off x="4854" y="1750"/>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2322" name="Oval 35"/>
                <p:cNvSpPr>
                  <a:spLocks noChangeArrowheads="1"/>
                </p:cNvSpPr>
                <p:nvPr/>
              </p:nvSpPr>
              <p:spPr bwMode="auto">
                <a:xfrm flipH="1">
                  <a:off x="5134" y="2526"/>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2323" name="Oval 36"/>
                <p:cNvSpPr>
                  <a:spLocks noChangeArrowheads="1"/>
                </p:cNvSpPr>
                <p:nvPr/>
              </p:nvSpPr>
              <p:spPr bwMode="auto">
                <a:xfrm flipH="1">
                  <a:off x="5026" y="1932"/>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2324" name="Oval 37"/>
                <p:cNvSpPr>
                  <a:spLocks noChangeArrowheads="1"/>
                </p:cNvSpPr>
                <p:nvPr/>
              </p:nvSpPr>
              <p:spPr bwMode="auto">
                <a:xfrm flipH="1">
                  <a:off x="4630" y="1611"/>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2325" name="Oval 38"/>
                <p:cNvSpPr>
                  <a:spLocks noChangeArrowheads="1"/>
                </p:cNvSpPr>
                <p:nvPr/>
              </p:nvSpPr>
              <p:spPr bwMode="auto">
                <a:xfrm flipH="1">
                  <a:off x="4603" y="3135"/>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2326" name="Oval 39"/>
                <p:cNvSpPr>
                  <a:spLocks noChangeArrowheads="1"/>
                </p:cNvSpPr>
                <p:nvPr/>
              </p:nvSpPr>
              <p:spPr bwMode="auto">
                <a:xfrm flipH="1">
                  <a:off x="5038" y="2796"/>
                  <a:ext cx="87" cy="86"/>
                </a:xfrm>
                <a:prstGeom prst="ellipse">
                  <a:avLst/>
                </a:prstGeom>
                <a:solidFill>
                  <a:srgbClr val="008000"/>
                </a:solidFill>
                <a:ln w="9525">
                  <a:solidFill>
                    <a:schemeClr val="tx1"/>
                  </a:solidFill>
                  <a:round/>
                  <a:headEnd/>
                  <a:tailEnd/>
                </a:ln>
              </p:spPr>
              <p:txBody>
                <a:bodyPr wrap="none" anchor="ctr"/>
                <a:lstStyle/>
                <a:p>
                  <a:endParaRPr lang="en-US" dirty="0"/>
                </a:p>
              </p:txBody>
            </p:sp>
          </p:grpSp>
        </p:grpSp>
      </p:grpSp>
      <p:sp>
        <p:nvSpPr>
          <p:cNvPr id="12295" name="Oval 40"/>
          <p:cNvSpPr>
            <a:spLocks noChangeArrowheads="1"/>
          </p:cNvSpPr>
          <p:nvPr/>
        </p:nvSpPr>
        <p:spPr bwMode="auto">
          <a:xfrm>
            <a:off x="1544638" y="3760788"/>
            <a:ext cx="3116262" cy="3097212"/>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dirty="0"/>
          </a:p>
        </p:txBody>
      </p:sp>
      <p:sp>
        <p:nvSpPr>
          <p:cNvPr id="12296" name="Oval 41"/>
          <p:cNvSpPr>
            <a:spLocks noChangeArrowheads="1"/>
          </p:cNvSpPr>
          <p:nvPr/>
        </p:nvSpPr>
        <p:spPr bwMode="auto">
          <a:xfrm rot="10800000" flipH="1">
            <a:off x="3821113" y="3898900"/>
            <a:ext cx="136525" cy="138113"/>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2297" name="Oval 42" descr="Granite"/>
          <p:cNvSpPr>
            <a:spLocks noChangeArrowheads="1"/>
          </p:cNvSpPr>
          <p:nvPr/>
        </p:nvSpPr>
        <p:spPr bwMode="auto">
          <a:xfrm>
            <a:off x="2895600" y="5108575"/>
            <a:ext cx="449263" cy="449263"/>
          </a:xfrm>
          <a:prstGeom prst="ellipse">
            <a:avLst/>
          </a:prstGeom>
          <a:blipFill dpi="0" rotWithShape="1">
            <a:blip r:embed="rId3"/>
            <a:srcRect/>
            <a:tile tx="0" ty="0" sx="100000" sy="100000" flip="none" algn="tl"/>
          </a:blipFill>
          <a:ln w="9525">
            <a:solidFill>
              <a:schemeClr val="tx1"/>
            </a:solidFill>
            <a:round/>
            <a:headEnd/>
            <a:tailEnd/>
          </a:ln>
        </p:spPr>
        <p:txBody>
          <a:bodyPr wrap="none" anchor="ctr"/>
          <a:lstStyle/>
          <a:p>
            <a:endParaRPr lang="en-US" dirty="0"/>
          </a:p>
        </p:txBody>
      </p:sp>
      <p:sp>
        <p:nvSpPr>
          <p:cNvPr id="74796" name="Text Box 44"/>
          <p:cNvSpPr txBox="1">
            <a:spLocks noChangeArrowheads="1"/>
          </p:cNvSpPr>
          <p:nvPr/>
        </p:nvSpPr>
        <p:spPr bwMode="auto">
          <a:xfrm>
            <a:off x="4267200" y="2438400"/>
            <a:ext cx="4495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800" b="1" dirty="0">
                <a:solidFill>
                  <a:srgbClr val="FF0000"/>
                </a:solidFill>
              </a:rPr>
              <a:t>How many electrons are in the valence orbit? </a:t>
            </a:r>
            <a:endParaRPr lang="en-US" sz="2800" b="1" dirty="0">
              <a:solidFill>
                <a:srgbClr val="3333FF"/>
              </a:solidFill>
            </a:endParaRPr>
          </a:p>
        </p:txBody>
      </p:sp>
      <p:sp>
        <p:nvSpPr>
          <p:cNvPr id="74797" name="Rectangle 45"/>
          <p:cNvSpPr>
            <a:spLocks noChangeArrowheads="1"/>
          </p:cNvSpPr>
          <p:nvPr/>
        </p:nvSpPr>
        <p:spPr bwMode="auto">
          <a:xfrm>
            <a:off x="0" y="0"/>
            <a:ext cx="7696200" cy="838200"/>
          </a:xfrm>
          <a:prstGeom prst="rect">
            <a:avLst/>
          </a:prstGeom>
          <a:noFill/>
          <a:ln w="9525">
            <a:noFill/>
            <a:miter lim="800000"/>
            <a:headEnd/>
            <a:tailEnd/>
          </a:ln>
          <a:effectLst/>
        </p:spPr>
        <p:txBody>
          <a:bodyPr anchor="ctr"/>
          <a:lstStyle/>
          <a:p>
            <a:pPr>
              <a:defRPr/>
            </a:pPr>
            <a:r>
              <a:rPr lang="en-US" sz="4000" dirty="0">
                <a:solidFill>
                  <a:srgbClr val="00386B"/>
                </a:solidFill>
                <a:latin typeface="+mj-lt"/>
                <a:ea typeface="+mn-ea"/>
              </a:rPr>
              <a:t>Electricity at the Atomic Level</a:t>
            </a:r>
          </a:p>
        </p:txBody>
      </p:sp>
      <p:sp>
        <p:nvSpPr>
          <p:cNvPr id="74798" name="Oval 46"/>
          <p:cNvSpPr>
            <a:spLocks noChangeArrowheads="1"/>
          </p:cNvSpPr>
          <p:nvPr/>
        </p:nvSpPr>
        <p:spPr bwMode="auto">
          <a:xfrm>
            <a:off x="3776663" y="3852863"/>
            <a:ext cx="228600" cy="2286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47" name="TextBox 46"/>
          <p:cNvSpPr txBox="1">
            <a:spLocks noChangeArrowheads="1"/>
          </p:cNvSpPr>
          <p:nvPr/>
        </p:nvSpPr>
        <p:spPr bwMode="auto">
          <a:xfrm>
            <a:off x="609600" y="2438400"/>
            <a:ext cx="1447800" cy="1416050"/>
          </a:xfrm>
          <a:prstGeom prst="rect">
            <a:avLst/>
          </a:prstGeom>
          <a:solidFill>
            <a:srgbClr val="00386B"/>
          </a:solidFill>
          <a:ln>
            <a:noFill/>
          </a:ln>
          <a:effectLst>
            <a:outerShdw blurRad="50800" dist="38100" dir="8100000" algn="tr" rotWithShape="0">
              <a:srgbClr val="00000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defRPr/>
            </a:pPr>
            <a:r>
              <a:rPr lang="en-US" dirty="0">
                <a:solidFill>
                  <a:schemeClr val="bg1"/>
                </a:solidFill>
                <a:ea typeface="+mn-ea"/>
              </a:rPr>
              <a:t>Copper</a:t>
            </a:r>
          </a:p>
          <a:p>
            <a:pPr>
              <a:defRPr/>
            </a:pPr>
            <a:r>
              <a:rPr lang="en-US" sz="4400" dirty="0">
                <a:solidFill>
                  <a:schemeClr val="bg1"/>
                </a:solidFill>
                <a:ea typeface="+mn-ea"/>
              </a:rPr>
              <a:t>Cu </a:t>
            </a:r>
          </a:p>
          <a:p>
            <a:pPr algn="r">
              <a:defRPr/>
            </a:pPr>
            <a:r>
              <a:rPr lang="en-US" sz="2400" dirty="0">
                <a:solidFill>
                  <a:schemeClr val="bg1"/>
                </a:solidFill>
                <a:ea typeface="+mn-ea"/>
              </a:rPr>
              <a:t>29</a:t>
            </a:r>
          </a:p>
        </p:txBody>
      </p:sp>
      <p:sp>
        <p:nvSpPr>
          <p:cNvPr id="48" name="Rectangle 47"/>
          <p:cNvSpPr>
            <a:spLocks noChangeArrowheads="1"/>
          </p:cNvSpPr>
          <p:nvPr/>
        </p:nvSpPr>
        <p:spPr bwMode="auto">
          <a:xfrm>
            <a:off x="7848600" y="2895600"/>
            <a:ext cx="5381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b="1" dirty="0">
                <a:solidFill>
                  <a:srgbClr val="3333FF"/>
                </a:solidFill>
              </a:rPr>
              <a:t>1</a:t>
            </a:r>
            <a:endParaRPr lang="en-US" sz="2800" dirty="0"/>
          </a:p>
        </p:txBody>
      </p:sp>
      <p:sp>
        <p:nvSpPr>
          <p:cNvPr id="49" name="Rectangle 48"/>
          <p:cNvSpPr>
            <a:spLocks noChangeArrowheads="1"/>
          </p:cNvSpPr>
          <p:nvPr/>
        </p:nvSpPr>
        <p:spPr bwMode="auto">
          <a:xfrm>
            <a:off x="4572000" y="3581400"/>
            <a:ext cx="3962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2800" b="1" dirty="0">
                <a:solidFill>
                  <a:srgbClr val="FF0000"/>
                </a:solidFill>
              </a:rPr>
              <a:t>Is copper a conductor or insulator?</a:t>
            </a:r>
          </a:p>
        </p:txBody>
      </p:sp>
      <p:sp>
        <p:nvSpPr>
          <p:cNvPr id="50" name="Rectangle 49"/>
          <p:cNvSpPr>
            <a:spLocks noChangeArrowheads="1"/>
          </p:cNvSpPr>
          <p:nvPr/>
        </p:nvSpPr>
        <p:spPr bwMode="auto">
          <a:xfrm>
            <a:off x="6934200" y="4048125"/>
            <a:ext cx="20018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2800" b="1" dirty="0">
                <a:solidFill>
                  <a:srgbClr val="3333FF"/>
                </a:solidFill>
              </a:rPr>
              <a:t>Conductor</a:t>
            </a:r>
          </a:p>
        </p:txBody>
      </p:sp>
      <p:sp>
        <p:nvSpPr>
          <p:cNvPr id="51" name="Rectangle 50"/>
          <p:cNvSpPr>
            <a:spLocks noChangeArrowheads="1"/>
          </p:cNvSpPr>
          <p:nvPr/>
        </p:nvSpPr>
        <p:spPr bwMode="auto">
          <a:xfrm>
            <a:off x="5257800" y="4724400"/>
            <a:ext cx="1162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2800" b="1" dirty="0">
                <a:solidFill>
                  <a:srgbClr val="FF0000"/>
                </a:solidFill>
              </a:rPr>
              <a:t>Why?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4796">
                                            <p:txEl>
                                              <p:pRg st="0" end="0"/>
                                            </p:txEl>
                                          </p:spTgt>
                                        </p:tgtEl>
                                        <p:attrNameLst>
                                          <p:attrName>style.visibility</p:attrName>
                                        </p:attrNameLst>
                                      </p:cBhvr>
                                      <p:to>
                                        <p:strVal val="visible"/>
                                      </p:to>
                                    </p:set>
                                    <p:animEffect transition="in" filter="fade">
                                      <p:cBhvr>
                                        <p:cTn id="7" dur="1000"/>
                                        <p:tgtEl>
                                          <p:spTgt spid="7479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4798"/>
                                        </p:tgtEl>
                                        <p:attrNameLst>
                                          <p:attrName>style.visibility</p:attrName>
                                        </p:attrNameLst>
                                      </p:cBhvr>
                                      <p:to>
                                        <p:strVal val="visible"/>
                                      </p:to>
                                    </p:set>
                                  </p:childTnLst>
                                </p:cTn>
                              </p:par>
                              <p:par>
                                <p:cTn id="12" presetID="6" presetClass="emph" presetSubtype="0" fill="hold" grpId="1" nodeType="withEffect">
                                  <p:stCondLst>
                                    <p:cond delay="0"/>
                                  </p:stCondLst>
                                  <p:childTnLst>
                                    <p:animScale>
                                      <p:cBhvr>
                                        <p:cTn id="13" dur="500" fill="hold"/>
                                        <p:tgtEl>
                                          <p:spTgt spid="74798"/>
                                        </p:tgtEl>
                                      </p:cBhvr>
                                      <p:by x="150000" y="150000"/>
                                    </p:animScale>
                                  </p:childTnLst>
                                </p:cTn>
                              </p:par>
                              <p:par>
                                <p:cTn id="14" presetID="8" presetClass="emph" presetSubtype="0" fill="hold" grpId="2" nodeType="withEffect">
                                  <p:stCondLst>
                                    <p:cond delay="0"/>
                                  </p:stCondLst>
                                  <p:childTnLst>
                                    <p:animRot by="21600000">
                                      <p:cBhvr>
                                        <p:cTn id="15" dur="2000" fill="hold"/>
                                        <p:tgtEl>
                                          <p:spTgt spid="74798"/>
                                        </p:tgtEl>
                                        <p:attrNameLst>
                                          <p:attrName>r</p:attrName>
                                        </p:attrNameLst>
                                      </p:cBhvr>
                                    </p:animRo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8"/>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49"/>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50"/>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96" grpId="0" build="allAtOnce"/>
      <p:bldP spid="74798" grpId="0" animBg="1"/>
      <p:bldP spid="74798" grpId="1" animBg="1"/>
      <p:bldP spid="74798" grpId="2" animBg="1"/>
      <p:bldP spid="48" grpId="0"/>
      <p:bldP spid="49" grpId="0"/>
      <p:bldP spid="50" grpId="0"/>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4"/>
          <p:cNvGrpSpPr>
            <a:grpSpLocks/>
          </p:cNvGrpSpPr>
          <p:nvPr/>
        </p:nvGrpSpPr>
        <p:grpSpPr bwMode="auto">
          <a:xfrm>
            <a:off x="4052888" y="1625600"/>
            <a:ext cx="1465262" cy="1463675"/>
            <a:chOff x="3833" y="1866"/>
            <a:chExt cx="923" cy="922"/>
          </a:xfrm>
        </p:grpSpPr>
        <p:sp>
          <p:nvSpPr>
            <p:cNvPr id="13343" name="Oval 5"/>
            <p:cNvSpPr>
              <a:spLocks noChangeArrowheads="1"/>
            </p:cNvSpPr>
            <p:nvPr/>
          </p:nvSpPr>
          <p:spPr bwMode="auto">
            <a:xfrm>
              <a:off x="3833" y="1866"/>
              <a:ext cx="923" cy="922"/>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3344" name="Oval 6"/>
            <p:cNvSpPr>
              <a:spLocks noChangeArrowheads="1"/>
            </p:cNvSpPr>
            <p:nvPr/>
          </p:nvSpPr>
          <p:spPr bwMode="auto">
            <a:xfrm>
              <a:off x="3922" y="2602"/>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3345" name="Oval 7"/>
            <p:cNvSpPr>
              <a:spLocks noChangeArrowheads="1"/>
            </p:cNvSpPr>
            <p:nvPr/>
          </p:nvSpPr>
          <p:spPr bwMode="auto">
            <a:xfrm>
              <a:off x="4566" y="1956"/>
              <a:ext cx="86" cy="87"/>
            </a:xfrm>
            <a:prstGeom prst="ellipse">
              <a:avLst/>
            </a:prstGeom>
            <a:solidFill>
              <a:srgbClr val="008000"/>
            </a:solidFill>
            <a:ln w="9525">
              <a:solidFill>
                <a:schemeClr val="tx1"/>
              </a:solidFill>
              <a:round/>
              <a:headEnd/>
              <a:tailEnd/>
            </a:ln>
          </p:spPr>
          <p:txBody>
            <a:bodyPr wrap="none" anchor="ctr"/>
            <a:lstStyle/>
            <a:p>
              <a:endParaRPr lang="en-US" dirty="0"/>
            </a:p>
          </p:txBody>
        </p:sp>
      </p:grpSp>
      <p:grpSp>
        <p:nvGrpSpPr>
          <p:cNvPr id="13315" name="Group 8"/>
          <p:cNvGrpSpPr>
            <a:grpSpLocks/>
          </p:cNvGrpSpPr>
          <p:nvPr/>
        </p:nvGrpSpPr>
        <p:grpSpPr bwMode="auto">
          <a:xfrm>
            <a:off x="3703638" y="1265238"/>
            <a:ext cx="2147887" cy="2149475"/>
            <a:chOff x="3613" y="1639"/>
            <a:chExt cx="1353" cy="1354"/>
          </a:xfrm>
        </p:grpSpPr>
        <p:sp>
          <p:nvSpPr>
            <p:cNvPr id="13334" name="Oval 9"/>
            <p:cNvSpPr>
              <a:spLocks noChangeArrowheads="1"/>
            </p:cNvSpPr>
            <p:nvPr/>
          </p:nvSpPr>
          <p:spPr bwMode="auto">
            <a:xfrm>
              <a:off x="3657" y="1685"/>
              <a:ext cx="1267" cy="1267"/>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3335" name="Oval 10"/>
            <p:cNvSpPr>
              <a:spLocks noChangeArrowheads="1"/>
            </p:cNvSpPr>
            <p:nvPr/>
          </p:nvSpPr>
          <p:spPr bwMode="auto">
            <a:xfrm>
              <a:off x="4879" y="2274"/>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3336" name="Oval 11"/>
            <p:cNvSpPr>
              <a:spLocks noChangeArrowheads="1"/>
            </p:cNvSpPr>
            <p:nvPr/>
          </p:nvSpPr>
          <p:spPr bwMode="auto">
            <a:xfrm>
              <a:off x="3783" y="1822"/>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3337" name="Oval 12"/>
            <p:cNvSpPr>
              <a:spLocks noChangeArrowheads="1"/>
            </p:cNvSpPr>
            <p:nvPr/>
          </p:nvSpPr>
          <p:spPr bwMode="auto">
            <a:xfrm>
              <a:off x="4693" y="1824"/>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3338" name="Oval 13"/>
            <p:cNvSpPr>
              <a:spLocks noChangeArrowheads="1"/>
            </p:cNvSpPr>
            <p:nvPr/>
          </p:nvSpPr>
          <p:spPr bwMode="auto">
            <a:xfrm>
              <a:off x="4251" y="1639"/>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3339" name="Oval 14"/>
            <p:cNvSpPr>
              <a:spLocks noChangeArrowheads="1"/>
            </p:cNvSpPr>
            <p:nvPr/>
          </p:nvSpPr>
          <p:spPr bwMode="auto">
            <a:xfrm>
              <a:off x="4246" y="2907"/>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3340" name="Oval 15"/>
            <p:cNvSpPr>
              <a:spLocks noChangeArrowheads="1"/>
            </p:cNvSpPr>
            <p:nvPr/>
          </p:nvSpPr>
          <p:spPr bwMode="auto">
            <a:xfrm>
              <a:off x="4696" y="2724"/>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3341" name="Oval 16"/>
            <p:cNvSpPr>
              <a:spLocks noChangeArrowheads="1"/>
            </p:cNvSpPr>
            <p:nvPr/>
          </p:nvSpPr>
          <p:spPr bwMode="auto">
            <a:xfrm>
              <a:off x="3613" y="2271"/>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3342" name="Oval 17"/>
            <p:cNvSpPr>
              <a:spLocks noChangeArrowheads="1"/>
            </p:cNvSpPr>
            <p:nvPr/>
          </p:nvSpPr>
          <p:spPr bwMode="auto">
            <a:xfrm>
              <a:off x="3793" y="2724"/>
              <a:ext cx="87" cy="86"/>
            </a:xfrm>
            <a:prstGeom prst="ellipse">
              <a:avLst/>
            </a:prstGeom>
            <a:solidFill>
              <a:srgbClr val="008000"/>
            </a:solidFill>
            <a:ln w="9525">
              <a:solidFill>
                <a:schemeClr val="tx1"/>
              </a:solidFill>
              <a:round/>
              <a:headEnd/>
              <a:tailEnd/>
            </a:ln>
          </p:spPr>
          <p:txBody>
            <a:bodyPr wrap="none" anchor="ctr"/>
            <a:lstStyle/>
            <a:p>
              <a:endParaRPr lang="en-US" dirty="0"/>
            </a:p>
          </p:txBody>
        </p:sp>
      </p:grpSp>
      <p:sp>
        <p:nvSpPr>
          <p:cNvPr id="13316" name="Oval 18"/>
          <p:cNvSpPr>
            <a:spLocks noChangeArrowheads="1"/>
          </p:cNvSpPr>
          <p:nvPr/>
        </p:nvSpPr>
        <p:spPr bwMode="auto">
          <a:xfrm>
            <a:off x="3502025" y="1062038"/>
            <a:ext cx="2563813" cy="2563812"/>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3317" name="Oval 19"/>
          <p:cNvSpPr>
            <a:spLocks noChangeArrowheads="1"/>
          </p:cNvSpPr>
          <p:nvPr/>
        </p:nvSpPr>
        <p:spPr bwMode="auto">
          <a:xfrm>
            <a:off x="5632450" y="1368425"/>
            <a:ext cx="136525" cy="138113"/>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3318" name="Oval 20"/>
          <p:cNvSpPr>
            <a:spLocks noChangeArrowheads="1"/>
          </p:cNvSpPr>
          <p:nvPr/>
        </p:nvSpPr>
        <p:spPr bwMode="auto">
          <a:xfrm>
            <a:off x="5999163" y="2270125"/>
            <a:ext cx="138112" cy="136525"/>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3319" name="Oval 21"/>
          <p:cNvSpPr>
            <a:spLocks noChangeArrowheads="1"/>
          </p:cNvSpPr>
          <p:nvPr/>
        </p:nvSpPr>
        <p:spPr bwMode="auto">
          <a:xfrm>
            <a:off x="5613400" y="3182938"/>
            <a:ext cx="138113" cy="136525"/>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3320" name="Oval 22"/>
          <p:cNvSpPr>
            <a:spLocks noChangeArrowheads="1"/>
          </p:cNvSpPr>
          <p:nvPr/>
        </p:nvSpPr>
        <p:spPr bwMode="auto">
          <a:xfrm rot="10800000" flipH="1">
            <a:off x="3425825" y="2271713"/>
            <a:ext cx="138113" cy="136525"/>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3321" name="Oval 23"/>
          <p:cNvSpPr>
            <a:spLocks noChangeArrowheads="1"/>
          </p:cNvSpPr>
          <p:nvPr/>
        </p:nvSpPr>
        <p:spPr bwMode="auto">
          <a:xfrm rot="10800000" flipH="1">
            <a:off x="3770313" y="1408113"/>
            <a:ext cx="136525" cy="138112"/>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3322" name="Oval 24"/>
          <p:cNvSpPr>
            <a:spLocks noChangeArrowheads="1"/>
          </p:cNvSpPr>
          <p:nvPr/>
        </p:nvSpPr>
        <p:spPr bwMode="auto">
          <a:xfrm rot="10800000" flipH="1">
            <a:off x="3813175" y="3179763"/>
            <a:ext cx="138113" cy="136525"/>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3323" name="Oval 25" descr="Granite"/>
          <p:cNvSpPr>
            <a:spLocks noChangeArrowheads="1"/>
          </p:cNvSpPr>
          <p:nvPr/>
        </p:nvSpPr>
        <p:spPr bwMode="auto">
          <a:xfrm>
            <a:off x="4572000" y="2133600"/>
            <a:ext cx="449263" cy="449263"/>
          </a:xfrm>
          <a:prstGeom prst="ellipse">
            <a:avLst/>
          </a:prstGeom>
          <a:blipFill dpi="0" rotWithShape="1">
            <a:blip r:embed="rId3"/>
            <a:srcRect/>
            <a:tile tx="0" ty="0" sx="100000" sy="100000" flip="none" algn="tl"/>
          </a:blipFill>
          <a:ln w="9525">
            <a:solidFill>
              <a:schemeClr val="tx1"/>
            </a:solidFill>
            <a:round/>
            <a:headEnd/>
            <a:tailEnd/>
          </a:ln>
        </p:spPr>
        <p:txBody>
          <a:bodyPr wrap="none" anchor="ctr"/>
          <a:lstStyle/>
          <a:p>
            <a:endParaRPr lang="en-US" dirty="0"/>
          </a:p>
        </p:txBody>
      </p:sp>
      <p:sp>
        <p:nvSpPr>
          <p:cNvPr id="75802" name="Text Box 26"/>
          <p:cNvSpPr txBox="1">
            <a:spLocks noChangeArrowheads="1"/>
          </p:cNvSpPr>
          <p:nvPr/>
        </p:nvSpPr>
        <p:spPr bwMode="auto">
          <a:xfrm>
            <a:off x="609600" y="3749675"/>
            <a:ext cx="83058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800" b="1" dirty="0">
                <a:solidFill>
                  <a:srgbClr val="FF0000"/>
                </a:solidFill>
              </a:rPr>
              <a:t>How many electrons are in the valence orbit?</a:t>
            </a:r>
          </a:p>
          <a:p>
            <a:pPr eaLnBrk="1" hangingPunct="1">
              <a:spcBef>
                <a:spcPct val="50000"/>
              </a:spcBef>
            </a:pPr>
            <a:r>
              <a:rPr lang="en-US" sz="2800" b="1" dirty="0">
                <a:solidFill>
                  <a:srgbClr val="3333FF"/>
                </a:solidFill>
              </a:rPr>
              <a:t>6</a:t>
            </a:r>
          </a:p>
          <a:p>
            <a:pPr eaLnBrk="1" hangingPunct="1">
              <a:spcBef>
                <a:spcPct val="50000"/>
              </a:spcBef>
            </a:pPr>
            <a:r>
              <a:rPr lang="en-US" sz="2800" b="1" dirty="0">
                <a:solidFill>
                  <a:srgbClr val="FF0000"/>
                </a:solidFill>
              </a:rPr>
              <a:t>Is </a:t>
            </a:r>
            <a:r>
              <a:rPr lang="en-US" sz="2800" b="1" dirty="0" smtClean="0">
                <a:solidFill>
                  <a:srgbClr val="FF0000"/>
                </a:solidFill>
              </a:rPr>
              <a:t>sulfur </a:t>
            </a:r>
            <a:r>
              <a:rPr lang="en-US" sz="2800" b="1" dirty="0">
                <a:solidFill>
                  <a:srgbClr val="FF0000"/>
                </a:solidFill>
              </a:rPr>
              <a:t>a conductor or insulator?</a:t>
            </a:r>
          </a:p>
          <a:p>
            <a:pPr eaLnBrk="1" hangingPunct="1">
              <a:spcBef>
                <a:spcPct val="50000"/>
              </a:spcBef>
            </a:pPr>
            <a:r>
              <a:rPr lang="en-US" sz="2800" b="1" dirty="0">
                <a:solidFill>
                  <a:srgbClr val="3333FF"/>
                </a:solidFill>
              </a:rPr>
              <a:t>Insulator</a:t>
            </a:r>
          </a:p>
          <a:p>
            <a:pPr eaLnBrk="1" hangingPunct="1">
              <a:spcBef>
                <a:spcPct val="50000"/>
              </a:spcBef>
            </a:pPr>
            <a:r>
              <a:rPr lang="en-US" sz="2800" b="1" dirty="0">
                <a:solidFill>
                  <a:srgbClr val="FF0000"/>
                </a:solidFill>
              </a:rPr>
              <a:t>Why?</a:t>
            </a:r>
          </a:p>
        </p:txBody>
      </p:sp>
      <p:sp>
        <p:nvSpPr>
          <p:cNvPr id="75804" name="Rectangle 28"/>
          <p:cNvSpPr>
            <a:spLocks noChangeArrowheads="1"/>
          </p:cNvSpPr>
          <p:nvPr/>
        </p:nvSpPr>
        <p:spPr bwMode="auto">
          <a:xfrm>
            <a:off x="0" y="0"/>
            <a:ext cx="7696200" cy="838200"/>
          </a:xfrm>
          <a:prstGeom prst="rect">
            <a:avLst/>
          </a:prstGeom>
          <a:noFill/>
          <a:ln w="9525">
            <a:noFill/>
            <a:miter lim="800000"/>
            <a:headEnd/>
            <a:tailEnd/>
          </a:ln>
          <a:effectLst/>
        </p:spPr>
        <p:txBody>
          <a:bodyPr anchor="ctr"/>
          <a:lstStyle/>
          <a:p>
            <a:pPr>
              <a:defRPr/>
            </a:pPr>
            <a:r>
              <a:rPr lang="en-US" sz="4000" dirty="0">
                <a:solidFill>
                  <a:srgbClr val="00386B"/>
                </a:solidFill>
                <a:latin typeface="+mj-lt"/>
                <a:ea typeface="+mn-ea"/>
              </a:rPr>
              <a:t>Electricity at the Atomic Level</a:t>
            </a:r>
          </a:p>
        </p:txBody>
      </p:sp>
      <p:sp>
        <p:nvSpPr>
          <p:cNvPr id="75807" name="Oval 31"/>
          <p:cNvSpPr>
            <a:spLocks noChangeArrowheads="1"/>
          </p:cNvSpPr>
          <p:nvPr/>
        </p:nvSpPr>
        <p:spPr bwMode="auto">
          <a:xfrm>
            <a:off x="5605463" y="1335088"/>
            <a:ext cx="228600" cy="2286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75808" name="Oval 32"/>
          <p:cNvSpPr>
            <a:spLocks noChangeArrowheads="1"/>
          </p:cNvSpPr>
          <p:nvPr/>
        </p:nvSpPr>
        <p:spPr bwMode="auto">
          <a:xfrm>
            <a:off x="3700463" y="1335088"/>
            <a:ext cx="228600" cy="2286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75809" name="Oval 33"/>
          <p:cNvSpPr>
            <a:spLocks noChangeArrowheads="1"/>
          </p:cNvSpPr>
          <p:nvPr/>
        </p:nvSpPr>
        <p:spPr bwMode="auto">
          <a:xfrm>
            <a:off x="5986463" y="2249488"/>
            <a:ext cx="228600" cy="2286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75810" name="Oval 34"/>
          <p:cNvSpPr>
            <a:spLocks noChangeArrowheads="1"/>
          </p:cNvSpPr>
          <p:nvPr/>
        </p:nvSpPr>
        <p:spPr bwMode="auto">
          <a:xfrm>
            <a:off x="5605463" y="3163888"/>
            <a:ext cx="228600" cy="2286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75811" name="Oval 35"/>
          <p:cNvSpPr>
            <a:spLocks noChangeArrowheads="1"/>
          </p:cNvSpPr>
          <p:nvPr/>
        </p:nvSpPr>
        <p:spPr bwMode="auto">
          <a:xfrm>
            <a:off x="3776663" y="3163888"/>
            <a:ext cx="228600" cy="2286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75812" name="Oval 36"/>
          <p:cNvSpPr>
            <a:spLocks noChangeArrowheads="1"/>
          </p:cNvSpPr>
          <p:nvPr/>
        </p:nvSpPr>
        <p:spPr bwMode="auto">
          <a:xfrm>
            <a:off x="3395663" y="2249488"/>
            <a:ext cx="228600" cy="2286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35" name="TextBox 34"/>
          <p:cNvSpPr txBox="1">
            <a:spLocks noChangeArrowheads="1"/>
          </p:cNvSpPr>
          <p:nvPr/>
        </p:nvSpPr>
        <p:spPr bwMode="auto">
          <a:xfrm>
            <a:off x="1066800" y="1828800"/>
            <a:ext cx="1371600" cy="1416050"/>
          </a:xfrm>
          <a:prstGeom prst="rect">
            <a:avLst/>
          </a:prstGeom>
          <a:solidFill>
            <a:srgbClr val="00386B"/>
          </a:solidFill>
          <a:ln>
            <a:noFill/>
          </a:ln>
          <a:effectLst>
            <a:outerShdw blurRad="50800" dist="38100" dir="8100000" algn="tr" rotWithShape="0">
              <a:srgbClr val="00000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defRPr/>
            </a:pPr>
            <a:r>
              <a:rPr lang="en-US" dirty="0">
                <a:solidFill>
                  <a:schemeClr val="bg1"/>
                </a:solidFill>
                <a:ea typeface="+mn-ea"/>
              </a:rPr>
              <a:t>Sulfur</a:t>
            </a:r>
          </a:p>
          <a:p>
            <a:pPr>
              <a:defRPr/>
            </a:pPr>
            <a:r>
              <a:rPr lang="en-US" sz="4400" dirty="0">
                <a:solidFill>
                  <a:schemeClr val="bg1"/>
                </a:solidFill>
                <a:ea typeface="+mn-ea"/>
              </a:rPr>
              <a:t>S </a:t>
            </a:r>
          </a:p>
          <a:p>
            <a:pPr algn="r">
              <a:defRPr/>
            </a:pPr>
            <a:r>
              <a:rPr lang="en-US" sz="2400" dirty="0">
                <a:solidFill>
                  <a:schemeClr val="bg1"/>
                </a:solidFill>
                <a:ea typeface="+mn-ea"/>
              </a:rPr>
              <a:t>16</a:t>
            </a:r>
          </a:p>
        </p:txBody>
      </p:sp>
      <p:sp>
        <p:nvSpPr>
          <p:cNvPr id="13333" name="Rectangle 2"/>
          <p:cNvSpPr>
            <a:spLocks noGrp="1" noChangeArrowheads="1"/>
          </p:cNvSpPr>
          <p:nvPr>
            <p:ph type="title"/>
          </p:nvPr>
        </p:nvSpPr>
        <p:spPr>
          <a:xfrm>
            <a:off x="304800" y="762000"/>
            <a:ext cx="3352800" cy="609600"/>
          </a:xfrm>
        </p:spPr>
        <p:txBody>
          <a:bodyPr/>
          <a:lstStyle/>
          <a:p>
            <a:pPr eaLnBrk="1" hangingPunct="1"/>
            <a:r>
              <a:rPr lang="en-US" sz="3200" dirty="0">
                <a:latin typeface="Arial" charset="0"/>
              </a:rPr>
              <a:t>Electron Orbits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5802">
                                            <p:txEl>
                                              <p:pRg st="0" end="0"/>
                                            </p:txEl>
                                          </p:spTgt>
                                        </p:tgtEl>
                                        <p:attrNameLst>
                                          <p:attrName>style.visibility</p:attrName>
                                        </p:attrNameLst>
                                      </p:cBhvr>
                                      <p:to>
                                        <p:strVal val="visible"/>
                                      </p:to>
                                    </p:set>
                                    <p:animEffect transition="in" filter="fade">
                                      <p:cBhvr>
                                        <p:cTn id="7" dur="1000"/>
                                        <p:tgtEl>
                                          <p:spTgt spid="7580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5802">
                                            <p:txEl>
                                              <p:pRg st="1" end="1"/>
                                            </p:txEl>
                                          </p:spTgt>
                                        </p:tgtEl>
                                        <p:attrNameLst>
                                          <p:attrName>style.visibility</p:attrName>
                                        </p:attrNameLst>
                                      </p:cBhvr>
                                      <p:to>
                                        <p:strVal val="visible"/>
                                      </p:to>
                                    </p:set>
                                    <p:animEffect transition="in" filter="fade">
                                      <p:cBhvr>
                                        <p:cTn id="12" dur="1000"/>
                                        <p:tgtEl>
                                          <p:spTgt spid="75802">
                                            <p:txEl>
                                              <p:pRg st="1" end="1"/>
                                            </p:txEl>
                                          </p:spTgt>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75807"/>
                                        </p:tgtEl>
                                        <p:attrNameLst>
                                          <p:attrName>style.visibility</p:attrName>
                                        </p:attrNameLst>
                                      </p:cBhvr>
                                      <p:to>
                                        <p:strVal val="visible"/>
                                      </p:to>
                                    </p:set>
                                  </p:childTnLst>
                                </p:cTn>
                              </p:par>
                              <p:par>
                                <p:cTn id="15" presetID="6" presetClass="emph" presetSubtype="0" fill="hold" grpId="1" nodeType="withEffect">
                                  <p:stCondLst>
                                    <p:cond delay="0"/>
                                  </p:stCondLst>
                                  <p:childTnLst>
                                    <p:animScale>
                                      <p:cBhvr>
                                        <p:cTn id="16" dur="500" fill="hold"/>
                                        <p:tgtEl>
                                          <p:spTgt spid="75807"/>
                                        </p:tgtEl>
                                      </p:cBhvr>
                                      <p:by x="150000" y="150000"/>
                                    </p:animScale>
                                  </p:childTnLst>
                                </p:cTn>
                              </p:par>
                              <p:par>
                                <p:cTn id="17" presetID="8" presetClass="emph" presetSubtype="0" fill="hold" grpId="2" nodeType="withEffect">
                                  <p:stCondLst>
                                    <p:cond delay="0"/>
                                  </p:stCondLst>
                                  <p:childTnLst>
                                    <p:animRot by="21600000">
                                      <p:cBhvr>
                                        <p:cTn id="18" dur="2000" fill="hold"/>
                                        <p:tgtEl>
                                          <p:spTgt spid="75807"/>
                                        </p:tgtEl>
                                        <p:attrNameLst>
                                          <p:attrName>r</p:attrName>
                                        </p:attrNameLst>
                                      </p:cBhvr>
                                    </p:animRot>
                                  </p:childTnLst>
                                </p:cTn>
                              </p:par>
                              <p:par>
                                <p:cTn id="19" presetID="1" presetClass="entr" presetSubtype="0" fill="hold" grpId="0" nodeType="withEffect">
                                  <p:stCondLst>
                                    <p:cond delay="0"/>
                                  </p:stCondLst>
                                  <p:childTnLst>
                                    <p:set>
                                      <p:cBhvr>
                                        <p:cTn id="20" dur="1" fill="hold">
                                          <p:stCondLst>
                                            <p:cond delay="0"/>
                                          </p:stCondLst>
                                        </p:cTn>
                                        <p:tgtEl>
                                          <p:spTgt spid="75808"/>
                                        </p:tgtEl>
                                        <p:attrNameLst>
                                          <p:attrName>style.visibility</p:attrName>
                                        </p:attrNameLst>
                                      </p:cBhvr>
                                      <p:to>
                                        <p:strVal val="visible"/>
                                      </p:to>
                                    </p:set>
                                  </p:childTnLst>
                                </p:cTn>
                              </p:par>
                              <p:par>
                                <p:cTn id="21" presetID="6" presetClass="emph" presetSubtype="0" fill="hold" grpId="1" nodeType="withEffect">
                                  <p:stCondLst>
                                    <p:cond delay="0"/>
                                  </p:stCondLst>
                                  <p:childTnLst>
                                    <p:animScale>
                                      <p:cBhvr>
                                        <p:cTn id="22" dur="500" fill="hold"/>
                                        <p:tgtEl>
                                          <p:spTgt spid="75808"/>
                                        </p:tgtEl>
                                      </p:cBhvr>
                                      <p:by x="150000" y="150000"/>
                                    </p:animScale>
                                  </p:childTnLst>
                                </p:cTn>
                              </p:par>
                              <p:par>
                                <p:cTn id="23" presetID="8" presetClass="emph" presetSubtype="0" fill="hold" grpId="2" nodeType="withEffect">
                                  <p:stCondLst>
                                    <p:cond delay="0"/>
                                  </p:stCondLst>
                                  <p:childTnLst>
                                    <p:animRot by="21600000">
                                      <p:cBhvr>
                                        <p:cTn id="24" dur="2000" fill="hold"/>
                                        <p:tgtEl>
                                          <p:spTgt spid="75808"/>
                                        </p:tgtEl>
                                        <p:attrNameLst>
                                          <p:attrName>r</p:attrName>
                                        </p:attrNameLst>
                                      </p:cBhvr>
                                    </p:animRot>
                                  </p:childTnLst>
                                </p:cTn>
                              </p:par>
                              <p:par>
                                <p:cTn id="25" presetID="1" presetClass="entr" presetSubtype="0" fill="hold" grpId="0" nodeType="withEffect">
                                  <p:stCondLst>
                                    <p:cond delay="0"/>
                                  </p:stCondLst>
                                  <p:childTnLst>
                                    <p:set>
                                      <p:cBhvr>
                                        <p:cTn id="26" dur="1" fill="hold">
                                          <p:stCondLst>
                                            <p:cond delay="0"/>
                                          </p:stCondLst>
                                        </p:cTn>
                                        <p:tgtEl>
                                          <p:spTgt spid="75809"/>
                                        </p:tgtEl>
                                        <p:attrNameLst>
                                          <p:attrName>style.visibility</p:attrName>
                                        </p:attrNameLst>
                                      </p:cBhvr>
                                      <p:to>
                                        <p:strVal val="visible"/>
                                      </p:to>
                                    </p:set>
                                  </p:childTnLst>
                                </p:cTn>
                              </p:par>
                              <p:par>
                                <p:cTn id="27" presetID="6" presetClass="emph" presetSubtype="0" fill="hold" grpId="1" nodeType="withEffect">
                                  <p:stCondLst>
                                    <p:cond delay="0"/>
                                  </p:stCondLst>
                                  <p:childTnLst>
                                    <p:animScale>
                                      <p:cBhvr>
                                        <p:cTn id="28" dur="500" fill="hold"/>
                                        <p:tgtEl>
                                          <p:spTgt spid="75809"/>
                                        </p:tgtEl>
                                      </p:cBhvr>
                                      <p:by x="150000" y="150000"/>
                                    </p:animScale>
                                  </p:childTnLst>
                                </p:cTn>
                              </p:par>
                              <p:par>
                                <p:cTn id="29" presetID="8" presetClass="emph" presetSubtype="0" fill="hold" grpId="2" nodeType="withEffect">
                                  <p:stCondLst>
                                    <p:cond delay="0"/>
                                  </p:stCondLst>
                                  <p:childTnLst>
                                    <p:animRot by="21600000">
                                      <p:cBhvr>
                                        <p:cTn id="30" dur="2000" fill="hold"/>
                                        <p:tgtEl>
                                          <p:spTgt spid="75809"/>
                                        </p:tgtEl>
                                        <p:attrNameLst>
                                          <p:attrName>r</p:attrName>
                                        </p:attrNameLst>
                                      </p:cBhvr>
                                    </p:animRot>
                                  </p:childTnLst>
                                </p:cTn>
                              </p:par>
                              <p:par>
                                <p:cTn id="31" presetID="1" presetClass="entr" presetSubtype="0" fill="hold" grpId="0" nodeType="withEffect">
                                  <p:stCondLst>
                                    <p:cond delay="0"/>
                                  </p:stCondLst>
                                  <p:childTnLst>
                                    <p:set>
                                      <p:cBhvr>
                                        <p:cTn id="32" dur="1" fill="hold">
                                          <p:stCondLst>
                                            <p:cond delay="0"/>
                                          </p:stCondLst>
                                        </p:cTn>
                                        <p:tgtEl>
                                          <p:spTgt spid="75810"/>
                                        </p:tgtEl>
                                        <p:attrNameLst>
                                          <p:attrName>style.visibility</p:attrName>
                                        </p:attrNameLst>
                                      </p:cBhvr>
                                      <p:to>
                                        <p:strVal val="visible"/>
                                      </p:to>
                                    </p:set>
                                  </p:childTnLst>
                                </p:cTn>
                              </p:par>
                              <p:par>
                                <p:cTn id="33" presetID="6" presetClass="emph" presetSubtype="0" fill="hold" grpId="1" nodeType="withEffect">
                                  <p:stCondLst>
                                    <p:cond delay="0"/>
                                  </p:stCondLst>
                                  <p:childTnLst>
                                    <p:animScale>
                                      <p:cBhvr>
                                        <p:cTn id="34" dur="500" fill="hold"/>
                                        <p:tgtEl>
                                          <p:spTgt spid="75810"/>
                                        </p:tgtEl>
                                      </p:cBhvr>
                                      <p:by x="150000" y="150000"/>
                                    </p:animScale>
                                  </p:childTnLst>
                                </p:cTn>
                              </p:par>
                              <p:par>
                                <p:cTn id="35" presetID="8" presetClass="emph" presetSubtype="0" fill="hold" grpId="2" nodeType="withEffect">
                                  <p:stCondLst>
                                    <p:cond delay="0"/>
                                  </p:stCondLst>
                                  <p:childTnLst>
                                    <p:animRot by="21600000">
                                      <p:cBhvr>
                                        <p:cTn id="36" dur="2000" fill="hold"/>
                                        <p:tgtEl>
                                          <p:spTgt spid="75810"/>
                                        </p:tgtEl>
                                        <p:attrNameLst>
                                          <p:attrName>r</p:attrName>
                                        </p:attrNameLst>
                                      </p:cBhvr>
                                    </p:animRot>
                                  </p:childTnLst>
                                </p:cTn>
                              </p:par>
                              <p:par>
                                <p:cTn id="37" presetID="1" presetClass="entr" presetSubtype="0" fill="hold" grpId="0" nodeType="withEffect">
                                  <p:stCondLst>
                                    <p:cond delay="0"/>
                                  </p:stCondLst>
                                  <p:childTnLst>
                                    <p:set>
                                      <p:cBhvr>
                                        <p:cTn id="38" dur="1" fill="hold">
                                          <p:stCondLst>
                                            <p:cond delay="0"/>
                                          </p:stCondLst>
                                        </p:cTn>
                                        <p:tgtEl>
                                          <p:spTgt spid="75811"/>
                                        </p:tgtEl>
                                        <p:attrNameLst>
                                          <p:attrName>style.visibility</p:attrName>
                                        </p:attrNameLst>
                                      </p:cBhvr>
                                      <p:to>
                                        <p:strVal val="visible"/>
                                      </p:to>
                                    </p:set>
                                  </p:childTnLst>
                                </p:cTn>
                              </p:par>
                              <p:par>
                                <p:cTn id="39" presetID="6" presetClass="emph" presetSubtype="0" fill="hold" grpId="1" nodeType="withEffect">
                                  <p:stCondLst>
                                    <p:cond delay="0"/>
                                  </p:stCondLst>
                                  <p:childTnLst>
                                    <p:animScale>
                                      <p:cBhvr>
                                        <p:cTn id="40" dur="500" fill="hold"/>
                                        <p:tgtEl>
                                          <p:spTgt spid="75811"/>
                                        </p:tgtEl>
                                      </p:cBhvr>
                                      <p:by x="150000" y="150000"/>
                                    </p:animScale>
                                  </p:childTnLst>
                                </p:cTn>
                              </p:par>
                              <p:par>
                                <p:cTn id="41" presetID="8" presetClass="emph" presetSubtype="0" fill="hold" grpId="2" nodeType="withEffect">
                                  <p:stCondLst>
                                    <p:cond delay="0"/>
                                  </p:stCondLst>
                                  <p:childTnLst>
                                    <p:animRot by="21600000">
                                      <p:cBhvr>
                                        <p:cTn id="42" dur="2000" fill="hold"/>
                                        <p:tgtEl>
                                          <p:spTgt spid="75811"/>
                                        </p:tgtEl>
                                        <p:attrNameLst>
                                          <p:attrName>r</p:attrName>
                                        </p:attrNameLst>
                                      </p:cBhvr>
                                    </p:animRot>
                                  </p:childTnLst>
                                </p:cTn>
                              </p:par>
                              <p:par>
                                <p:cTn id="43" presetID="1" presetClass="entr" presetSubtype="0" fill="hold" grpId="0" nodeType="withEffect">
                                  <p:stCondLst>
                                    <p:cond delay="0"/>
                                  </p:stCondLst>
                                  <p:childTnLst>
                                    <p:set>
                                      <p:cBhvr>
                                        <p:cTn id="44" dur="1" fill="hold">
                                          <p:stCondLst>
                                            <p:cond delay="0"/>
                                          </p:stCondLst>
                                        </p:cTn>
                                        <p:tgtEl>
                                          <p:spTgt spid="75812"/>
                                        </p:tgtEl>
                                        <p:attrNameLst>
                                          <p:attrName>style.visibility</p:attrName>
                                        </p:attrNameLst>
                                      </p:cBhvr>
                                      <p:to>
                                        <p:strVal val="visible"/>
                                      </p:to>
                                    </p:set>
                                  </p:childTnLst>
                                </p:cTn>
                              </p:par>
                              <p:par>
                                <p:cTn id="45" presetID="6" presetClass="emph" presetSubtype="0" fill="hold" grpId="1" nodeType="withEffect">
                                  <p:stCondLst>
                                    <p:cond delay="0"/>
                                  </p:stCondLst>
                                  <p:childTnLst>
                                    <p:animScale>
                                      <p:cBhvr>
                                        <p:cTn id="46" dur="500" fill="hold"/>
                                        <p:tgtEl>
                                          <p:spTgt spid="75812"/>
                                        </p:tgtEl>
                                      </p:cBhvr>
                                      <p:by x="150000" y="150000"/>
                                    </p:animScale>
                                  </p:childTnLst>
                                </p:cTn>
                              </p:par>
                              <p:par>
                                <p:cTn id="47" presetID="8" presetClass="emph" presetSubtype="0" fill="hold" grpId="2" nodeType="withEffect">
                                  <p:stCondLst>
                                    <p:cond delay="0"/>
                                  </p:stCondLst>
                                  <p:childTnLst>
                                    <p:animRot by="21600000">
                                      <p:cBhvr>
                                        <p:cTn id="48" dur="2000" fill="hold"/>
                                        <p:tgtEl>
                                          <p:spTgt spid="75812"/>
                                        </p:tgtEl>
                                        <p:attrNameLst>
                                          <p:attrName>r</p:attrName>
                                        </p:attrNameLst>
                                      </p:cBhvr>
                                    </p:animRo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nodeType="clickEffect">
                                  <p:stCondLst>
                                    <p:cond delay="0"/>
                                  </p:stCondLst>
                                  <p:childTnLst>
                                    <p:set>
                                      <p:cBhvr>
                                        <p:cTn id="52" dur="1" fill="hold">
                                          <p:stCondLst>
                                            <p:cond delay="0"/>
                                          </p:stCondLst>
                                        </p:cTn>
                                        <p:tgtEl>
                                          <p:spTgt spid="75802">
                                            <p:txEl>
                                              <p:pRg st="2" end="2"/>
                                            </p:txEl>
                                          </p:spTgt>
                                        </p:tgtEl>
                                        <p:attrNameLst>
                                          <p:attrName>style.visibility</p:attrName>
                                        </p:attrNameLst>
                                      </p:cBhvr>
                                      <p:to>
                                        <p:strVal val="visible"/>
                                      </p:to>
                                    </p:set>
                                    <p:animEffect transition="in" filter="fade">
                                      <p:cBhvr>
                                        <p:cTn id="53" dur="1000"/>
                                        <p:tgtEl>
                                          <p:spTgt spid="75802">
                                            <p:txEl>
                                              <p:pRg st="2" end="2"/>
                                            </p:txEl>
                                          </p:spTgt>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nodeType="clickEffect">
                                  <p:stCondLst>
                                    <p:cond delay="0"/>
                                  </p:stCondLst>
                                  <p:childTnLst>
                                    <p:set>
                                      <p:cBhvr>
                                        <p:cTn id="57" dur="1" fill="hold">
                                          <p:stCondLst>
                                            <p:cond delay="0"/>
                                          </p:stCondLst>
                                        </p:cTn>
                                        <p:tgtEl>
                                          <p:spTgt spid="75802">
                                            <p:txEl>
                                              <p:pRg st="3" end="3"/>
                                            </p:txEl>
                                          </p:spTgt>
                                        </p:tgtEl>
                                        <p:attrNameLst>
                                          <p:attrName>style.visibility</p:attrName>
                                        </p:attrNameLst>
                                      </p:cBhvr>
                                      <p:to>
                                        <p:strVal val="visible"/>
                                      </p:to>
                                    </p:set>
                                    <p:animEffect transition="in" filter="fade">
                                      <p:cBhvr>
                                        <p:cTn id="58" dur="1000"/>
                                        <p:tgtEl>
                                          <p:spTgt spid="75802">
                                            <p:txEl>
                                              <p:pRg st="3" end="3"/>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ntr" presetSubtype="0" fill="hold" nodeType="clickEffect">
                                  <p:stCondLst>
                                    <p:cond delay="0"/>
                                  </p:stCondLst>
                                  <p:childTnLst>
                                    <p:set>
                                      <p:cBhvr>
                                        <p:cTn id="62" dur="1" fill="hold">
                                          <p:stCondLst>
                                            <p:cond delay="0"/>
                                          </p:stCondLst>
                                        </p:cTn>
                                        <p:tgtEl>
                                          <p:spTgt spid="75802">
                                            <p:txEl>
                                              <p:pRg st="4" end="4"/>
                                            </p:txEl>
                                          </p:spTgt>
                                        </p:tgtEl>
                                        <p:attrNameLst>
                                          <p:attrName>style.visibility</p:attrName>
                                        </p:attrNameLst>
                                      </p:cBhvr>
                                      <p:to>
                                        <p:strVal val="visible"/>
                                      </p:to>
                                    </p:set>
                                    <p:animEffect transition="in" filter="fade">
                                      <p:cBhvr>
                                        <p:cTn id="63" dur="1000"/>
                                        <p:tgtEl>
                                          <p:spTgt spid="7580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802" grpId="0" build="allAtOnce"/>
      <p:bldP spid="75807" grpId="0" animBg="1"/>
      <p:bldP spid="75807" grpId="1" animBg="1"/>
      <p:bldP spid="75807" grpId="2" animBg="1"/>
      <p:bldP spid="75808" grpId="0" animBg="1"/>
      <p:bldP spid="75808" grpId="1" animBg="1"/>
      <p:bldP spid="75808" grpId="2" animBg="1"/>
      <p:bldP spid="75809" grpId="0" animBg="1"/>
      <p:bldP spid="75809" grpId="1" animBg="1"/>
      <p:bldP spid="75809" grpId="2" animBg="1"/>
      <p:bldP spid="75810" grpId="0" animBg="1"/>
      <p:bldP spid="75810" grpId="1" animBg="1"/>
      <p:bldP spid="75810" grpId="2" animBg="1"/>
      <p:bldP spid="75811" grpId="0" animBg="1"/>
      <p:bldP spid="75811" grpId="1" animBg="1"/>
      <p:bldP spid="75811" grpId="2" animBg="1"/>
      <p:bldP spid="75812" grpId="0" animBg="1"/>
      <p:bldP spid="75812" grpId="1" animBg="1"/>
      <p:bldP spid="75812" grpId="2"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762000"/>
            <a:ext cx="3810000" cy="639763"/>
          </a:xfrm>
        </p:spPr>
        <p:txBody>
          <a:bodyPr/>
          <a:lstStyle/>
          <a:p>
            <a:pPr eaLnBrk="1" hangingPunct="1"/>
            <a:r>
              <a:rPr lang="en-US" sz="3200" dirty="0">
                <a:latin typeface="Arial" charset="0"/>
              </a:rPr>
              <a:t>Electron Flow</a:t>
            </a:r>
          </a:p>
        </p:txBody>
      </p:sp>
      <p:sp>
        <p:nvSpPr>
          <p:cNvPr id="14339" name="Rectangle 43"/>
          <p:cNvSpPr>
            <a:spLocks noGrp="1" noChangeArrowheads="1"/>
          </p:cNvSpPr>
          <p:nvPr>
            <p:ph idx="1"/>
          </p:nvPr>
        </p:nvSpPr>
        <p:spPr/>
        <p:txBody>
          <a:bodyPr/>
          <a:lstStyle/>
          <a:p>
            <a:pPr marL="0" indent="0" eaLnBrk="1" hangingPunct="1">
              <a:buFontTx/>
              <a:buNone/>
            </a:pPr>
            <a:r>
              <a:rPr lang="en-US" dirty="0">
                <a:latin typeface="Arial" charset="0"/>
              </a:rPr>
              <a:t>An electron from one orbit can knock out an electron from another orbit.</a:t>
            </a:r>
          </a:p>
        </p:txBody>
      </p:sp>
      <p:grpSp>
        <p:nvGrpSpPr>
          <p:cNvPr id="14340" name="Group 3"/>
          <p:cNvGrpSpPr>
            <a:grpSpLocks/>
          </p:cNvGrpSpPr>
          <p:nvPr/>
        </p:nvGrpSpPr>
        <p:grpSpPr bwMode="auto">
          <a:xfrm>
            <a:off x="-327025" y="3001963"/>
            <a:ext cx="5462588" cy="5429250"/>
            <a:chOff x="1474" y="2006"/>
            <a:chExt cx="1963" cy="1951"/>
          </a:xfrm>
        </p:grpSpPr>
        <p:grpSp>
          <p:nvGrpSpPr>
            <p:cNvPr id="14347" name="Group 4"/>
            <p:cNvGrpSpPr>
              <a:grpSpLocks/>
            </p:cNvGrpSpPr>
            <p:nvPr/>
          </p:nvGrpSpPr>
          <p:grpSpPr bwMode="auto">
            <a:xfrm>
              <a:off x="1998" y="2535"/>
              <a:ext cx="923" cy="922"/>
              <a:chOff x="3833" y="1866"/>
              <a:chExt cx="923" cy="922"/>
            </a:xfrm>
          </p:grpSpPr>
          <p:sp>
            <p:nvSpPr>
              <p:cNvPr id="14382" name="Oval 5"/>
              <p:cNvSpPr>
                <a:spLocks noChangeArrowheads="1"/>
              </p:cNvSpPr>
              <p:nvPr/>
            </p:nvSpPr>
            <p:spPr bwMode="auto">
              <a:xfrm>
                <a:off x="3833" y="1866"/>
                <a:ext cx="923" cy="922"/>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4383" name="Oval 6"/>
              <p:cNvSpPr>
                <a:spLocks noChangeArrowheads="1"/>
              </p:cNvSpPr>
              <p:nvPr/>
            </p:nvSpPr>
            <p:spPr bwMode="auto">
              <a:xfrm>
                <a:off x="3922" y="2602"/>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4384" name="Oval 7"/>
              <p:cNvSpPr>
                <a:spLocks noChangeArrowheads="1"/>
              </p:cNvSpPr>
              <p:nvPr/>
            </p:nvSpPr>
            <p:spPr bwMode="auto">
              <a:xfrm>
                <a:off x="4566" y="1956"/>
                <a:ext cx="86" cy="87"/>
              </a:xfrm>
              <a:prstGeom prst="ellipse">
                <a:avLst/>
              </a:prstGeom>
              <a:solidFill>
                <a:srgbClr val="008000"/>
              </a:solidFill>
              <a:ln w="9525">
                <a:solidFill>
                  <a:schemeClr val="tx1"/>
                </a:solidFill>
                <a:round/>
                <a:headEnd/>
                <a:tailEnd/>
              </a:ln>
            </p:spPr>
            <p:txBody>
              <a:bodyPr wrap="none" anchor="ctr"/>
              <a:lstStyle/>
              <a:p>
                <a:endParaRPr lang="en-US" dirty="0"/>
              </a:p>
            </p:txBody>
          </p:sp>
        </p:grpSp>
        <p:grpSp>
          <p:nvGrpSpPr>
            <p:cNvPr id="14348" name="Group 8"/>
            <p:cNvGrpSpPr>
              <a:grpSpLocks/>
            </p:cNvGrpSpPr>
            <p:nvPr/>
          </p:nvGrpSpPr>
          <p:grpSpPr bwMode="auto">
            <a:xfrm>
              <a:off x="1778" y="2308"/>
              <a:ext cx="1353" cy="1354"/>
              <a:chOff x="3613" y="1639"/>
              <a:chExt cx="1353" cy="1354"/>
            </a:xfrm>
          </p:grpSpPr>
          <p:sp>
            <p:nvSpPr>
              <p:cNvPr id="14373" name="Oval 9"/>
              <p:cNvSpPr>
                <a:spLocks noChangeArrowheads="1"/>
              </p:cNvSpPr>
              <p:nvPr/>
            </p:nvSpPr>
            <p:spPr bwMode="auto">
              <a:xfrm>
                <a:off x="3657" y="1685"/>
                <a:ext cx="1267" cy="1267"/>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4374" name="Oval 10"/>
              <p:cNvSpPr>
                <a:spLocks noChangeArrowheads="1"/>
              </p:cNvSpPr>
              <p:nvPr/>
            </p:nvSpPr>
            <p:spPr bwMode="auto">
              <a:xfrm>
                <a:off x="4879" y="2274"/>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4375" name="Oval 11"/>
              <p:cNvSpPr>
                <a:spLocks noChangeArrowheads="1"/>
              </p:cNvSpPr>
              <p:nvPr/>
            </p:nvSpPr>
            <p:spPr bwMode="auto">
              <a:xfrm>
                <a:off x="3783" y="1822"/>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4376" name="Oval 12"/>
              <p:cNvSpPr>
                <a:spLocks noChangeArrowheads="1"/>
              </p:cNvSpPr>
              <p:nvPr/>
            </p:nvSpPr>
            <p:spPr bwMode="auto">
              <a:xfrm>
                <a:off x="4693" y="1824"/>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4377" name="Oval 13"/>
              <p:cNvSpPr>
                <a:spLocks noChangeArrowheads="1"/>
              </p:cNvSpPr>
              <p:nvPr/>
            </p:nvSpPr>
            <p:spPr bwMode="auto">
              <a:xfrm>
                <a:off x="4251" y="1639"/>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4378" name="Oval 14"/>
              <p:cNvSpPr>
                <a:spLocks noChangeArrowheads="1"/>
              </p:cNvSpPr>
              <p:nvPr/>
            </p:nvSpPr>
            <p:spPr bwMode="auto">
              <a:xfrm>
                <a:off x="4246" y="2907"/>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4379" name="Oval 15"/>
              <p:cNvSpPr>
                <a:spLocks noChangeArrowheads="1"/>
              </p:cNvSpPr>
              <p:nvPr/>
            </p:nvSpPr>
            <p:spPr bwMode="auto">
              <a:xfrm>
                <a:off x="4696" y="2724"/>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4380" name="Oval 16"/>
              <p:cNvSpPr>
                <a:spLocks noChangeArrowheads="1"/>
              </p:cNvSpPr>
              <p:nvPr/>
            </p:nvSpPr>
            <p:spPr bwMode="auto">
              <a:xfrm>
                <a:off x="3613" y="2271"/>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4381" name="Oval 17"/>
              <p:cNvSpPr>
                <a:spLocks noChangeArrowheads="1"/>
              </p:cNvSpPr>
              <p:nvPr/>
            </p:nvSpPr>
            <p:spPr bwMode="auto">
              <a:xfrm>
                <a:off x="3793" y="2724"/>
                <a:ext cx="87" cy="86"/>
              </a:xfrm>
              <a:prstGeom prst="ellipse">
                <a:avLst/>
              </a:prstGeom>
              <a:solidFill>
                <a:srgbClr val="008000"/>
              </a:solidFill>
              <a:ln w="9525">
                <a:solidFill>
                  <a:schemeClr val="tx1"/>
                </a:solidFill>
                <a:round/>
                <a:headEnd/>
                <a:tailEnd/>
              </a:ln>
            </p:spPr>
            <p:txBody>
              <a:bodyPr wrap="none" anchor="ctr"/>
              <a:lstStyle/>
              <a:p>
                <a:endParaRPr lang="en-US" dirty="0"/>
              </a:p>
            </p:txBody>
          </p:sp>
        </p:grpSp>
        <p:grpSp>
          <p:nvGrpSpPr>
            <p:cNvPr id="14349" name="Group 18"/>
            <p:cNvGrpSpPr>
              <a:grpSpLocks/>
            </p:cNvGrpSpPr>
            <p:nvPr/>
          </p:nvGrpSpPr>
          <p:grpSpPr bwMode="auto">
            <a:xfrm>
              <a:off x="1628" y="2133"/>
              <a:ext cx="1665" cy="1703"/>
              <a:chOff x="3463" y="1464"/>
              <a:chExt cx="1665" cy="1703"/>
            </a:xfrm>
          </p:grpSpPr>
          <p:sp>
            <p:nvSpPr>
              <p:cNvPr id="14352" name="Oval 19"/>
              <p:cNvSpPr>
                <a:spLocks noChangeArrowheads="1"/>
              </p:cNvSpPr>
              <p:nvPr/>
            </p:nvSpPr>
            <p:spPr bwMode="auto">
              <a:xfrm>
                <a:off x="3486" y="1511"/>
                <a:ext cx="1615" cy="1615"/>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grpSp>
            <p:nvGrpSpPr>
              <p:cNvPr id="14353" name="Group 20"/>
              <p:cNvGrpSpPr>
                <a:grpSpLocks/>
              </p:cNvGrpSpPr>
              <p:nvPr/>
            </p:nvGrpSpPr>
            <p:grpSpPr bwMode="auto">
              <a:xfrm>
                <a:off x="3463" y="1464"/>
                <a:ext cx="1665" cy="1703"/>
                <a:chOff x="3463" y="1464"/>
                <a:chExt cx="1665" cy="1703"/>
              </a:xfrm>
            </p:grpSpPr>
            <p:sp>
              <p:nvSpPr>
                <p:cNvPr id="14354" name="Oval 21"/>
                <p:cNvSpPr>
                  <a:spLocks noChangeArrowheads="1"/>
                </p:cNvSpPr>
                <p:nvPr/>
              </p:nvSpPr>
              <p:spPr bwMode="auto">
                <a:xfrm>
                  <a:off x="5041" y="2109"/>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4355" name="Oval 22"/>
                <p:cNvSpPr>
                  <a:spLocks noChangeArrowheads="1"/>
                </p:cNvSpPr>
                <p:nvPr/>
              </p:nvSpPr>
              <p:spPr bwMode="auto">
                <a:xfrm>
                  <a:off x="4731" y="2926"/>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4356" name="Oval 23"/>
                <p:cNvSpPr>
                  <a:spLocks noChangeArrowheads="1"/>
                </p:cNvSpPr>
                <p:nvPr/>
              </p:nvSpPr>
              <p:spPr bwMode="auto">
                <a:xfrm>
                  <a:off x="4249" y="1464"/>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4357" name="Oval 24"/>
                <p:cNvSpPr>
                  <a:spLocks noChangeArrowheads="1"/>
                </p:cNvSpPr>
                <p:nvPr/>
              </p:nvSpPr>
              <p:spPr bwMode="auto">
                <a:xfrm>
                  <a:off x="4758" y="1654"/>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4358" name="Oval 25"/>
                <p:cNvSpPr>
                  <a:spLocks noChangeArrowheads="1"/>
                </p:cNvSpPr>
                <p:nvPr/>
              </p:nvSpPr>
              <p:spPr bwMode="auto">
                <a:xfrm>
                  <a:off x="5038" y="2430"/>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4359" name="Oval 26"/>
                <p:cNvSpPr>
                  <a:spLocks noChangeArrowheads="1"/>
                </p:cNvSpPr>
                <p:nvPr/>
              </p:nvSpPr>
              <p:spPr bwMode="auto">
                <a:xfrm>
                  <a:off x="4249" y="3081"/>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4360" name="Oval 27"/>
                <p:cNvSpPr>
                  <a:spLocks noChangeArrowheads="1"/>
                </p:cNvSpPr>
                <p:nvPr/>
              </p:nvSpPr>
              <p:spPr bwMode="auto">
                <a:xfrm>
                  <a:off x="4930" y="1836"/>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4361" name="Oval 28"/>
                <p:cNvSpPr>
                  <a:spLocks noChangeArrowheads="1"/>
                </p:cNvSpPr>
                <p:nvPr/>
              </p:nvSpPr>
              <p:spPr bwMode="auto">
                <a:xfrm>
                  <a:off x="4534" y="1515"/>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4362" name="Oval 29"/>
                <p:cNvSpPr>
                  <a:spLocks noChangeArrowheads="1"/>
                </p:cNvSpPr>
                <p:nvPr/>
              </p:nvSpPr>
              <p:spPr bwMode="auto">
                <a:xfrm>
                  <a:off x="4507" y="3039"/>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4363" name="Oval 30"/>
                <p:cNvSpPr>
                  <a:spLocks noChangeArrowheads="1"/>
                </p:cNvSpPr>
                <p:nvPr/>
              </p:nvSpPr>
              <p:spPr bwMode="auto">
                <a:xfrm>
                  <a:off x="4942" y="2700"/>
                  <a:ext cx="87" cy="86"/>
                </a:xfrm>
                <a:prstGeom prst="ellipse">
                  <a:avLst/>
                </a:prstGeom>
                <a:solidFill>
                  <a:srgbClr val="008000"/>
                </a:solidFill>
                <a:ln w="9525">
                  <a:solidFill>
                    <a:schemeClr val="tx1"/>
                  </a:solidFill>
                  <a:round/>
                  <a:headEnd/>
                  <a:tailEnd/>
                </a:ln>
              </p:spPr>
              <p:txBody>
                <a:bodyPr wrap="none" anchor="ctr"/>
                <a:lstStyle/>
                <a:p>
                  <a:endParaRPr lang="en-US" dirty="0"/>
                </a:p>
              </p:txBody>
            </p:sp>
            <p:grpSp>
              <p:nvGrpSpPr>
                <p:cNvPr id="14364" name="Group 31"/>
                <p:cNvGrpSpPr>
                  <a:grpSpLocks/>
                </p:cNvGrpSpPr>
                <p:nvPr/>
              </p:nvGrpSpPr>
              <p:grpSpPr bwMode="auto">
                <a:xfrm rot="10800000">
                  <a:off x="3463" y="1518"/>
                  <a:ext cx="621" cy="1610"/>
                  <a:chOff x="4603" y="1611"/>
                  <a:chExt cx="621" cy="1610"/>
                </a:xfrm>
              </p:grpSpPr>
              <p:sp>
                <p:nvSpPr>
                  <p:cNvPr id="14365" name="Oval 32"/>
                  <p:cNvSpPr>
                    <a:spLocks noChangeArrowheads="1"/>
                  </p:cNvSpPr>
                  <p:nvPr/>
                </p:nvSpPr>
                <p:spPr bwMode="auto">
                  <a:xfrm flipH="1">
                    <a:off x="5137" y="2205"/>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4366" name="Oval 33"/>
                  <p:cNvSpPr>
                    <a:spLocks noChangeArrowheads="1"/>
                  </p:cNvSpPr>
                  <p:nvPr/>
                </p:nvSpPr>
                <p:spPr bwMode="auto">
                  <a:xfrm flipH="1">
                    <a:off x="4827" y="3022"/>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4367" name="Oval 34"/>
                  <p:cNvSpPr>
                    <a:spLocks noChangeArrowheads="1"/>
                  </p:cNvSpPr>
                  <p:nvPr/>
                </p:nvSpPr>
                <p:spPr bwMode="auto">
                  <a:xfrm flipH="1">
                    <a:off x="4854" y="1750"/>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4368" name="Oval 35"/>
                  <p:cNvSpPr>
                    <a:spLocks noChangeArrowheads="1"/>
                  </p:cNvSpPr>
                  <p:nvPr/>
                </p:nvSpPr>
                <p:spPr bwMode="auto">
                  <a:xfrm flipH="1">
                    <a:off x="5134" y="2526"/>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4369" name="Oval 36"/>
                  <p:cNvSpPr>
                    <a:spLocks noChangeArrowheads="1"/>
                  </p:cNvSpPr>
                  <p:nvPr/>
                </p:nvSpPr>
                <p:spPr bwMode="auto">
                  <a:xfrm flipH="1">
                    <a:off x="5026" y="1932"/>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4370" name="Oval 37"/>
                  <p:cNvSpPr>
                    <a:spLocks noChangeArrowheads="1"/>
                  </p:cNvSpPr>
                  <p:nvPr/>
                </p:nvSpPr>
                <p:spPr bwMode="auto">
                  <a:xfrm flipH="1">
                    <a:off x="4630" y="1611"/>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4371" name="Oval 38"/>
                  <p:cNvSpPr>
                    <a:spLocks noChangeArrowheads="1"/>
                  </p:cNvSpPr>
                  <p:nvPr/>
                </p:nvSpPr>
                <p:spPr bwMode="auto">
                  <a:xfrm flipH="1">
                    <a:off x="4603" y="3135"/>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4372" name="Oval 39"/>
                  <p:cNvSpPr>
                    <a:spLocks noChangeArrowheads="1"/>
                  </p:cNvSpPr>
                  <p:nvPr/>
                </p:nvSpPr>
                <p:spPr bwMode="auto">
                  <a:xfrm flipH="1">
                    <a:off x="5038" y="2796"/>
                    <a:ext cx="87" cy="86"/>
                  </a:xfrm>
                  <a:prstGeom prst="ellipse">
                    <a:avLst/>
                  </a:prstGeom>
                  <a:solidFill>
                    <a:srgbClr val="008000"/>
                  </a:solidFill>
                  <a:ln w="9525">
                    <a:solidFill>
                      <a:schemeClr val="tx1"/>
                    </a:solidFill>
                    <a:round/>
                    <a:headEnd/>
                    <a:tailEnd/>
                  </a:ln>
                </p:spPr>
                <p:txBody>
                  <a:bodyPr wrap="none" anchor="ctr"/>
                  <a:lstStyle/>
                  <a:p>
                    <a:endParaRPr lang="en-US" dirty="0"/>
                  </a:p>
                </p:txBody>
              </p:sp>
            </p:grpSp>
          </p:grpSp>
        </p:grpSp>
        <p:sp>
          <p:nvSpPr>
            <p:cNvPr id="14350" name="Oval 40"/>
            <p:cNvSpPr>
              <a:spLocks noChangeArrowheads="1"/>
            </p:cNvSpPr>
            <p:nvPr/>
          </p:nvSpPr>
          <p:spPr bwMode="auto">
            <a:xfrm>
              <a:off x="1474" y="2006"/>
              <a:ext cx="1963" cy="1951"/>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dirty="0"/>
            </a:p>
          </p:txBody>
        </p:sp>
        <p:sp>
          <p:nvSpPr>
            <p:cNvPr id="14351" name="Oval 41" descr="Granite"/>
            <p:cNvSpPr>
              <a:spLocks noChangeArrowheads="1"/>
            </p:cNvSpPr>
            <p:nvPr/>
          </p:nvSpPr>
          <p:spPr bwMode="auto">
            <a:xfrm>
              <a:off x="2325" y="2855"/>
              <a:ext cx="283" cy="283"/>
            </a:xfrm>
            <a:prstGeom prst="ellipse">
              <a:avLst/>
            </a:prstGeom>
            <a:blipFill dpi="0" rotWithShape="1">
              <a:blip r:embed="rId3"/>
              <a:srcRect/>
              <a:tile tx="0" ty="0" sx="100000" sy="100000" flip="none" algn="tl"/>
            </a:blipFill>
            <a:ln w="9525">
              <a:solidFill>
                <a:schemeClr val="tx1"/>
              </a:solidFill>
              <a:round/>
              <a:headEnd/>
              <a:tailEnd/>
            </a:ln>
          </p:spPr>
          <p:txBody>
            <a:bodyPr wrap="none" anchor="ctr"/>
            <a:lstStyle/>
            <a:p>
              <a:endParaRPr lang="en-US" dirty="0"/>
            </a:p>
          </p:txBody>
        </p:sp>
      </p:grpSp>
      <p:sp>
        <p:nvSpPr>
          <p:cNvPr id="33834" name="Oval 42"/>
          <p:cNvSpPr>
            <a:spLocks noChangeArrowheads="1"/>
          </p:cNvSpPr>
          <p:nvPr/>
        </p:nvSpPr>
        <p:spPr bwMode="auto">
          <a:xfrm rot="10800000" flipH="1">
            <a:off x="4032250" y="3498850"/>
            <a:ext cx="222250" cy="225425"/>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33836" name="Oval 44"/>
          <p:cNvSpPr>
            <a:spLocks noChangeArrowheads="1"/>
          </p:cNvSpPr>
          <p:nvPr/>
        </p:nvSpPr>
        <p:spPr bwMode="auto">
          <a:xfrm rot="10800000" flipH="1">
            <a:off x="460375" y="696913"/>
            <a:ext cx="222250" cy="225425"/>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33837" name="AutoShape 45"/>
          <p:cNvSpPr>
            <a:spLocks noChangeArrowheads="1"/>
          </p:cNvSpPr>
          <p:nvPr/>
        </p:nvSpPr>
        <p:spPr bwMode="auto">
          <a:xfrm>
            <a:off x="3336925" y="2971800"/>
            <a:ext cx="1379538" cy="1160463"/>
          </a:xfrm>
          <a:prstGeom prst="irregularSeal1">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33838" name="Rectangle 46"/>
          <p:cNvSpPr>
            <a:spLocks noChangeArrowheads="1"/>
          </p:cNvSpPr>
          <p:nvPr/>
        </p:nvSpPr>
        <p:spPr bwMode="auto">
          <a:xfrm>
            <a:off x="5073650" y="3140075"/>
            <a:ext cx="407035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600" dirty="0"/>
              <a:t>When an atom loses an electron, it seeks another to fill the vacancy.</a:t>
            </a:r>
          </a:p>
        </p:txBody>
      </p:sp>
      <p:sp>
        <p:nvSpPr>
          <p:cNvPr id="33841" name="Rectangle 49"/>
          <p:cNvSpPr>
            <a:spLocks noChangeArrowheads="1"/>
          </p:cNvSpPr>
          <p:nvPr/>
        </p:nvSpPr>
        <p:spPr bwMode="auto">
          <a:xfrm>
            <a:off x="0" y="0"/>
            <a:ext cx="7696200" cy="838200"/>
          </a:xfrm>
          <a:prstGeom prst="rect">
            <a:avLst/>
          </a:prstGeom>
          <a:noFill/>
          <a:ln w="9525">
            <a:noFill/>
            <a:miter lim="800000"/>
            <a:headEnd/>
            <a:tailEnd/>
          </a:ln>
          <a:effectLst/>
        </p:spPr>
        <p:txBody>
          <a:bodyPr anchor="ctr"/>
          <a:lstStyle/>
          <a:p>
            <a:pPr>
              <a:defRPr/>
            </a:pPr>
            <a:r>
              <a:rPr lang="en-US" sz="4000" dirty="0">
                <a:solidFill>
                  <a:srgbClr val="00386B"/>
                </a:solidFill>
                <a:latin typeface="+mj-lt"/>
                <a:ea typeface="+mn-ea"/>
              </a:rPr>
              <a:t>Electricity at the Atomic Level</a:t>
            </a:r>
          </a:p>
        </p:txBody>
      </p:sp>
      <p:sp>
        <p:nvSpPr>
          <p:cNvPr id="49" name="TextBox 48"/>
          <p:cNvSpPr txBox="1">
            <a:spLocks noChangeArrowheads="1"/>
          </p:cNvSpPr>
          <p:nvPr/>
        </p:nvSpPr>
        <p:spPr bwMode="auto">
          <a:xfrm>
            <a:off x="6705600" y="5105400"/>
            <a:ext cx="1447800" cy="1416050"/>
          </a:xfrm>
          <a:prstGeom prst="rect">
            <a:avLst/>
          </a:prstGeom>
          <a:solidFill>
            <a:srgbClr val="00386B"/>
          </a:solidFill>
          <a:ln>
            <a:noFill/>
          </a:ln>
          <a:effectLst>
            <a:outerShdw blurRad="50800" dist="38100" dir="8100000" algn="tr" rotWithShape="0">
              <a:srgbClr val="00000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defRPr/>
            </a:pPr>
            <a:r>
              <a:rPr lang="en-US" dirty="0">
                <a:solidFill>
                  <a:schemeClr val="bg1"/>
                </a:solidFill>
                <a:ea typeface="+mn-ea"/>
              </a:rPr>
              <a:t>Copper</a:t>
            </a:r>
          </a:p>
          <a:p>
            <a:pPr>
              <a:defRPr/>
            </a:pPr>
            <a:r>
              <a:rPr lang="en-US" sz="4400" dirty="0">
                <a:solidFill>
                  <a:schemeClr val="bg1"/>
                </a:solidFill>
                <a:ea typeface="+mn-ea"/>
              </a:rPr>
              <a:t>Cu </a:t>
            </a:r>
          </a:p>
          <a:p>
            <a:pPr algn="r">
              <a:defRPr/>
            </a:pPr>
            <a:r>
              <a:rPr lang="en-US" sz="2400" dirty="0">
                <a:solidFill>
                  <a:schemeClr val="bg1"/>
                </a:solidFill>
                <a:ea typeface="+mn-ea"/>
              </a:rPr>
              <a:t>29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path" presetSubtype="0" accel="50000" decel="50000" fill="hold" grpId="0" nodeType="clickEffect">
                                  <p:stCondLst>
                                    <p:cond delay="0"/>
                                  </p:stCondLst>
                                  <p:childTnLst>
                                    <p:animMotion origin="layout" path="M -5.55556E-7 -2.96296E-6 L 0.36754 0.39005 " pathEditMode="relative" rAng="0" ptsTypes="AA">
                                      <p:cBhvr>
                                        <p:cTn id="6" dur="2000" fill="hold"/>
                                        <p:tgtEl>
                                          <p:spTgt spid="33836"/>
                                        </p:tgtEl>
                                        <p:attrNameLst>
                                          <p:attrName>ppt_x</p:attrName>
                                          <p:attrName>ppt_y</p:attrName>
                                        </p:attrNameLst>
                                      </p:cBhvr>
                                      <p:rCtr x="18368" y="19491"/>
                                    </p:animMotion>
                                  </p:childTnLst>
                                </p:cTn>
                              </p:par>
                            </p:childTnLst>
                          </p:cTn>
                        </p:par>
                        <p:par>
                          <p:cTn id="7" fill="hold" nodeType="afterGroup">
                            <p:stCondLst>
                              <p:cond delay="2000"/>
                            </p:stCondLst>
                            <p:childTnLst>
                              <p:par>
                                <p:cTn id="8" presetID="55" presetClass="entr" presetSubtype="0" fill="hold" grpId="0" nodeType="afterEffect">
                                  <p:stCondLst>
                                    <p:cond delay="0"/>
                                  </p:stCondLst>
                                  <p:childTnLst>
                                    <p:set>
                                      <p:cBhvr>
                                        <p:cTn id="9" dur="1" fill="hold">
                                          <p:stCondLst>
                                            <p:cond delay="0"/>
                                          </p:stCondLst>
                                        </p:cTn>
                                        <p:tgtEl>
                                          <p:spTgt spid="33837"/>
                                        </p:tgtEl>
                                        <p:attrNameLst>
                                          <p:attrName>style.visibility</p:attrName>
                                        </p:attrNameLst>
                                      </p:cBhvr>
                                      <p:to>
                                        <p:strVal val="visible"/>
                                      </p:to>
                                    </p:set>
                                    <p:anim calcmode="lin" valueType="num">
                                      <p:cBhvr>
                                        <p:cTn id="10" dur="500" fill="hold"/>
                                        <p:tgtEl>
                                          <p:spTgt spid="33837"/>
                                        </p:tgtEl>
                                        <p:attrNameLst>
                                          <p:attrName>ppt_w</p:attrName>
                                        </p:attrNameLst>
                                      </p:cBhvr>
                                      <p:tavLst>
                                        <p:tav tm="0">
                                          <p:val>
                                            <p:strVal val="#ppt_w*0.70"/>
                                          </p:val>
                                        </p:tav>
                                        <p:tav tm="100000">
                                          <p:val>
                                            <p:strVal val="#ppt_w"/>
                                          </p:val>
                                        </p:tav>
                                      </p:tavLst>
                                    </p:anim>
                                    <p:anim calcmode="lin" valueType="num">
                                      <p:cBhvr>
                                        <p:cTn id="11" dur="500" fill="hold"/>
                                        <p:tgtEl>
                                          <p:spTgt spid="33837"/>
                                        </p:tgtEl>
                                        <p:attrNameLst>
                                          <p:attrName>ppt_h</p:attrName>
                                        </p:attrNameLst>
                                      </p:cBhvr>
                                      <p:tavLst>
                                        <p:tav tm="0">
                                          <p:val>
                                            <p:strVal val="#ppt_h"/>
                                          </p:val>
                                        </p:tav>
                                        <p:tav tm="100000">
                                          <p:val>
                                            <p:strVal val="#ppt_h"/>
                                          </p:val>
                                        </p:tav>
                                      </p:tavLst>
                                    </p:anim>
                                    <p:animEffect transition="in" filter="fade">
                                      <p:cBhvr>
                                        <p:cTn id="12" dur="500"/>
                                        <p:tgtEl>
                                          <p:spTgt spid="33837"/>
                                        </p:tgtEl>
                                      </p:cBhvr>
                                    </p:animEffect>
                                  </p:childTnLst>
                                </p:cTn>
                              </p:par>
                            </p:childTnLst>
                          </p:cTn>
                        </p:par>
                        <p:par>
                          <p:cTn id="13" fill="hold" nodeType="afterGroup">
                            <p:stCondLst>
                              <p:cond delay="2500"/>
                            </p:stCondLst>
                            <p:childTnLst>
                              <p:par>
                                <p:cTn id="14" presetID="26" presetClass="emph" presetSubtype="0" fill="hold" grpId="1" nodeType="afterEffect">
                                  <p:stCondLst>
                                    <p:cond delay="0"/>
                                  </p:stCondLst>
                                  <p:childTnLst>
                                    <p:animEffect transition="out" filter="fade">
                                      <p:cBhvr>
                                        <p:cTn id="15" dur="500" tmFilter="0, 0; .2, .5; .8, .5; 1, 0"/>
                                        <p:tgtEl>
                                          <p:spTgt spid="33837"/>
                                        </p:tgtEl>
                                      </p:cBhvr>
                                    </p:animEffect>
                                    <p:animScale>
                                      <p:cBhvr>
                                        <p:cTn id="16" dur="250" autoRev="1" fill="hold"/>
                                        <p:tgtEl>
                                          <p:spTgt spid="33837"/>
                                        </p:tgtEl>
                                      </p:cBhvr>
                                      <p:by x="105000" y="105000"/>
                                    </p:animScale>
                                  </p:childTnLst>
                                </p:cTn>
                              </p:par>
                            </p:childTnLst>
                          </p:cTn>
                        </p:par>
                        <p:par>
                          <p:cTn id="17" fill="hold" nodeType="afterGroup">
                            <p:stCondLst>
                              <p:cond delay="3000"/>
                            </p:stCondLst>
                            <p:childTnLst>
                              <p:par>
                                <p:cTn id="18" presetID="50" presetClass="exit" presetSubtype="0" accel="100000" fill="hold" grpId="2" nodeType="afterEffect">
                                  <p:stCondLst>
                                    <p:cond delay="0"/>
                                  </p:stCondLst>
                                  <p:childTnLst>
                                    <p:anim calcmode="lin" valueType="num">
                                      <p:cBhvr>
                                        <p:cTn id="19" dur="1000"/>
                                        <p:tgtEl>
                                          <p:spTgt spid="33837"/>
                                        </p:tgtEl>
                                        <p:attrNameLst>
                                          <p:attrName>ppt_w</p:attrName>
                                        </p:attrNameLst>
                                      </p:cBhvr>
                                      <p:tavLst>
                                        <p:tav tm="0">
                                          <p:val>
                                            <p:strVal val="ppt_w"/>
                                          </p:val>
                                        </p:tav>
                                        <p:tav tm="100000">
                                          <p:val>
                                            <p:strVal val="ppt_w+.3"/>
                                          </p:val>
                                        </p:tav>
                                      </p:tavLst>
                                    </p:anim>
                                    <p:anim calcmode="lin" valueType="num">
                                      <p:cBhvr>
                                        <p:cTn id="20" dur="1000"/>
                                        <p:tgtEl>
                                          <p:spTgt spid="33837"/>
                                        </p:tgtEl>
                                        <p:attrNameLst>
                                          <p:attrName>ppt_h</p:attrName>
                                        </p:attrNameLst>
                                      </p:cBhvr>
                                      <p:tavLst>
                                        <p:tav tm="0">
                                          <p:val>
                                            <p:strVal val="ppt_h"/>
                                          </p:val>
                                        </p:tav>
                                        <p:tav tm="100000">
                                          <p:val>
                                            <p:strVal val="ppt_h"/>
                                          </p:val>
                                        </p:tav>
                                      </p:tavLst>
                                    </p:anim>
                                    <p:animEffect transition="out" filter="fade">
                                      <p:cBhvr>
                                        <p:cTn id="21" dur="1000"/>
                                        <p:tgtEl>
                                          <p:spTgt spid="33837"/>
                                        </p:tgtEl>
                                      </p:cBhvr>
                                    </p:animEffect>
                                    <p:set>
                                      <p:cBhvr>
                                        <p:cTn id="22" dur="1" fill="hold">
                                          <p:stCondLst>
                                            <p:cond delay="999"/>
                                          </p:stCondLst>
                                        </p:cTn>
                                        <p:tgtEl>
                                          <p:spTgt spid="33837"/>
                                        </p:tgtEl>
                                        <p:attrNameLst>
                                          <p:attrName>style.visibility</p:attrName>
                                        </p:attrNameLst>
                                      </p:cBhvr>
                                      <p:to>
                                        <p:strVal val="hidden"/>
                                      </p:to>
                                    </p:set>
                                  </p:childTnLst>
                                </p:cTn>
                              </p:par>
                              <p:par>
                                <p:cTn id="23" presetID="56" presetClass="path" presetSubtype="0" accel="50000" decel="50000" fill="hold" grpId="0" nodeType="withEffect">
                                  <p:stCondLst>
                                    <p:cond delay="0"/>
                                  </p:stCondLst>
                                  <p:childTnLst>
                                    <p:animMotion origin="layout" path="M -4.72222E-6 -1.85185E-6 L 0.58507 -0.35926 " pathEditMode="relative" rAng="0" ptsTypes="AA">
                                      <p:cBhvr>
                                        <p:cTn id="24" dur="2000" fill="hold"/>
                                        <p:tgtEl>
                                          <p:spTgt spid="33834"/>
                                        </p:tgtEl>
                                        <p:attrNameLst>
                                          <p:attrName>ppt_x</p:attrName>
                                          <p:attrName>ppt_y</p:attrName>
                                        </p:attrNameLst>
                                      </p:cBhvr>
                                      <p:rCtr x="29253" y="-17963"/>
                                    </p:animMotion>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38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34" grpId="0" animBg="1"/>
      <p:bldP spid="33836" grpId="0" animBg="1"/>
      <p:bldP spid="33837" grpId="0" animBg="1"/>
      <p:bldP spid="33837" grpId="1" animBg="1"/>
      <p:bldP spid="33837" grpId="2" animBg="1"/>
      <p:bldP spid="3383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990600"/>
            <a:ext cx="3124200" cy="685800"/>
          </a:xfrm>
        </p:spPr>
        <p:txBody>
          <a:bodyPr/>
          <a:lstStyle/>
          <a:p>
            <a:pPr eaLnBrk="1" hangingPunct="1"/>
            <a:r>
              <a:rPr lang="en-US" sz="3200" dirty="0">
                <a:latin typeface="Arial" charset="0"/>
              </a:rPr>
              <a:t>Electron Flow</a:t>
            </a:r>
          </a:p>
        </p:txBody>
      </p:sp>
      <p:sp>
        <p:nvSpPr>
          <p:cNvPr id="15363" name="Rectangle 3"/>
          <p:cNvSpPr>
            <a:spLocks noGrp="1" noChangeArrowheads="1"/>
          </p:cNvSpPr>
          <p:nvPr>
            <p:ph idx="1"/>
          </p:nvPr>
        </p:nvSpPr>
        <p:spPr>
          <a:xfrm>
            <a:off x="457200" y="1600200"/>
            <a:ext cx="8229600" cy="1028700"/>
          </a:xfrm>
        </p:spPr>
        <p:txBody>
          <a:bodyPr/>
          <a:lstStyle/>
          <a:p>
            <a:pPr marL="0" indent="0" eaLnBrk="1" hangingPunct="1">
              <a:lnSpc>
                <a:spcPct val="90000"/>
              </a:lnSpc>
              <a:buFontTx/>
              <a:buNone/>
            </a:pPr>
            <a:r>
              <a:rPr lang="en-US" dirty="0">
                <a:latin typeface="Arial" charset="0"/>
              </a:rPr>
              <a:t>Electricity is created as electrons collide and transfer from atom to atom.</a:t>
            </a:r>
          </a:p>
        </p:txBody>
      </p:sp>
      <p:grpSp>
        <p:nvGrpSpPr>
          <p:cNvPr id="15364" name="Group 4"/>
          <p:cNvGrpSpPr>
            <a:grpSpLocks/>
          </p:cNvGrpSpPr>
          <p:nvPr/>
        </p:nvGrpSpPr>
        <p:grpSpPr bwMode="auto">
          <a:xfrm>
            <a:off x="206375" y="3171825"/>
            <a:ext cx="2092325" cy="2079625"/>
            <a:chOff x="1474" y="2006"/>
            <a:chExt cx="1963" cy="1951"/>
          </a:xfrm>
        </p:grpSpPr>
        <p:grpSp>
          <p:nvGrpSpPr>
            <p:cNvPr id="15491" name="Group 5"/>
            <p:cNvGrpSpPr>
              <a:grpSpLocks/>
            </p:cNvGrpSpPr>
            <p:nvPr/>
          </p:nvGrpSpPr>
          <p:grpSpPr bwMode="auto">
            <a:xfrm>
              <a:off x="1998" y="2535"/>
              <a:ext cx="923" cy="922"/>
              <a:chOff x="3833" y="1866"/>
              <a:chExt cx="923" cy="922"/>
            </a:xfrm>
          </p:grpSpPr>
          <p:sp>
            <p:nvSpPr>
              <p:cNvPr id="15526" name="Oval 6"/>
              <p:cNvSpPr>
                <a:spLocks noChangeArrowheads="1"/>
              </p:cNvSpPr>
              <p:nvPr/>
            </p:nvSpPr>
            <p:spPr bwMode="auto">
              <a:xfrm>
                <a:off x="3833" y="1866"/>
                <a:ext cx="923" cy="922"/>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5527" name="Oval 7"/>
              <p:cNvSpPr>
                <a:spLocks noChangeArrowheads="1"/>
              </p:cNvSpPr>
              <p:nvPr/>
            </p:nvSpPr>
            <p:spPr bwMode="auto">
              <a:xfrm>
                <a:off x="3922" y="2602"/>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528" name="Oval 8"/>
              <p:cNvSpPr>
                <a:spLocks noChangeArrowheads="1"/>
              </p:cNvSpPr>
              <p:nvPr/>
            </p:nvSpPr>
            <p:spPr bwMode="auto">
              <a:xfrm>
                <a:off x="4566" y="1956"/>
                <a:ext cx="86" cy="87"/>
              </a:xfrm>
              <a:prstGeom prst="ellipse">
                <a:avLst/>
              </a:prstGeom>
              <a:solidFill>
                <a:srgbClr val="008000"/>
              </a:solidFill>
              <a:ln w="9525">
                <a:solidFill>
                  <a:schemeClr val="tx1"/>
                </a:solidFill>
                <a:round/>
                <a:headEnd/>
                <a:tailEnd/>
              </a:ln>
            </p:spPr>
            <p:txBody>
              <a:bodyPr wrap="none" anchor="ctr"/>
              <a:lstStyle/>
              <a:p>
                <a:endParaRPr lang="en-US" dirty="0"/>
              </a:p>
            </p:txBody>
          </p:sp>
        </p:grpSp>
        <p:grpSp>
          <p:nvGrpSpPr>
            <p:cNvPr id="15492" name="Group 9"/>
            <p:cNvGrpSpPr>
              <a:grpSpLocks/>
            </p:cNvGrpSpPr>
            <p:nvPr/>
          </p:nvGrpSpPr>
          <p:grpSpPr bwMode="auto">
            <a:xfrm>
              <a:off x="1778" y="2308"/>
              <a:ext cx="1353" cy="1354"/>
              <a:chOff x="3613" y="1639"/>
              <a:chExt cx="1353" cy="1354"/>
            </a:xfrm>
          </p:grpSpPr>
          <p:sp>
            <p:nvSpPr>
              <p:cNvPr id="15517" name="Oval 10"/>
              <p:cNvSpPr>
                <a:spLocks noChangeArrowheads="1"/>
              </p:cNvSpPr>
              <p:nvPr/>
            </p:nvSpPr>
            <p:spPr bwMode="auto">
              <a:xfrm>
                <a:off x="3657" y="1685"/>
                <a:ext cx="1267" cy="1267"/>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5518" name="Oval 11"/>
              <p:cNvSpPr>
                <a:spLocks noChangeArrowheads="1"/>
              </p:cNvSpPr>
              <p:nvPr/>
            </p:nvSpPr>
            <p:spPr bwMode="auto">
              <a:xfrm>
                <a:off x="4879" y="2274"/>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519" name="Oval 12"/>
              <p:cNvSpPr>
                <a:spLocks noChangeArrowheads="1"/>
              </p:cNvSpPr>
              <p:nvPr/>
            </p:nvSpPr>
            <p:spPr bwMode="auto">
              <a:xfrm>
                <a:off x="3783" y="1822"/>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520" name="Oval 13"/>
              <p:cNvSpPr>
                <a:spLocks noChangeArrowheads="1"/>
              </p:cNvSpPr>
              <p:nvPr/>
            </p:nvSpPr>
            <p:spPr bwMode="auto">
              <a:xfrm>
                <a:off x="4693" y="1824"/>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521" name="Oval 14"/>
              <p:cNvSpPr>
                <a:spLocks noChangeArrowheads="1"/>
              </p:cNvSpPr>
              <p:nvPr/>
            </p:nvSpPr>
            <p:spPr bwMode="auto">
              <a:xfrm>
                <a:off x="4251" y="1639"/>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522" name="Oval 15"/>
              <p:cNvSpPr>
                <a:spLocks noChangeArrowheads="1"/>
              </p:cNvSpPr>
              <p:nvPr/>
            </p:nvSpPr>
            <p:spPr bwMode="auto">
              <a:xfrm>
                <a:off x="4246" y="2907"/>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523" name="Oval 16"/>
              <p:cNvSpPr>
                <a:spLocks noChangeArrowheads="1"/>
              </p:cNvSpPr>
              <p:nvPr/>
            </p:nvSpPr>
            <p:spPr bwMode="auto">
              <a:xfrm>
                <a:off x="4696" y="2724"/>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524" name="Oval 17"/>
              <p:cNvSpPr>
                <a:spLocks noChangeArrowheads="1"/>
              </p:cNvSpPr>
              <p:nvPr/>
            </p:nvSpPr>
            <p:spPr bwMode="auto">
              <a:xfrm>
                <a:off x="3613" y="2271"/>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525" name="Oval 18"/>
              <p:cNvSpPr>
                <a:spLocks noChangeArrowheads="1"/>
              </p:cNvSpPr>
              <p:nvPr/>
            </p:nvSpPr>
            <p:spPr bwMode="auto">
              <a:xfrm>
                <a:off x="3793" y="2724"/>
                <a:ext cx="87" cy="86"/>
              </a:xfrm>
              <a:prstGeom prst="ellipse">
                <a:avLst/>
              </a:prstGeom>
              <a:solidFill>
                <a:srgbClr val="008000"/>
              </a:solidFill>
              <a:ln w="9525">
                <a:solidFill>
                  <a:schemeClr val="tx1"/>
                </a:solidFill>
                <a:round/>
                <a:headEnd/>
                <a:tailEnd/>
              </a:ln>
            </p:spPr>
            <p:txBody>
              <a:bodyPr wrap="none" anchor="ctr"/>
              <a:lstStyle/>
              <a:p>
                <a:endParaRPr lang="en-US" dirty="0"/>
              </a:p>
            </p:txBody>
          </p:sp>
        </p:grpSp>
        <p:grpSp>
          <p:nvGrpSpPr>
            <p:cNvPr id="15493" name="Group 19"/>
            <p:cNvGrpSpPr>
              <a:grpSpLocks/>
            </p:cNvGrpSpPr>
            <p:nvPr/>
          </p:nvGrpSpPr>
          <p:grpSpPr bwMode="auto">
            <a:xfrm>
              <a:off x="1628" y="2133"/>
              <a:ext cx="1665" cy="1703"/>
              <a:chOff x="3463" y="1464"/>
              <a:chExt cx="1665" cy="1703"/>
            </a:xfrm>
          </p:grpSpPr>
          <p:sp>
            <p:nvSpPr>
              <p:cNvPr id="15496" name="Oval 20"/>
              <p:cNvSpPr>
                <a:spLocks noChangeArrowheads="1"/>
              </p:cNvSpPr>
              <p:nvPr/>
            </p:nvSpPr>
            <p:spPr bwMode="auto">
              <a:xfrm>
                <a:off x="3486" y="1511"/>
                <a:ext cx="1615" cy="1615"/>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grpSp>
            <p:nvGrpSpPr>
              <p:cNvPr id="15497" name="Group 21"/>
              <p:cNvGrpSpPr>
                <a:grpSpLocks/>
              </p:cNvGrpSpPr>
              <p:nvPr/>
            </p:nvGrpSpPr>
            <p:grpSpPr bwMode="auto">
              <a:xfrm>
                <a:off x="3463" y="1464"/>
                <a:ext cx="1665" cy="1703"/>
                <a:chOff x="3463" y="1464"/>
                <a:chExt cx="1665" cy="1703"/>
              </a:xfrm>
            </p:grpSpPr>
            <p:sp>
              <p:nvSpPr>
                <p:cNvPr id="15498" name="Oval 22"/>
                <p:cNvSpPr>
                  <a:spLocks noChangeArrowheads="1"/>
                </p:cNvSpPr>
                <p:nvPr/>
              </p:nvSpPr>
              <p:spPr bwMode="auto">
                <a:xfrm>
                  <a:off x="5041" y="2109"/>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99" name="Oval 23"/>
                <p:cNvSpPr>
                  <a:spLocks noChangeArrowheads="1"/>
                </p:cNvSpPr>
                <p:nvPr/>
              </p:nvSpPr>
              <p:spPr bwMode="auto">
                <a:xfrm>
                  <a:off x="4731" y="2926"/>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500" name="Oval 24"/>
                <p:cNvSpPr>
                  <a:spLocks noChangeArrowheads="1"/>
                </p:cNvSpPr>
                <p:nvPr/>
              </p:nvSpPr>
              <p:spPr bwMode="auto">
                <a:xfrm>
                  <a:off x="4249" y="1464"/>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501" name="Oval 25"/>
                <p:cNvSpPr>
                  <a:spLocks noChangeArrowheads="1"/>
                </p:cNvSpPr>
                <p:nvPr/>
              </p:nvSpPr>
              <p:spPr bwMode="auto">
                <a:xfrm>
                  <a:off x="4758" y="1654"/>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502" name="Oval 26"/>
                <p:cNvSpPr>
                  <a:spLocks noChangeArrowheads="1"/>
                </p:cNvSpPr>
                <p:nvPr/>
              </p:nvSpPr>
              <p:spPr bwMode="auto">
                <a:xfrm>
                  <a:off x="5038" y="2430"/>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503" name="Oval 27"/>
                <p:cNvSpPr>
                  <a:spLocks noChangeArrowheads="1"/>
                </p:cNvSpPr>
                <p:nvPr/>
              </p:nvSpPr>
              <p:spPr bwMode="auto">
                <a:xfrm>
                  <a:off x="4249" y="3081"/>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504" name="Oval 28"/>
                <p:cNvSpPr>
                  <a:spLocks noChangeArrowheads="1"/>
                </p:cNvSpPr>
                <p:nvPr/>
              </p:nvSpPr>
              <p:spPr bwMode="auto">
                <a:xfrm>
                  <a:off x="4930" y="1836"/>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505" name="Oval 29"/>
                <p:cNvSpPr>
                  <a:spLocks noChangeArrowheads="1"/>
                </p:cNvSpPr>
                <p:nvPr/>
              </p:nvSpPr>
              <p:spPr bwMode="auto">
                <a:xfrm>
                  <a:off x="4534" y="1515"/>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506" name="Oval 30"/>
                <p:cNvSpPr>
                  <a:spLocks noChangeArrowheads="1"/>
                </p:cNvSpPr>
                <p:nvPr/>
              </p:nvSpPr>
              <p:spPr bwMode="auto">
                <a:xfrm>
                  <a:off x="4507" y="3039"/>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507" name="Oval 31"/>
                <p:cNvSpPr>
                  <a:spLocks noChangeArrowheads="1"/>
                </p:cNvSpPr>
                <p:nvPr/>
              </p:nvSpPr>
              <p:spPr bwMode="auto">
                <a:xfrm>
                  <a:off x="4942" y="2700"/>
                  <a:ext cx="87" cy="86"/>
                </a:xfrm>
                <a:prstGeom prst="ellipse">
                  <a:avLst/>
                </a:prstGeom>
                <a:solidFill>
                  <a:srgbClr val="008000"/>
                </a:solidFill>
                <a:ln w="9525">
                  <a:solidFill>
                    <a:schemeClr val="tx1"/>
                  </a:solidFill>
                  <a:round/>
                  <a:headEnd/>
                  <a:tailEnd/>
                </a:ln>
              </p:spPr>
              <p:txBody>
                <a:bodyPr wrap="none" anchor="ctr"/>
                <a:lstStyle/>
                <a:p>
                  <a:endParaRPr lang="en-US" dirty="0"/>
                </a:p>
              </p:txBody>
            </p:sp>
            <p:grpSp>
              <p:nvGrpSpPr>
                <p:cNvPr id="15508" name="Group 32"/>
                <p:cNvGrpSpPr>
                  <a:grpSpLocks/>
                </p:cNvGrpSpPr>
                <p:nvPr/>
              </p:nvGrpSpPr>
              <p:grpSpPr bwMode="auto">
                <a:xfrm rot="10800000">
                  <a:off x="3463" y="1518"/>
                  <a:ext cx="621" cy="1610"/>
                  <a:chOff x="4603" y="1611"/>
                  <a:chExt cx="621" cy="1610"/>
                </a:xfrm>
              </p:grpSpPr>
              <p:sp>
                <p:nvSpPr>
                  <p:cNvPr id="15509" name="Oval 33"/>
                  <p:cNvSpPr>
                    <a:spLocks noChangeArrowheads="1"/>
                  </p:cNvSpPr>
                  <p:nvPr/>
                </p:nvSpPr>
                <p:spPr bwMode="auto">
                  <a:xfrm flipH="1">
                    <a:off x="5137" y="2205"/>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510" name="Oval 34"/>
                  <p:cNvSpPr>
                    <a:spLocks noChangeArrowheads="1"/>
                  </p:cNvSpPr>
                  <p:nvPr/>
                </p:nvSpPr>
                <p:spPr bwMode="auto">
                  <a:xfrm flipH="1">
                    <a:off x="4827" y="3022"/>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511" name="Oval 35"/>
                  <p:cNvSpPr>
                    <a:spLocks noChangeArrowheads="1"/>
                  </p:cNvSpPr>
                  <p:nvPr/>
                </p:nvSpPr>
                <p:spPr bwMode="auto">
                  <a:xfrm flipH="1">
                    <a:off x="4854" y="1750"/>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512" name="Oval 36"/>
                  <p:cNvSpPr>
                    <a:spLocks noChangeArrowheads="1"/>
                  </p:cNvSpPr>
                  <p:nvPr/>
                </p:nvSpPr>
                <p:spPr bwMode="auto">
                  <a:xfrm flipH="1">
                    <a:off x="5134" y="2526"/>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513" name="Oval 37"/>
                  <p:cNvSpPr>
                    <a:spLocks noChangeArrowheads="1"/>
                  </p:cNvSpPr>
                  <p:nvPr/>
                </p:nvSpPr>
                <p:spPr bwMode="auto">
                  <a:xfrm flipH="1">
                    <a:off x="5026" y="1932"/>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514" name="Oval 38"/>
                  <p:cNvSpPr>
                    <a:spLocks noChangeArrowheads="1"/>
                  </p:cNvSpPr>
                  <p:nvPr/>
                </p:nvSpPr>
                <p:spPr bwMode="auto">
                  <a:xfrm flipH="1">
                    <a:off x="4630" y="1611"/>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515" name="Oval 39"/>
                  <p:cNvSpPr>
                    <a:spLocks noChangeArrowheads="1"/>
                  </p:cNvSpPr>
                  <p:nvPr/>
                </p:nvSpPr>
                <p:spPr bwMode="auto">
                  <a:xfrm flipH="1">
                    <a:off x="4603" y="3135"/>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516" name="Oval 40"/>
                  <p:cNvSpPr>
                    <a:spLocks noChangeArrowheads="1"/>
                  </p:cNvSpPr>
                  <p:nvPr/>
                </p:nvSpPr>
                <p:spPr bwMode="auto">
                  <a:xfrm flipH="1">
                    <a:off x="5038" y="2796"/>
                    <a:ext cx="87" cy="86"/>
                  </a:xfrm>
                  <a:prstGeom prst="ellipse">
                    <a:avLst/>
                  </a:prstGeom>
                  <a:solidFill>
                    <a:srgbClr val="008000"/>
                  </a:solidFill>
                  <a:ln w="9525">
                    <a:solidFill>
                      <a:schemeClr val="tx1"/>
                    </a:solidFill>
                    <a:round/>
                    <a:headEnd/>
                    <a:tailEnd/>
                  </a:ln>
                </p:spPr>
                <p:txBody>
                  <a:bodyPr wrap="none" anchor="ctr"/>
                  <a:lstStyle/>
                  <a:p>
                    <a:endParaRPr lang="en-US" dirty="0"/>
                  </a:p>
                </p:txBody>
              </p:sp>
            </p:grpSp>
          </p:grpSp>
        </p:grpSp>
        <p:sp>
          <p:nvSpPr>
            <p:cNvPr id="15494" name="Oval 41"/>
            <p:cNvSpPr>
              <a:spLocks noChangeArrowheads="1"/>
            </p:cNvSpPr>
            <p:nvPr/>
          </p:nvSpPr>
          <p:spPr bwMode="auto">
            <a:xfrm>
              <a:off x="1474" y="2006"/>
              <a:ext cx="1963" cy="1951"/>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dirty="0"/>
            </a:p>
          </p:txBody>
        </p:sp>
        <p:sp>
          <p:nvSpPr>
            <p:cNvPr id="15495" name="Oval 42" descr="Granite"/>
            <p:cNvSpPr>
              <a:spLocks noChangeArrowheads="1"/>
            </p:cNvSpPr>
            <p:nvPr/>
          </p:nvSpPr>
          <p:spPr bwMode="auto">
            <a:xfrm>
              <a:off x="2325" y="2855"/>
              <a:ext cx="283" cy="283"/>
            </a:xfrm>
            <a:prstGeom prst="ellipse">
              <a:avLst/>
            </a:prstGeom>
            <a:blipFill dpi="0" rotWithShape="1">
              <a:blip r:embed="rId3"/>
              <a:srcRect/>
              <a:tile tx="0" ty="0" sx="100000" sy="100000" flip="none" algn="tl"/>
            </a:blipFill>
            <a:ln w="9525">
              <a:solidFill>
                <a:schemeClr val="tx1"/>
              </a:solidFill>
              <a:round/>
              <a:headEnd/>
              <a:tailEnd/>
            </a:ln>
          </p:spPr>
          <p:txBody>
            <a:bodyPr wrap="none" anchor="ctr"/>
            <a:lstStyle/>
            <a:p>
              <a:endParaRPr lang="en-US" dirty="0"/>
            </a:p>
          </p:txBody>
        </p:sp>
      </p:grpSp>
      <p:sp>
        <p:nvSpPr>
          <p:cNvPr id="34859" name="Oval 43"/>
          <p:cNvSpPr>
            <a:spLocks noChangeArrowheads="1"/>
          </p:cNvSpPr>
          <p:nvPr/>
        </p:nvSpPr>
        <p:spPr bwMode="auto">
          <a:xfrm rot="10800000" flipH="1">
            <a:off x="1196975" y="3119438"/>
            <a:ext cx="93663" cy="95250"/>
          </a:xfrm>
          <a:prstGeom prst="ellipse">
            <a:avLst/>
          </a:prstGeom>
          <a:solidFill>
            <a:srgbClr val="008000"/>
          </a:solidFill>
          <a:ln w="9525">
            <a:solidFill>
              <a:schemeClr val="tx1"/>
            </a:solidFill>
            <a:round/>
            <a:headEnd/>
            <a:tailEnd/>
          </a:ln>
        </p:spPr>
        <p:txBody>
          <a:bodyPr wrap="none" anchor="ctr"/>
          <a:lstStyle/>
          <a:p>
            <a:endParaRPr lang="en-US" dirty="0"/>
          </a:p>
        </p:txBody>
      </p:sp>
      <p:grpSp>
        <p:nvGrpSpPr>
          <p:cNvPr id="15366" name="Group 44"/>
          <p:cNvGrpSpPr>
            <a:grpSpLocks/>
          </p:cNvGrpSpPr>
          <p:nvPr/>
        </p:nvGrpSpPr>
        <p:grpSpPr bwMode="auto">
          <a:xfrm>
            <a:off x="5000625" y="3132138"/>
            <a:ext cx="2092325" cy="2079625"/>
            <a:chOff x="1474" y="2006"/>
            <a:chExt cx="1963" cy="1951"/>
          </a:xfrm>
        </p:grpSpPr>
        <p:grpSp>
          <p:nvGrpSpPr>
            <p:cNvPr id="15453" name="Group 45"/>
            <p:cNvGrpSpPr>
              <a:grpSpLocks/>
            </p:cNvGrpSpPr>
            <p:nvPr/>
          </p:nvGrpSpPr>
          <p:grpSpPr bwMode="auto">
            <a:xfrm>
              <a:off x="1998" y="2535"/>
              <a:ext cx="923" cy="922"/>
              <a:chOff x="3833" y="1866"/>
              <a:chExt cx="923" cy="922"/>
            </a:xfrm>
          </p:grpSpPr>
          <p:sp>
            <p:nvSpPr>
              <p:cNvPr id="15488" name="Oval 46"/>
              <p:cNvSpPr>
                <a:spLocks noChangeArrowheads="1"/>
              </p:cNvSpPr>
              <p:nvPr/>
            </p:nvSpPr>
            <p:spPr bwMode="auto">
              <a:xfrm>
                <a:off x="3833" y="1866"/>
                <a:ext cx="923" cy="922"/>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5489" name="Oval 47"/>
              <p:cNvSpPr>
                <a:spLocks noChangeArrowheads="1"/>
              </p:cNvSpPr>
              <p:nvPr/>
            </p:nvSpPr>
            <p:spPr bwMode="auto">
              <a:xfrm>
                <a:off x="3922" y="2602"/>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90" name="Oval 48"/>
              <p:cNvSpPr>
                <a:spLocks noChangeArrowheads="1"/>
              </p:cNvSpPr>
              <p:nvPr/>
            </p:nvSpPr>
            <p:spPr bwMode="auto">
              <a:xfrm>
                <a:off x="4566" y="1956"/>
                <a:ext cx="86" cy="87"/>
              </a:xfrm>
              <a:prstGeom prst="ellipse">
                <a:avLst/>
              </a:prstGeom>
              <a:solidFill>
                <a:srgbClr val="008000"/>
              </a:solidFill>
              <a:ln w="9525">
                <a:solidFill>
                  <a:schemeClr val="tx1"/>
                </a:solidFill>
                <a:round/>
                <a:headEnd/>
                <a:tailEnd/>
              </a:ln>
            </p:spPr>
            <p:txBody>
              <a:bodyPr wrap="none" anchor="ctr"/>
              <a:lstStyle/>
              <a:p>
                <a:endParaRPr lang="en-US" dirty="0"/>
              </a:p>
            </p:txBody>
          </p:sp>
        </p:grpSp>
        <p:grpSp>
          <p:nvGrpSpPr>
            <p:cNvPr id="15454" name="Group 49"/>
            <p:cNvGrpSpPr>
              <a:grpSpLocks/>
            </p:cNvGrpSpPr>
            <p:nvPr/>
          </p:nvGrpSpPr>
          <p:grpSpPr bwMode="auto">
            <a:xfrm>
              <a:off x="1778" y="2308"/>
              <a:ext cx="1353" cy="1354"/>
              <a:chOff x="3613" y="1639"/>
              <a:chExt cx="1353" cy="1354"/>
            </a:xfrm>
          </p:grpSpPr>
          <p:sp>
            <p:nvSpPr>
              <p:cNvPr id="15479" name="Oval 50"/>
              <p:cNvSpPr>
                <a:spLocks noChangeArrowheads="1"/>
              </p:cNvSpPr>
              <p:nvPr/>
            </p:nvSpPr>
            <p:spPr bwMode="auto">
              <a:xfrm>
                <a:off x="3657" y="1685"/>
                <a:ext cx="1267" cy="1267"/>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5480" name="Oval 51"/>
              <p:cNvSpPr>
                <a:spLocks noChangeArrowheads="1"/>
              </p:cNvSpPr>
              <p:nvPr/>
            </p:nvSpPr>
            <p:spPr bwMode="auto">
              <a:xfrm>
                <a:off x="4879" y="2274"/>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81" name="Oval 52"/>
              <p:cNvSpPr>
                <a:spLocks noChangeArrowheads="1"/>
              </p:cNvSpPr>
              <p:nvPr/>
            </p:nvSpPr>
            <p:spPr bwMode="auto">
              <a:xfrm>
                <a:off x="3783" y="1822"/>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82" name="Oval 53"/>
              <p:cNvSpPr>
                <a:spLocks noChangeArrowheads="1"/>
              </p:cNvSpPr>
              <p:nvPr/>
            </p:nvSpPr>
            <p:spPr bwMode="auto">
              <a:xfrm>
                <a:off x="4693" y="1824"/>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83" name="Oval 54"/>
              <p:cNvSpPr>
                <a:spLocks noChangeArrowheads="1"/>
              </p:cNvSpPr>
              <p:nvPr/>
            </p:nvSpPr>
            <p:spPr bwMode="auto">
              <a:xfrm>
                <a:off x="4251" y="1639"/>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84" name="Oval 55"/>
              <p:cNvSpPr>
                <a:spLocks noChangeArrowheads="1"/>
              </p:cNvSpPr>
              <p:nvPr/>
            </p:nvSpPr>
            <p:spPr bwMode="auto">
              <a:xfrm>
                <a:off x="4246" y="2907"/>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85" name="Oval 56"/>
              <p:cNvSpPr>
                <a:spLocks noChangeArrowheads="1"/>
              </p:cNvSpPr>
              <p:nvPr/>
            </p:nvSpPr>
            <p:spPr bwMode="auto">
              <a:xfrm>
                <a:off x="4696" y="2724"/>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86" name="Oval 57"/>
              <p:cNvSpPr>
                <a:spLocks noChangeArrowheads="1"/>
              </p:cNvSpPr>
              <p:nvPr/>
            </p:nvSpPr>
            <p:spPr bwMode="auto">
              <a:xfrm>
                <a:off x="3613" y="2271"/>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87" name="Oval 58"/>
              <p:cNvSpPr>
                <a:spLocks noChangeArrowheads="1"/>
              </p:cNvSpPr>
              <p:nvPr/>
            </p:nvSpPr>
            <p:spPr bwMode="auto">
              <a:xfrm>
                <a:off x="3793" y="2724"/>
                <a:ext cx="87" cy="86"/>
              </a:xfrm>
              <a:prstGeom prst="ellipse">
                <a:avLst/>
              </a:prstGeom>
              <a:solidFill>
                <a:srgbClr val="008000"/>
              </a:solidFill>
              <a:ln w="9525">
                <a:solidFill>
                  <a:schemeClr val="tx1"/>
                </a:solidFill>
                <a:round/>
                <a:headEnd/>
                <a:tailEnd/>
              </a:ln>
            </p:spPr>
            <p:txBody>
              <a:bodyPr wrap="none" anchor="ctr"/>
              <a:lstStyle/>
              <a:p>
                <a:endParaRPr lang="en-US" dirty="0"/>
              </a:p>
            </p:txBody>
          </p:sp>
        </p:grpSp>
        <p:grpSp>
          <p:nvGrpSpPr>
            <p:cNvPr id="15455" name="Group 59"/>
            <p:cNvGrpSpPr>
              <a:grpSpLocks/>
            </p:cNvGrpSpPr>
            <p:nvPr/>
          </p:nvGrpSpPr>
          <p:grpSpPr bwMode="auto">
            <a:xfrm>
              <a:off x="1628" y="2133"/>
              <a:ext cx="1665" cy="1703"/>
              <a:chOff x="3463" y="1464"/>
              <a:chExt cx="1665" cy="1703"/>
            </a:xfrm>
          </p:grpSpPr>
          <p:sp>
            <p:nvSpPr>
              <p:cNvPr id="15458" name="Oval 60"/>
              <p:cNvSpPr>
                <a:spLocks noChangeArrowheads="1"/>
              </p:cNvSpPr>
              <p:nvPr/>
            </p:nvSpPr>
            <p:spPr bwMode="auto">
              <a:xfrm>
                <a:off x="3486" y="1511"/>
                <a:ext cx="1615" cy="1615"/>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grpSp>
            <p:nvGrpSpPr>
              <p:cNvPr id="15459" name="Group 61"/>
              <p:cNvGrpSpPr>
                <a:grpSpLocks/>
              </p:cNvGrpSpPr>
              <p:nvPr/>
            </p:nvGrpSpPr>
            <p:grpSpPr bwMode="auto">
              <a:xfrm>
                <a:off x="3463" y="1464"/>
                <a:ext cx="1665" cy="1703"/>
                <a:chOff x="3463" y="1464"/>
                <a:chExt cx="1665" cy="1703"/>
              </a:xfrm>
            </p:grpSpPr>
            <p:sp>
              <p:nvSpPr>
                <p:cNvPr id="15460" name="Oval 62"/>
                <p:cNvSpPr>
                  <a:spLocks noChangeArrowheads="1"/>
                </p:cNvSpPr>
                <p:nvPr/>
              </p:nvSpPr>
              <p:spPr bwMode="auto">
                <a:xfrm>
                  <a:off x="5041" y="2109"/>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61" name="Oval 63"/>
                <p:cNvSpPr>
                  <a:spLocks noChangeArrowheads="1"/>
                </p:cNvSpPr>
                <p:nvPr/>
              </p:nvSpPr>
              <p:spPr bwMode="auto">
                <a:xfrm>
                  <a:off x="4731" y="2926"/>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62" name="Oval 64"/>
                <p:cNvSpPr>
                  <a:spLocks noChangeArrowheads="1"/>
                </p:cNvSpPr>
                <p:nvPr/>
              </p:nvSpPr>
              <p:spPr bwMode="auto">
                <a:xfrm>
                  <a:off x="4249" y="1464"/>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63" name="Oval 65"/>
                <p:cNvSpPr>
                  <a:spLocks noChangeArrowheads="1"/>
                </p:cNvSpPr>
                <p:nvPr/>
              </p:nvSpPr>
              <p:spPr bwMode="auto">
                <a:xfrm>
                  <a:off x="4758" y="1654"/>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64" name="Oval 66"/>
                <p:cNvSpPr>
                  <a:spLocks noChangeArrowheads="1"/>
                </p:cNvSpPr>
                <p:nvPr/>
              </p:nvSpPr>
              <p:spPr bwMode="auto">
                <a:xfrm>
                  <a:off x="5038" y="2430"/>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65" name="Oval 67"/>
                <p:cNvSpPr>
                  <a:spLocks noChangeArrowheads="1"/>
                </p:cNvSpPr>
                <p:nvPr/>
              </p:nvSpPr>
              <p:spPr bwMode="auto">
                <a:xfrm>
                  <a:off x="4249" y="3081"/>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66" name="Oval 68"/>
                <p:cNvSpPr>
                  <a:spLocks noChangeArrowheads="1"/>
                </p:cNvSpPr>
                <p:nvPr/>
              </p:nvSpPr>
              <p:spPr bwMode="auto">
                <a:xfrm>
                  <a:off x="4930" y="1836"/>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67" name="Oval 69"/>
                <p:cNvSpPr>
                  <a:spLocks noChangeArrowheads="1"/>
                </p:cNvSpPr>
                <p:nvPr/>
              </p:nvSpPr>
              <p:spPr bwMode="auto">
                <a:xfrm>
                  <a:off x="4534" y="1515"/>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68" name="Oval 70"/>
                <p:cNvSpPr>
                  <a:spLocks noChangeArrowheads="1"/>
                </p:cNvSpPr>
                <p:nvPr/>
              </p:nvSpPr>
              <p:spPr bwMode="auto">
                <a:xfrm>
                  <a:off x="4507" y="3039"/>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69" name="Oval 71"/>
                <p:cNvSpPr>
                  <a:spLocks noChangeArrowheads="1"/>
                </p:cNvSpPr>
                <p:nvPr/>
              </p:nvSpPr>
              <p:spPr bwMode="auto">
                <a:xfrm>
                  <a:off x="4942" y="2700"/>
                  <a:ext cx="87" cy="86"/>
                </a:xfrm>
                <a:prstGeom prst="ellipse">
                  <a:avLst/>
                </a:prstGeom>
                <a:solidFill>
                  <a:srgbClr val="008000"/>
                </a:solidFill>
                <a:ln w="9525">
                  <a:solidFill>
                    <a:schemeClr val="tx1"/>
                  </a:solidFill>
                  <a:round/>
                  <a:headEnd/>
                  <a:tailEnd/>
                </a:ln>
              </p:spPr>
              <p:txBody>
                <a:bodyPr wrap="none" anchor="ctr"/>
                <a:lstStyle/>
                <a:p>
                  <a:endParaRPr lang="en-US" dirty="0"/>
                </a:p>
              </p:txBody>
            </p:sp>
            <p:grpSp>
              <p:nvGrpSpPr>
                <p:cNvPr id="15470" name="Group 72"/>
                <p:cNvGrpSpPr>
                  <a:grpSpLocks/>
                </p:cNvGrpSpPr>
                <p:nvPr/>
              </p:nvGrpSpPr>
              <p:grpSpPr bwMode="auto">
                <a:xfrm rot="10800000">
                  <a:off x="3463" y="1518"/>
                  <a:ext cx="621" cy="1610"/>
                  <a:chOff x="4603" y="1611"/>
                  <a:chExt cx="621" cy="1610"/>
                </a:xfrm>
              </p:grpSpPr>
              <p:sp>
                <p:nvSpPr>
                  <p:cNvPr id="15471" name="Oval 73"/>
                  <p:cNvSpPr>
                    <a:spLocks noChangeArrowheads="1"/>
                  </p:cNvSpPr>
                  <p:nvPr/>
                </p:nvSpPr>
                <p:spPr bwMode="auto">
                  <a:xfrm flipH="1">
                    <a:off x="5137" y="2205"/>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72" name="Oval 74"/>
                  <p:cNvSpPr>
                    <a:spLocks noChangeArrowheads="1"/>
                  </p:cNvSpPr>
                  <p:nvPr/>
                </p:nvSpPr>
                <p:spPr bwMode="auto">
                  <a:xfrm flipH="1">
                    <a:off x="4827" y="3022"/>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73" name="Oval 75"/>
                  <p:cNvSpPr>
                    <a:spLocks noChangeArrowheads="1"/>
                  </p:cNvSpPr>
                  <p:nvPr/>
                </p:nvSpPr>
                <p:spPr bwMode="auto">
                  <a:xfrm flipH="1">
                    <a:off x="4854" y="1750"/>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74" name="Oval 76"/>
                  <p:cNvSpPr>
                    <a:spLocks noChangeArrowheads="1"/>
                  </p:cNvSpPr>
                  <p:nvPr/>
                </p:nvSpPr>
                <p:spPr bwMode="auto">
                  <a:xfrm flipH="1">
                    <a:off x="5134" y="2526"/>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75" name="Oval 77"/>
                  <p:cNvSpPr>
                    <a:spLocks noChangeArrowheads="1"/>
                  </p:cNvSpPr>
                  <p:nvPr/>
                </p:nvSpPr>
                <p:spPr bwMode="auto">
                  <a:xfrm flipH="1">
                    <a:off x="5026" y="1932"/>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76" name="Oval 78"/>
                  <p:cNvSpPr>
                    <a:spLocks noChangeArrowheads="1"/>
                  </p:cNvSpPr>
                  <p:nvPr/>
                </p:nvSpPr>
                <p:spPr bwMode="auto">
                  <a:xfrm flipH="1">
                    <a:off x="4630" y="1611"/>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77" name="Oval 79"/>
                  <p:cNvSpPr>
                    <a:spLocks noChangeArrowheads="1"/>
                  </p:cNvSpPr>
                  <p:nvPr/>
                </p:nvSpPr>
                <p:spPr bwMode="auto">
                  <a:xfrm flipH="1">
                    <a:off x="4603" y="3135"/>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78" name="Oval 80"/>
                  <p:cNvSpPr>
                    <a:spLocks noChangeArrowheads="1"/>
                  </p:cNvSpPr>
                  <p:nvPr/>
                </p:nvSpPr>
                <p:spPr bwMode="auto">
                  <a:xfrm flipH="1">
                    <a:off x="5038" y="2796"/>
                    <a:ext cx="87" cy="86"/>
                  </a:xfrm>
                  <a:prstGeom prst="ellipse">
                    <a:avLst/>
                  </a:prstGeom>
                  <a:solidFill>
                    <a:srgbClr val="008000"/>
                  </a:solidFill>
                  <a:ln w="9525">
                    <a:solidFill>
                      <a:schemeClr val="tx1"/>
                    </a:solidFill>
                    <a:round/>
                    <a:headEnd/>
                    <a:tailEnd/>
                  </a:ln>
                </p:spPr>
                <p:txBody>
                  <a:bodyPr wrap="none" anchor="ctr"/>
                  <a:lstStyle/>
                  <a:p>
                    <a:endParaRPr lang="en-US" dirty="0"/>
                  </a:p>
                </p:txBody>
              </p:sp>
            </p:grpSp>
          </p:grpSp>
        </p:grpSp>
        <p:sp>
          <p:nvSpPr>
            <p:cNvPr id="15456" name="Oval 81"/>
            <p:cNvSpPr>
              <a:spLocks noChangeArrowheads="1"/>
            </p:cNvSpPr>
            <p:nvPr/>
          </p:nvSpPr>
          <p:spPr bwMode="auto">
            <a:xfrm>
              <a:off x="1474" y="2006"/>
              <a:ext cx="1963" cy="1951"/>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dirty="0"/>
            </a:p>
          </p:txBody>
        </p:sp>
        <p:sp>
          <p:nvSpPr>
            <p:cNvPr id="15457" name="Oval 82" descr="Granite"/>
            <p:cNvSpPr>
              <a:spLocks noChangeArrowheads="1"/>
            </p:cNvSpPr>
            <p:nvPr/>
          </p:nvSpPr>
          <p:spPr bwMode="auto">
            <a:xfrm>
              <a:off x="2325" y="2855"/>
              <a:ext cx="283" cy="283"/>
            </a:xfrm>
            <a:prstGeom prst="ellipse">
              <a:avLst/>
            </a:prstGeom>
            <a:blipFill dpi="0" rotWithShape="1">
              <a:blip r:embed="rId3"/>
              <a:srcRect/>
              <a:tile tx="0" ty="0" sx="100000" sy="100000" flip="none" algn="tl"/>
            </a:blipFill>
            <a:ln w="9525">
              <a:solidFill>
                <a:schemeClr val="tx1"/>
              </a:solidFill>
              <a:round/>
              <a:headEnd/>
              <a:tailEnd/>
            </a:ln>
          </p:spPr>
          <p:txBody>
            <a:bodyPr wrap="none" anchor="ctr"/>
            <a:lstStyle/>
            <a:p>
              <a:endParaRPr lang="en-US" dirty="0"/>
            </a:p>
          </p:txBody>
        </p:sp>
      </p:grpSp>
      <p:grpSp>
        <p:nvGrpSpPr>
          <p:cNvPr id="15367" name="Group 83"/>
          <p:cNvGrpSpPr>
            <a:grpSpLocks/>
          </p:cNvGrpSpPr>
          <p:nvPr/>
        </p:nvGrpSpPr>
        <p:grpSpPr bwMode="auto">
          <a:xfrm>
            <a:off x="7324725" y="3208338"/>
            <a:ext cx="2092325" cy="2079625"/>
            <a:chOff x="1474" y="2006"/>
            <a:chExt cx="1963" cy="1951"/>
          </a:xfrm>
        </p:grpSpPr>
        <p:grpSp>
          <p:nvGrpSpPr>
            <p:cNvPr id="15415" name="Group 84"/>
            <p:cNvGrpSpPr>
              <a:grpSpLocks/>
            </p:cNvGrpSpPr>
            <p:nvPr/>
          </p:nvGrpSpPr>
          <p:grpSpPr bwMode="auto">
            <a:xfrm>
              <a:off x="1998" y="2535"/>
              <a:ext cx="923" cy="922"/>
              <a:chOff x="3833" y="1866"/>
              <a:chExt cx="923" cy="922"/>
            </a:xfrm>
          </p:grpSpPr>
          <p:sp>
            <p:nvSpPr>
              <p:cNvPr id="15450" name="Oval 85"/>
              <p:cNvSpPr>
                <a:spLocks noChangeArrowheads="1"/>
              </p:cNvSpPr>
              <p:nvPr/>
            </p:nvSpPr>
            <p:spPr bwMode="auto">
              <a:xfrm>
                <a:off x="3833" y="1866"/>
                <a:ext cx="923" cy="922"/>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5451" name="Oval 86"/>
              <p:cNvSpPr>
                <a:spLocks noChangeArrowheads="1"/>
              </p:cNvSpPr>
              <p:nvPr/>
            </p:nvSpPr>
            <p:spPr bwMode="auto">
              <a:xfrm>
                <a:off x="3922" y="2602"/>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52" name="Oval 87"/>
              <p:cNvSpPr>
                <a:spLocks noChangeArrowheads="1"/>
              </p:cNvSpPr>
              <p:nvPr/>
            </p:nvSpPr>
            <p:spPr bwMode="auto">
              <a:xfrm>
                <a:off x="4566" y="1956"/>
                <a:ext cx="86" cy="87"/>
              </a:xfrm>
              <a:prstGeom prst="ellipse">
                <a:avLst/>
              </a:prstGeom>
              <a:solidFill>
                <a:srgbClr val="008000"/>
              </a:solidFill>
              <a:ln w="9525">
                <a:solidFill>
                  <a:schemeClr val="tx1"/>
                </a:solidFill>
                <a:round/>
                <a:headEnd/>
                <a:tailEnd/>
              </a:ln>
            </p:spPr>
            <p:txBody>
              <a:bodyPr wrap="none" anchor="ctr"/>
              <a:lstStyle/>
              <a:p>
                <a:endParaRPr lang="en-US" dirty="0"/>
              </a:p>
            </p:txBody>
          </p:sp>
        </p:grpSp>
        <p:grpSp>
          <p:nvGrpSpPr>
            <p:cNvPr id="15416" name="Group 88"/>
            <p:cNvGrpSpPr>
              <a:grpSpLocks/>
            </p:cNvGrpSpPr>
            <p:nvPr/>
          </p:nvGrpSpPr>
          <p:grpSpPr bwMode="auto">
            <a:xfrm>
              <a:off x="1778" y="2308"/>
              <a:ext cx="1353" cy="1354"/>
              <a:chOff x="3613" y="1639"/>
              <a:chExt cx="1353" cy="1354"/>
            </a:xfrm>
          </p:grpSpPr>
          <p:sp>
            <p:nvSpPr>
              <p:cNvPr id="15441" name="Oval 89"/>
              <p:cNvSpPr>
                <a:spLocks noChangeArrowheads="1"/>
              </p:cNvSpPr>
              <p:nvPr/>
            </p:nvSpPr>
            <p:spPr bwMode="auto">
              <a:xfrm>
                <a:off x="3657" y="1685"/>
                <a:ext cx="1267" cy="1267"/>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5442" name="Oval 90"/>
              <p:cNvSpPr>
                <a:spLocks noChangeArrowheads="1"/>
              </p:cNvSpPr>
              <p:nvPr/>
            </p:nvSpPr>
            <p:spPr bwMode="auto">
              <a:xfrm>
                <a:off x="4879" y="2274"/>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43" name="Oval 91"/>
              <p:cNvSpPr>
                <a:spLocks noChangeArrowheads="1"/>
              </p:cNvSpPr>
              <p:nvPr/>
            </p:nvSpPr>
            <p:spPr bwMode="auto">
              <a:xfrm>
                <a:off x="3783" y="1822"/>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44" name="Oval 92"/>
              <p:cNvSpPr>
                <a:spLocks noChangeArrowheads="1"/>
              </p:cNvSpPr>
              <p:nvPr/>
            </p:nvSpPr>
            <p:spPr bwMode="auto">
              <a:xfrm>
                <a:off x="4693" y="1824"/>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45" name="Oval 93"/>
              <p:cNvSpPr>
                <a:spLocks noChangeArrowheads="1"/>
              </p:cNvSpPr>
              <p:nvPr/>
            </p:nvSpPr>
            <p:spPr bwMode="auto">
              <a:xfrm>
                <a:off x="4251" y="1639"/>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46" name="Oval 94"/>
              <p:cNvSpPr>
                <a:spLocks noChangeArrowheads="1"/>
              </p:cNvSpPr>
              <p:nvPr/>
            </p:nvSpPr>
            <p:spPr bwMode="auto">
              <a:xfrm>
                <a:off x="4246" y="2907"/>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47" name="Oval 95"/>
              <p:cNvSpPr>
                <a:spLocks noChangeArrowheads="1"/>
              </p:cNvSpPr>
              <p:nvPr/>
            </p:nvSpPr>
            <p:spPr bwMode="auto">
              <a:xfrm>
                <a:off x="4696" y="2724"/>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48" name="Oval 96"/>
              <p:cNvSpPr>
                <a:spLocks noChangeArrowheads="1"/>
              </p:cNvSpPr>
              <p:nvPr/>
            </p:nvSpPr>
            <p:spPr bwMode="auto">
              <a:xfrm>
                <a:off x="3613" y="2271"/>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49" name="Oval 97"/>
              <p:cNvSpPr>
                <a:spLocks noChangeArrowheads="1"/>
              </p:cNvSpPr>
              <p:nvPr/>
            </p:nvSpPr>
            <p:spPr bwMode="auto">
              <a:xfrm>
                <a:off x="3793" y="2724"/>
                <a:ext cx="87" cy="86"/>
              </a:xfrm>
              <a:prstGeom prst="ellipse">
                <a:avLst/>
              </a:prstGeom>
              <a:solidFill>
                <a:srgbClr val="008000"/>
              </a:solidFill>
              <a:ln w="9525">
                <a:solidFill>
                  <a:schemeClr val="tx1"/>
                </a:solidFill>
                <a:round/>
                <a:headEnd/>
                <a:tailEnd/>
              </a:ln>
            </p:spPr>
            <p:txBody>
              <a:bodyPr wrap="none" anchor="ctr"/>
              <a:lstStyle/>
              <a:p>
                <a:endParaRPr lang="en-US" dirty="0"/>
              </a:p>
            </p:txBody>
          </p:sp>
        </p:grpSp>
        <p:grpSp>
          <p:nvGrpSpPr>
            <p:cNvPr id="15417" name="Group 98"/>
            <p:cNvGrpSpPr>
              <a:grpSpLocks/>
            </p:cNvGrpSpPr>
            <p:nvPr/>
          </p:nvGrpSpPr>
          <p:grpSpPr bwMode="auto">
            <a:xfrm>
              <a:off x="1628" y="2133"/>
              <a:ext cx="1665" cy="1703"/>
              <a:chOff x="3463" y="1464"/>
              <a:chExt cx="1665" cy="1703"/>
            </a:xfrm>
          </p:grpSpPr>
          <p:sp>
            <p:nvSpPr>
              <p:cNvPr id="15420" name="Oval 99"/>
              <p:cNvSpPr>
                <a:spLocks noChangeArrowheads="1"/>
              </p:cNvSpPr>
              <p:nvPr/>
            </p:nvSpPr>
            <p:spPr bwMode="auto">
              <a:xfrm>
                <a:off x="3486" y="1511"/>
                <a:ext cx="1615" cy="1615"/>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grpSp>
            <p:nvGrpSpPr>
              <p:cNvPr id="15421" name="Group 100"/>
              <p:cNvGrpSpPr>
                <a:grpSpLocks/>
              </p:cNvGrpSpPr>
              <p:nvPr/>
            </p:nvGrpSpPr>
            <p:grpSpPr bwMode="auto">
              <a:xfrm>
                <a:off x="3463" y="1464"/>
                <a:ext cx="1665" cy="1703"/>
                <a:chOff x="3463" y="1464"/>
                <a:chExt cx="1665" cy="1703"/>
              </a:xfrm>
            </p:grpSpPr>
            <p:sp>
              <p:nvSpPr>
                <p:cNvPr id="15422" name="Oval 101"/>
                <p:cNvSpPr>
                  <a:spLocks noChangeArrowheads="1"/>
                </p:cNvSpPr>
                <p:nvPr/>
              </p:nvSpPr>
              <p:spPr bwMode="auto">
                <a:xfrm>
                  <a:off x="5041" y="2109"/>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23" name="Oval 102"/>
                <p:cNvSpPr>
                  <a:spLocks noChangeArrowheads="1"/>
                </p:cNvSpPr>
                <p:nvPr/>
              </p:nvSpPr>
              <p:spPr bwMode="auto">
                <a:xfrm>
                  <a:off x="4731" y="2926"/>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24" name="Oval 103"/>
                <p:cNvSpPr>
                  <a:spLocks noChangeArrowheads="1"/>
                </p:cNvSpPr>
                <p:nvPr/>
              </p:nvSpPr>
              <p:spPr bwMode="auto">
                <a:xfrm>
                  <a:off x="4249" y="1464"/>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25" name="Oval 104"/>
                <p:cNvSpPr>
                  <a:spLocks noChangeArrowheads="1"/>
                </p:cNvSpPr>
                <p:nvPr/>
              </p:nvSpPr>
              <p:spPr bwMode="auto">
                <a:xfrm>
                  <a:off x="4758" y="1654"/>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26" name="Oval 105"/>
                <p:cNvSpPr>
                  <a:spLocks noChangeArrowheads="1"/>
                </p:cNvSpPr>
                <p:nvPr/>
              </p:nvSpPr>
              <p:spPr bwMode="auto">
                <a:xfrm>
                  <a:off x="5038" y="2430"/>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27" name="Oval 106"/>
                <p:cNvSpPr>
                  <a:spLocks noChangeArrowheads="1"/>
                </p:cNvSpPr>
                <p:nvPr/>
              </p:nvSpPr>
              <p:spPr bwMode="auto">
                <a:xfrm>
                  <a:off x="4249" y="3081"/>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28" name="Oval 107"/>
                <p:cNvSpPr>
                  <a:spLocks noChangeArrowheads="1"/>
                </p:cNvSpPr>
                <p:nvPr/>
              </p:nvSpPr>
              <p:spPr bwMode="auto">
                <a:xfrm>
                  <a:off x="4930" y="1836"/>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29" name="Oval 108"/>
                <p:cNvSpPr>
                  <a:spLocks noChangeArrowheads="1"/>
                </p:cNvSpPr>
                <p:nvPr/>
              </p:nvSpPr>
              <p:spPr bwMode="auto">
                <a:xfrm>
                  <a:off x="4534" y="1515"/>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30" name="Oval 109"/>
                <p:cNvSpPr>
                  <a:spLocks noChangeArrowheads="1"/>
                </p:cNvSpPr>
                <p:nvPr/>
              </p:nvSpPr>
              <p:spPr bwMode="auto">
                <a:xfrm>
                  <a:off x="4507" y="3039"/>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31" name="Oval 110"/>
                <p:cNvSpPr>
                  <a:spLocks noChangeArrowheads="1"/>
                </p:cNvSpPr>
                <p:nvPr/>
              </p:nvSpPr>
              <p:spPr bwMode="auto">
                <a:xfrm>
                  <a:off x="4942" y="2700"/>
                  <a:ext cx="87" cy="86"/>
                </a:xfrm>
                <a:prstGeom prst="ellipse">
                  <a:avLst/>
                </a:prstGeom>
                <a:solidFill>
                  <a:srgbClr val="008000"/>
                </a:solidFill>
                <a:ln w="9525">
                  <a:solidFill>
                    <a:schemeClr val="tx1"/>
                  </a:solidFill>
                  <a:round/>
                  <a:headEnd/>
                  <a:tailEnd/>
                </a:ln>
              </p:spPr>
              <p:txBody>
                <a:bodyPr wrap="none" anchor="ctr"/>
                <a:lstStyle/>
                <a:p>
                  <a:endParaRPr lang="en-US" dirty="0"/>
                </a:p>
              </p:txBody>
            </p:sp>
            <p:grpSp>
              <p:nvGrpSpPr>
                <p:cNvPr id="15432" name="Group 111"/>
                <p:cNvGrpSpPr>
                  <a:grpSpLocks/>
                </p:cNvGrpSpPr>
                <p:nvPr/>
              </p:nvGrpSpPr>
              <p:grpSpPr bwMode="auto">
                <a:xfrm rot="10800000">
                  <a:off x="3463" y="1518"/>
                  <a:ext cx="621" cy="1610"/>
                  <a:chOff x="4603" y="1611"/>
                  <a:chExt cx="621" cy="1610"/>
                </a:xfrm>
              </p:grpSpPr>
              <p:sp>
                <p:nvSpPr>
                  <p:cNvPr id="15433" name="Oval 112"/>
                  <p:cNvSpPr>
                    <a:spLocks noChangeArrowheads="1"/>
                  </p:cNvSpPr>
                  <p:nvPr/>
                </p:nvSpPr>
                <p:spPr bwMode="auto">
                  <a:xfrm flipH="1">
                    <a:off x="5137" y="2205"/>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34" name="Oval 113"/>
                  <p:cNvSpPr>
                    <a:spLocks noChangeArrowheads="1"/>
                  </p:cNvSpPr>
                  <p:nvPr/>
                </p:nvSpPr>
                <p:spPr bwMode="auto">
                  <a:xfrm flipH="1">
                    <a:off x="4827" y="3022"/>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35" name="Oval 114"/>
                  <p:cNvSpPr>
                    <a:spLocks noChangeArrowheads="1"/>
                  </p:cNvSpPr>
                  <p:nvPr/>
                </p:nvSpPr>
                <p:spPr bwMode="auto">
                  <a:xfrm flipH="1">
                    <a:off x="4854" y="1750"/>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36" name="Oval 115"/>
                  <p:cNvSpPr>
                    <a:spLocks noChangeArrowheads="1"/>
                  </p:cNvSpPr>
                  <p:nvPr/>
                </p:nvSpPr>
                <p:spPr bwMode="auto">
                  <a:xfrm flipH="1">
                    <a:off x="5134" y="2526"/>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37" name="Oval 116"/>
                  <p:cNvSpPr>
                    <a:spLocks noChangeArrowheads="1"/>
                  </p:cNvSpPr>
                  <p:nvPr/>
                </p:nvSpPr>
                <p:spPr bwMode="auto">
                  <a:xfrm flipH="1">
                    <a:off x="5026" y="1932"/>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38" name="Oval 117"/>
                  <p:cNvSpPr>
                    <a:spLocks noChangeArrowheads="1"/>
                  </p:cNvSpPr>
                  <p:nvPr/>
                </p:nvSpPr>
                <p:spPr bwMode="auto">
                  <a:xfrm flipH="1">
                    <a:off x="4630" y="1611"/>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39" name="Oval 118"/>
                  <p:cNvSpPr>
                    <a:spLocks noChangeArrowheads="1"/>
                  </p:cNvSpPr>
                  <p:nvPr/>
                </p:nvSpPr>
                <p:spPr bwMode="auto">
                  <a:xfrm flipH="1">
                    <a:off x="4603" y="3135"/>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40" name="Oval 119"/>
                  <p:cNvSpPr>
                    <a:spLocks noChangeArrowheads="1"/>
                  </p:cNvSpPr>
                  <p:nvPr/>
                </p:nvSpPr>
                <p:spPr bwMode="auto">
                  <a:xfrm flipH="1">
                    <a:off x="5038" y="2796"/>
                    <a:ext cx="87" cy="86"/>
                  </a:xfrm>
                  <a:prstGeom prst="ellipse">
                    <a:avLst/>
                  </a:prstGeom>
                  <a:solidFill>
                    <a:srgbClr val="008000"/>
                  </a:solidFill>
                  <a:ln w="9525">
                    <a:solidFill>
                      <a:schemeClr val="tx1"/>
                    </a:solidFill>
                    <a:round/>
                    <a:headEnd/>
                    <a:tailEnd/>
                  </a:ln>
                </p:spPr>
                <p:txBody>
                  <a:bodyPr wrap="none" anchor="ctr"/>
                  <a:lstStyle/>
                  <a:p>
                    <a:endParaRPr lang="en-US" dirty="0"/>
                  </a:p>
                </p:txBody>
              </p:sp>
            </p:grpSp>
          </p:grpSp>
        </p:grpSp>
        <p:sp>
          <p:nvSpPr>
            <p:cNvPr id="15418" name="Oval 120"/>
            <p:cNvSpPr>
              <a:spLocks noChangeArrowheads="1"/>
            </p:cNvSpPr>
            <p:nvPr/>
          </p:nvSpPr>
          <p:spPr bwMode="auto">
            <a:xfrm>
              <a:off x="1474" y="2006"/>
              <a:ext cx="1963" cy="1951"/>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dirty="0"/>
            </a:p>
          </p:txBody>
        </p:sp>
        <p:sp>
          <p:nvSpPr>
            <p:cNvPr id="15419" name="Oval 121" descr="Granite"/>
            <p:cNvSpPr>
              <a:spLocks noChangeArrowheads="1"/>
            </p:cNvSpPr>
            <p:nvPr/>
          </p:nvSpPr>
          <p:spPr bwMode="auto">
            <a:xfrm>
              <a:off x="2325" y="2855"/>
              <a:ext cx="283" cy="283"/>
            </a:xfrm>
            <a:prstGeom prst="ellipse">
              <a:avLst/>
            </a:prstGeom>
            <a:blipFill dpi="0" rotWithShape="1">
              <a:blip r:embed="rId3"/>
              <a:srcRect/>
              <a:tile tx="0" ty="0" sx="100000" sy="100000" flip="none" algn="tl"/>
            </a:blipFill>
            <a:ln w="9525">
              <a:solidFill>
                <a:schemeClr val="tx1"/>
              </a:solidFill>
              <a:round/>
              <a:headEnd/>
              <a:tailEnd/>
            </a:ln>
          </p:spPr>
          <p:txBody>
            <a:bodyPr wrap="none" anchor="ctr"/>
            <a:lstStyle/>
            <a:p>
              <a:endParaRPr lang="en-US" dirty="0"/>
            </a:p>
          </p:txBody>
        </p:sp>
      </p:grpSp>
      <p:grpSp>
        <p:nvGrpSpPr>
          <p:cNvPr id="15368" name="Group 122"/>
          <p:cNvGrpSpPr>
            <a:grpSpLocks/>
          </p:cNvGrpSpPr>
          <p:nvPr/>
        </p:nvGrpSpPr>
        <p:grpSpPr bwMode="auto">
          <a:xfrm>
            <a:off x="2619375" y="3246438"/>
            <a:ext cx="2092325" cy="2079625"/>
            <a:chOff x="1474" y="2006"/>
            <a:chExt cx="1963" cy="1951"/>
          </a:xfrm>
        </p:grpSpPr>
        <p:grpSp>
          <p:nvGrpSpPr>
            <p:cNvPr id="15377" name="Group 123"/>
            <p:cNvGrpSpPr>
              <a:grpSpLocks/>
            </p:cNvGrpSpPr>
            <p:nvPr/>
          </p:nvGrpSpPr>
          <p:grpSpPr bwMode="auto">
            <a:xfrm>
              <a:off x="1998" y="2535"/>
              <a:ext cx="923" cy="922"/>
              <a:chOff x="3833" y="1866"/>
              <a:chExt cx="923" cy="922"/>
            </a:xfrm>
          </p:grpSpPr>
          <p:sp>
            <p:nvSpPr>
              <p:cNvPr id="15412" name="Oval 124"/>
              <p:cNvSpPr>
                <a:spLocks noChangeArrowheads="1"/>
              </p:cNvSpPr>
              <p:nvPr/>
            </p:nvSpPr>
            <p:spPr bwMode="auto">
              <a:xfrm>
                <a:off x="3833" y="1866"/>
                <a:ext cx="923" cy="922"/>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5413" name="Oval 125"/>
              <p:cNvSpPr>
                <a:spLocks noChangeArrowheads="1"/>
              </p:cNvSpPr>
              <p:nvPr/>
            </p:nvSpPr>
            <p:spPr bwMode="auto">
              <a:xfrm>
                <a:off x="3922" y="2602"/>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14" name="Oval 126"/>
              <p:cNvSpPr>
                <a:spLocks noChangeArrowheads="1"/>
              </p:cNvSpPr>
              <p:nvPr/>
            </p:nvSpPr>
            <p:spPr bwMode="auto">
              <a:xfrm>
                <a:off x="4566" y="1956"/>
                <a:ext cx="86" cy="87"/>
              </a:xfrm>
              <a:prstGeom prst="ellipse">
                <a:avLst/>
              </a:prstGeom>
              <a:solidFill>
                <a:srgbClr val="008000"/>
              </a:solidFill>
              <a:ln w="9525">
                <a:solidFill>
                  <a:schemeClr val="tx1"/>
                </a:solidFill>
                <a:round/>
                <a:headEnd/>
                <a:tailEnd/>
              </a:ln>
            </p:spPr>
            <p:txBody>
              <a:bodyPr wrap="none" anchor="ctr"/>
              <a:lstStyle/>
              <a:p>
                <a:endParaRPr lang="en-US" dirty="0"/>
              </a:p>
            </p:txBody>
          </p:sp>
        </p:grpSp>
        <p:grpSp>
          <p:nvGrpSpPr>
            <p:cNvPr id="15378" name="Group 127"/>
            <p:cNvGrpSpPr>
              <a:grpSpLocks/>
            </p:cNvGrpSpPr>
            <p:nvPr/>
          </p:nvGrpSpPr>
          <p:grpSpPr bwMode="auto">
            <a:xfrm>
              <a:off x="1778" y="2308"/>
              <a:ext cx="1353" cy="1354"/>
              <a:chOff x="3613" y="1639"/>
              <a:chExt cx="1353" cy="1354"/>
            </a:xfrm>
          </p:grpSpPr>
          <p:sp>
            <p:nvSpPr>
              <p:cNvPr id="15403" name="Oval 128"/>
              <p:cNvSpPr>
                <a:spLocks noChangeArrowheads="1"/>
              </p:cNvSpPr>
              <p:nvPr/>
            </p:nvSpPr>
            <p:spPr bwMode="auto">
              <a:xfrm>
                <a:off x="3657" y="1685"/>
                <a:ext cx="1267" cy="1267"/>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5404" name="Oval 129"/>
              <p:cNvSpPr>
                <a:spLocks noChangeArrowheads="1"/>
              </p:cNvSpPr>
              <p:nvPr/>
            </p:nvSpPr>
            <p:spPr bwMode="auto">
              <a:xfrm>
                <a:off x="4879" y="2274"/>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05" name="Oval 130"/>
              <p:cNvSpPr>
                <a:spLocks noChangeArrowheads="1"/>
              </p:cNvSpPr>
              <p:nvPr/>
            </p:nvSpPr>
            <p:spPr bwMode="auto">
              <a:xfrm>
                <a:off x="3783" y="1822"/>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06" name="Oval 131"/>
              <p:cNvSpPr>
                <a:spLocks noChangeArrowheads="1"/>
              </p:cNvSpPr>
              <p:nvPr/>
            </p:nvSpPr>
            <p:spPr bwMode="auto">
              <a:xfrm>
                <a:off x="4693" y="1824"/>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07" name="Oval 132"/>
              <p:cNvSpPr>
                <a:spLocks noChangeArrowheads="1"/>
              </p:cNvSpPr>
              <p:nvPr/>
            </p:nvSpPr>
            <p:spPr bwMode="auto">
              <a:xfrm>
                <a:off x="4251" y="1639"/>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08" name="Oval 133"/>
              <p:cNvSpPr>
                <a:spLocks noChangeArrowheads="1"/>
              </p:cNvSpPr>
              <p:nvPr/>
            </p:nvSpPr>
            <p:spPr bwMode="auto">
              <a:xfrm>
                <a:off x="4246" y="2907"/>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09" name="Oval 134"/>
              <p:cNvSpPr>
                <a:spLocks noChangeArrowheads="1"/>
              </p:cNvSpPr>
              <p:nvPr/>
            </p:nvSpPr>
            <p:spPr bwMode="auto">
              <a:xfrm>
                <a:off x="4696" y="2724"/>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10" name="Oval 135"/>
              <p:cNvSpPr>
                <a:spLocks noChangeArrowheads="1"/>
              </p:cNvSpPr>
              <p:nvPr/>
            </p:nvSpPr>
            <p:spPr bwMode="auto">
              <a:xfrm>
                <a:off x="3613" y="2271"/>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11" name="Oval 136"/>
              <p:cNvSpPr>
                <a:spLocks noChangeArrowheads="1"/>
              </p:cNvSpPr>
              <p:nvPr/>
            </p:nvSpPr>
            <p:spPr bwMode="auto">
              <a:xfrm>
                <a:off x="3793" y="2724"/>
                <a:ext cx="87" cy="86"/>
              </a:xfrm>
              <a:prstGeom prst="ellipse">
                <a:avLst/>
              </a:prstGeom>
              <a:solidFill>
                <a:srgbClr val="008000"/>
              </a:solidFill>
              <a:ln w="9525">
                <a:solidFill>
                  <a:schemeClr val="tx1"/>
                </a:solidFill>
                <a:round/>
                <a:headEnd/>
                <a:tailEnd/>
              </a:ln>
            </p:spPr>
            <p:txBody>
              <a:bodyPr wrap="none" anchor="ctr"/>
              <a:lstStyle/>
              <a:p>
                <a:endParaRPr lang="en-US" dirty="0"/>
              </a:p>
            </p:txBody>
          </p:sp>
        </p:grpSp>
        <p:grpSp>
          <p:nvGrpSpPr>
            <p:cNvPr id="15379" name="Group 137"/>
            <p:cNvGrpSpPr>
              <a:grpSpLocks/>
            </p:cNvGrpSpPr>
            <p:nvPr/>
          </p:nvGrpSpPr>
          <p:grpSpPr bwMode="auto">
            <a:xfrm>
              <a:off x="1628" y="2133"/>
              <a:ext cx="1665" cy="1703"/>
              <a:chOff x="3463" y="1464"/>
              <a:chExt cx="1665" cy="1703"/>
            </a:xfrm>
          </p:grpSpPr>
          <p:sp>
            <p:nvSpPr>
              <p:cNvPr id="15382" name="Oval 138"/>
              <p:cNvSpPr>
                <a:spLocks noChangeArrowheads="1"/>
              </p:cNvSpPr>
              <p:nvPr/>
            </p:nvSpPr>
            <p:spPr bwMode="auto">
              <a:xfrm>
                <a:off x="3486" y="1511"/>
                <a:ext cx="1615" cy="1615"/>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grpSp>
            <p:nvGrpSpPr>
              <p:cNvPr id="15383" name="Group 139"/>
              <p:cNvGrpSpPr>
                <a:grpSpLocks/>
              </p:cNvGrpSpPr>
              <p:nvPr/>
            </p:nvGrpSpPr>
            <p:grpSpPr bwMode="auto">
              <a:xfrm>
                <a:off x="3463" y="1464"/>
                <a:ext cx="1665" cy="1703"/>
                <a:chOff x="3463" y="1464"/>
                <a:chExt cx="1665" cy="1703"/>
              </a:xfrm>
            </p:grpSpPr>
            <p:sp>
              <p:nvSpPr>
                <p:cNvPr id="15384" name="Oval 140"/>
                <p:cNvSpPr>
                  <a:spLocks noChangeArrowheads="1"/>
                </p:cNvSpPr>
                <p:nvPr/>
              </p:nvSpPr>
              <p:spPr bwMode="auto">
                <a:xfrm>
                  <a:off x="5041" y="2109"/>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385" name="Oval 141"/>
                <p:cNvSpPr>
                  <a:spLocks noChangeArrowheads="1"/>
                </p:cNvSpPr>
                <p:nvPr/>
              </p:nvSpPr>
              <p:spPr bwMode="auto">
                <a:xfrm>
                  <a:off x="4731" y="2926"/>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386" name="Oval 142"/>
                <p:cNvSpPr>
                  <a:spLocks noChangeArrowheads="1"/>
                </p:cNvSpPr>
                <p:nvPr/>
              </p:nvSpPr>
              <p:spPr bwMode="auto">
                <a:xfrm>
                  <a:off x="4249" y="1464"/>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387" name="Oval 143"/>
                <p:cNvSpPr>
                  <a:spLocks noChangeArrowheads="1"/>
                </p:cNvSpPr>
                <p:nvPr/>
              </p:nvSpPr>
              <p:spPr bwMode="auto">
                <a:xfrm>
                  <a:off x="4758" y="1654"/>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388" name="Oval 144"/>
                <p:cNvSpPr>
                  <a:spLocks noChangeArrowheads="1"/>
                </p:cNvSpPr>
                <p:nvPr/>
              </p:nvSpPr>
              <p:spPr bwMode="auto">
                <a:xfrm>
                  <a:off x="5038" y="2430"/>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389" name="Oval 145"/>
                <p:cNvSpPr>
                  <a:spLocks noChangeArrowheads="1"/>
                </p:cNvSpPr>
                <p:nvPr/>
              </p:nvSpPr>
              <p:spPr bwMode="auto">
                <a:xfrm>
                  <a:off x="4249" y="3081"/>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390" name="Oval 146"/>
                <p:cNvSpPr>
                  <a:spLocks noChangeArrowheads="1"/>
                </p:cNvSpPr>
                <p:nvPr/>
              </p:nvSpPr>
              <p:spPr bwMode="auto">
                <a:xfrm>
                  <a:off x="4930" y="1836"/>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391" name="Oval 147"/>
                <p:cNvSpPr>
                  <a:spLocks noChangeArrowheads="1"/>
                </p:cNvSpPr>
                <p:nvPr/>
              </p:nvSpPr>
              <p:spPr bwMode="auto">
                <a:xfrm>
                  <a:off x="4534" y="1515"/>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392" name="Oval 148"/>
                <p:cNvSpPr>
                  <a:spLocks noChangeArrowheads="1"/>
                </p:cNvSpPr>
                <p:nvPr/>
              </p:nvSpPr>
              <p:spPr bwMode="auto">
                <a:xfrm>
                  <a:off x="4507" y="3039"/>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393" name="Oval 149"/>
                <p:cNvSpPr>
                  <a:spLocks noChangeArrowheads="1"/>
                </p:cNvSpPr>
                <p:nvPr/>
              </p:nvSpPr>
              <p:spPr bwMode="auto">
                <a:xfrm>
                  <a:off x="4942" y="2700"/>
                  <a:ext cx="87" cy="86"/>
                </a:xfrm>
                <a:prstGeom prst="ellipse">
                  <a:avLst/>
                </a:prstGeom>
                <a:solidFill>
                  <a:srgbClr val="008000"/>
                </a:solidFill>
                <a:ln w="9525">
                  <a:solidFill>
                    <a:schemeClr val="tx1"/>
                  </a:solidFill>
                  <a:round/>
                  <a:headEnd/>
                  <a:tailEnd/>
                </a:ln>
              </p:spPr>
              <p:txBody>
                <a:bodyPr wrap="none" anchor="ctr"/>
                <a:lstStyle/>
                <a:p>
                  <a:endParaRPr lang="en-US" dirty="0"/>
                </a:p>
              </p:txBody>
            </p:sp>
            <p:grpSp>
              <p:nvGrpSpPr>
                <p:cNvPr id="15394" name="Group 150"/>
                <p:cNvGrpSpPr>
                  <a:grpSpLocks/>
                </p:cNvGrpSpPr>
                <p:nvPr/>
              </p:nvGrpSpPr>
              <p:grpSpPr bwMode="auto">
                <a:xfrm rot="10800000">
                  <a:off x="3463" y="1518"/>
                  <a:ext cx="621" cy="1610"/>
                  <a:chOff x="4603" y="1611"/>
                  <a:chExt cx="621" cy="1610"/>
                </a:xfrm>
              </p:grpSpPr>
              <p:sp>
                <p:nvSpPr>
                  <p:cNvPr id="15395" name="Oval 151"/>
                  <p:cNvSpPr>
                    <a:spLocks noChangeArrowheads="1"/>
                  </p:cNvSpPr>
                  <p:nvPr/>
                </p:nvSpPr>
                <p:spPr bwMode="auto">
                  <a:xfrm flipH="1">
                    <a:off x="5137" y="2205"/>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396" name="Oval 152"/>
                  <p:cNvSpPr>
                    <a:spLocks noChangeArrowheads="1"/>
                  </p:cNvSpPr>
                  <p:nvPr/>
                </p:nvSpPr>
                <p:spPr bwMode="auto">
                  <a:xfrm flipH="1">
                    <a:off x="4827" y="3022"/>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397" name="Oval 153"/>
                  <p:cNvSpPr>
                    <a:spLocks noChangeArrowheads="1"/>
                  </p:cNvSpPr>
                  <p:nvPr/>
                </p:nvSpPr>
                <p:spPr bwMode="auto">
                  <a:xfrm flipH="1">
                    <a:off x="4854" y="1750"/>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398" name="Oval 154"/>
                  <p:cNvSpPr>
                    <a:spLocks noChangeArrowheads="1"/>
                  </p:cNvSpPr>
                  <p:nvPr/>
                </p:nvSpPr>
                <p:spPr bwMode="auto">
                  <a:xfrm flipH="1">
                    <a:off x="5134" y="2526"/>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399" name="Oval 155"/>
                  <p:cNvSpPr>
                    <a:spLocks noChangeArrowheads="1"/>
                  </p:cNvSpPr>
                  <p:nvPr/>
                </p:nvSpPr>
                <p:spPr bwMode="auto">
                  <a:xfrm flipH="1">
                    <a:off x="5026" y="1932"/>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00" name="Oval 156"/>
                  <p:cNvSpPr>
                    <a:spLocks noChangeArrowheads="1"/>
                  </p:cNvSpPr>
                  <p:nvPr/>
                </p:nvSpPr>
                <p:spPr bwMode="auto">
                  <a:xfrm flipH="1">
                    <a:off x="4630" y="1611"/>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01" name="Oval 157"/>
                  <p:cNvSpPr>
                    <a:spLocks noChangeArrowheads="1"/>
                  </p:cNvSpPr>
                  <p:nvPr/>
                </p:nvSpPr>
                <p:spPr bwMode="auto">
                  <a:xfrm flipH="1">
                    <a:off x="4603" y="3135"/>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02" name="Oval 158"/>
                  <p:cNvSpPr>
                    <a:spLocks noChangeArrowheads="1"/>
                  </p:cNvSpPr>
                  <p:nvPr/>
                </p:nvSpPr>
                <p:spPr bwMode="auto">
                  <a:xfrm flipH="1">
                    <a:off x="5038" y="2796"/>
                    <a:ext cx="87" cy="86"/>
                  </a:xfrm>
                  <a:prstGeom prst="ellipse">
                    <a:avLst/>
                  </a:prstGeom>
                  <a:solidFill>
                    <a:srgbClr val="008000"/>
                  </a:solidFill>
                  <a:ln w="9525">
                    <a:solidFill>
                      <a:schemeClr val="tx1"/>
                    </a:solidFill>
                    <a:round/>
                    <a:headEnd/>
                    <a:tailEnd/>
                  </a:ln>
                </p:spPr>
                <p:txBody>
                  <a:bodyPr wrap="none" anchor="ctr"/>
                  <a:lstStyle/>
                  <a:p>
                    <a:endParaRPr lang="en-US" dirty="0"/>
                  </a:p>
                </p:txBody>
              </p:sp>
            </p:grpSp>
          </p:grpSp>
        </p:grpSp>
        <p:sp>
          <p:nvSpPr>
            <p:cNvPr id="15380" name="Oval 159"/>
            <p:cNvSpPr>
              <a:spLocks noChangeArrowheads="1"/>
            </p:cNvSpPr>
            <p:nvPr/>
          </p:nvSpPr>
          <p:spPr bwMode="auto">
            <a:xfrm>
              <a:off x="1474" y="2006"/>
              <a:ext cx="1963" cy="1951"/>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dirty="0"/>
            </a:p>
          </p:txBody>
        </p:sp>
        <p:sp>
          <p:nvSpPr>
            <p:cNvPr id="15381" name="Oval 160" descr="Granite"/>
            <p:cNvSpPr>
              <a:spLocks noChangeArrowheads="1"/>
            </p:cNvSpPr>
            <p:nvPr/>
          </p:nvSpPr>
          <p:spPr bwMode="auto">
            <a:xfrm>
              <a:off x="2325" y="2855"/>
              <a:ext cx="283" cy="283"/>
            </a:xfrm>
            <a:prstGeom prst="ellipse">
              <a:avLst/>
            </a:prstGeom>
            <a:blipFill dpi="0" rotWithShape="1">
              <a:blip r:embed="rId3"/>
              <a:srcRect/>
              <a:tile tx="0" ty="0" sx="100000" sy="100000" flip="none" algn="tl"/>
            </a:blipFill>
            <a:ln w="9525">
              <a:solidFill>
                <a:schemeClr val="tx1"/>
              </a:solidFill>
              <a:round/>
              <a:headEnd/>
              <a:tailEnd/>
            </a:ln>
          </p:spPr>
          <p:txBody>
            <a:bodyPr wrap="none" anchor="ctr"/>
            <a:lstStyle/>
            <a:p>
              <a:endParaRPr lang="en-US" dirty="0"/>
            </a:p>
          </p:txBody>
        </p:sp>
      </p:grpSp>
      <p:sp>
        <p:nvSpPr>
          <p:cNvPr id="15369" name="Oval 161"/>
          <p:cNvSpPr>
            <a:spLocks noChangeArrowheads="1"/>
          </p:cNvSpPr>
          <p:nvPr/>
        </p:nvSpPr>
        <p:spPr bwMode="auto">
          <a:xfrm rot="10800000" flipH="1">
            <a:off x="2635250" y="4608513"/>
            <a:ext cx="93663" cy="95250"/>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370" name="Oval 162"/>
          <p:cNvSpPr>
            <a:spLocks noChangeArrowheads="1"/>
          </p:cNvSpPr>
          <p:nvPr/>
        </p:nvSpPr>
        <p:spPr bwMode="auto">
          <a:xfrm rot="10800000" flipH="1">
            <a:off x="7399338" y="4675188"/>
            <a:ext cx="93662" cy="95250"/>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371" name="Oval 163"/>
          <p:cNvSpPr>
            <a:spLocks noChangeArrowheads="1"/>
          </p:cNvSpPr>
          <p:nvPr/>
        </p:nvSpPr>
        <p:spPr bwMode="auto">
          <a:xfrm rot="10800000" flipH="1">
            <a:off x="5011738" y="3790950"/>
            <a:ext cx="93662" cy="95250"/>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34980" name="AutoShape 164"/>
          <p:cNvSpPr>
            <a:spLocks noChangeArrowheads="1"/>
          </p:cNvSpPr>
          <p:nvPr/>
        </p:nvSpPr>
        <p:spPr bwMode="auto">
          <a:xfrm>
            <a:off x="2476500" y="4418013"/>
            <a:ext cx="354013" cy="457200"/>
          </a:xfrm>
          <a:prstGeom prst="irregularSeal1">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34981" name="AutoShape 165"/>
          <p:cNvSpPr>
            <a:spLocks noChangeArrowheads="1"/>
          </p:cNvSpPr>
          <p:nvPr/>
        </p:nvSpPr>
        <p:spPr bwMode="auto">
          <a:xfrm>
            <a:off x="4854575" y="3663950"/>
            <a:ext cx="354013" cy="457200"/>
          </a:xfrm>
          <a:prstGeom prst="irregularSeal1">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34982" name="AutoShape 166"/>
          <p:cNvSpPr>
            <a:spLocks noChangeArrowheads="1"/>
          </p:cNvSpPr>
          <p:nvPr/>
        </p:nvSpPr>
        <p:spPr bwMode="auto">
          <a:xfrm>
            <a:off x="7258050" y="4522788"/>
            <a:ext cx="354013" cy="457200"/>
          </a:xfrm>
          <a:prstGeom prst="irregularSeal1">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34983" name="Text Box 167"/>
          <p:cNvSpPr txBox="1">
            <a:spLocks noChangeArrowheads="1"/>
          </p:cNvSpPr>
          <p:nvPr/>
        </p:nvSpPr>
        <p:spPr bwMode="auto">
          <a:xfrm>
            <a:off x="3651250" y="5703888"/>
            <a:ext cx="2009775" cy="423862"/>
          </a:xfrm>
          <a:prstGeom prst="rect">
            <a:avLst/>
          </a:prstGeom>
          <a:solidFill>
            <a:srgbClr val="C0C0C0"/>
          </a:solidFill>
          <a:ln w="57150" cmpd="thickThin">
            <a:solidFill>
              <a:schemeClr val="tx1"/>
            </a:solidFill>
            <a:miter lim="800000"/>
            <a:headEnd/>
            <a:tailEnd/>
          </a:ln>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b="1" dirty="0">
                <a:solidFill>
                  <a:srgbClr val="0000FF"/>
                </a:solidFill>
              </a:rPr>
              <a:t>Play Animation</a:t>
            </a:r>
          </a:p>
        </p:txBody>
      </p:sp>
      <p:sp>
        <p:nvSpPr>
          <p:cNvPr id="34984" name="Rectangle 168"/>
          <p:cNvSpPr>
            <a:spLocks noChangeArrowheads="1"/>
          </p:cNvSpPr>
          <p:nvPr/>
        </p:nvSpPr>
        <p:spPr bwMode="auto">
          <a:xfrm>
            <a:off x="0" y="0"/>
            <a:ext cx="7696200" cy="838200"/>
          </a:xfrm>
          <a:prstGeom prst="rect">
            <a:avLst/>
          </a:prstGeom>
          <a:noFill/>
          <a:ln w="9525">
            <a:noFill/>
            <a:miter lim="800000"/>
            <a:headEnd/>
            <a:tailEnd/>
          </a:ln>
          <a:effectLst/>
        </p:spPr>
        <p:txBody>
          <a:bodyPr anchor="ctr"/>
          <a:lstStyle/>
          <a:p>
            <a:pPr>
              <a:defRPr/>
            </a:pPr>
            <a:r>
              <a:rPr lang="en-US" sz="4000" dirty="0">
                <a:solidFill>
                  <a:srgbClr val="00386B"/>
                </a:solidFill>
                <a:latin typeface="+mj-lt"/>
                <a:ea typeface="+mn-ea"/>
              </a:rPr>
              <a:t>Electricity at the Atomic Level</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4983"/>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4859"/>
                                        </p:tgtEl>
                                        <p:attrNameLst>
                                          <p:attrName>style.visibility</p:attrName>
                                        </p:attrNameLst>
                                      </p:cBhvr>
                                      <p:to>
                                        <p:strVal val="visible"/>
                                      </p:to>
                                    </p:set>
                                  </p:childTnLst>
                                </p:cTn>
                              </p:par>
                              <p:par>
                                <p:cTn id="7" presetID="40" presetClass="path" presetSubtype="0" accel="50000" decel="50000" fill="hold" grpId="1" nodeType="withEffect">
                                  <p:stCondLst>
                                    <p:cond delay="0"/>
                                  </p:stCondLst>
                                  <p:childTnLst>
                                    <p:animMotion origin="layout" path="M -0.12136 0.14328 C -0.0974 0.06574 -0.06389 -0.00764 0.00278 -0.00764 C 0.07725 -0.00764 0.10364 0.06574 0.12812 0.14328 C 0.16128 0.23032 0.18576 0.31759 0.26944 0.31759 C 0.34444 0.31759 0.36927 0.23032 0.40225 0.14328 C 0.41823 0.06574 0.45208 -0.00764 0.52673 -0.00764 C 0.59323 -0.00764 0.62604 0.06574 0.65243 0.14328 C 0.67673 0.23032 0.71024 0.31759 0.78524 0.31759 C 0.86007 0.31759 0.9184 0.14328 0.9184 0.14444 C 0.94236 0.06574 0.96857 -0.00764 1.04236 -0.00764 C 1.11684 -0.00764 1.14323 0.06574 1.16788 0.14328 C 1.20121 0.23032 1.22569 0.31759 1.3092 0.31759 C 1.38437 0.31759 1.40885 0.23032 1.43385 0.14328 C 1.46666 0.06574 1.49184 -0.00764 1.56666 -0.00764 C 1.63333 -0.00764 1.66614 0.06574 1.69219 0.14328 C 1.71649 0.23032 1.75 0.31759 1.825 0.31759 C 1.89982 0.31759 1.92465 0.23032 1.95833 0.14328 " pathEditMode="relative" rAng="0" ptsTypes="fffffffffffffffff">
                                      <p:cBhvr>
                                        <p:cTn id="8" dur="5000" fill="hold"/>
                                        <p:tgtEl>
                                          <p:spTgt spid="34859"/>
                                        </p:tgtEl>
                                        <p:attrNameLst>
                                          <p:attrName>ppt_x</p:attrName>
                                          <p:attrName>ppt_y</p:attrName>
                                        </p:attrNameLst>
                                      </p:cBhvr>
                                      <p:rCtr x="103976" y="1157"/>
                                    </p:animMotion>
                                  </p:childTnLst>
                                </p:cTn>
                              </p:par>
                              <p:par>
                                <p:cTn id="9" presetID="11" presetClass="entr" presetSubtype="0" fill="hold" grpId="0" nodeType="withEffect">
                                  <p:stCondLst>
                                    <p:cond delay="1300"/>
                                  </p:stCondLst>
                                  <p:childTnLst>
                                    <p:set>
                                      <p:cBhvr>
                                        <p:cTn id="10" dur="1000">
                                          <p:stCondLst>
                                            <p:cond delay="0"/>
                                          </p:stCondLst>
                                        </p:cTn>
                                        <p:tgtEl>
                                          <p:spTgt spid="34980"/>
                                        </p:tgtEl>
                                        <p:attrNameLst>
                                          <p:attrName>style.visibility</p:attrName>
                                        </p:attrNameLst>
                                      </p:cBhvr>
                                      <p:to>
                                        <p:strVal val="visible"/>
                                      </p:to>
                                    </p:set>
                                  </p:childTnLst>
                                </p:cTn>
                              </p:par>
                              <p:par>
                                <p:cTn id="11" presetID="11" presetClass="entr" presetSubtype="0" fill="hold" grpId="0" nodeType="withEffect">
                                  <p:stCondLst>
                                    <p:cond delay="1800"/>
                                  </p:stCondLst>
                                  <p:childTnLst>
                                    <p:set>
                                      <p:cBhvr>
                                        <p:cTn id="12" dur="1000">
                                          <p:stCondLst>
                                            <p:cond delay="0"/>
                                          </p:stCondLst>
                                        </p:cTn>
                                        <p:tgtEl>
                                          <p:spTgt spid="34981"/>
                                        </p:tgtEl>
                                        <p:attrNameLst>
                                          <p:attrName>style.visibility</p:attrName>
                                        </p:attrNameLst>
                                      </p:cBhvr>
                                      <p:to>
                                        <p:strVal val="visible"/>
                                      </p:to>
                                    </p:set>
                                  </p:childTnLst>
                                </p:cTn>
                              </p:par>
                              <p:par>
                                <p:cTn id="13" presetID="11" presetClass="entr" presetSubtype="0" fill="hold" grpId="0" nodeType="withEffect">
                                  <p:stCondLst>
                                    <p:cond delay="2300"/>
                                  </p:stCondLst>
                                  <p:childTnLst>
                                    <p:set>
                                      <p:cBhvr>
                                        <p:cTn id="14" dur="1000">
                                          <p:stCondLst>
                                            <p:cond delay="0"/>
                                          </p:stCondLst>
                                        </p:cTn>
                                        <p:tgtEl>
                                          <p:spTgt spid="34982"/>
                                        </p:tgtEl>
                                        <p:attrNameLst>
                                          <p:attrName>style.visibility</p:attrName>
                                        </p:attrNameLst>
                                      </p:cBhvr>
                                      <p:to>
                                        <p:strVal val="visible"/>
                                      </p:to>
                                    </p:set>
                                  </p:childTnLst>
                                </p:cTn>
                              </p:par>
                            </p:childTnLst>
                          </p:cTn>
                        </p:par>
                      </p:childTnLst>
                    </p:cTn>
                  </p:par>
                </p:childTnLst>
              </p:cTn>
              <p:nextCondLst>
                <p:cond evt="onClick" delay="0">
                  <p:tgtEl>
                    <p:spTgt spid="34983"/>
                  </p:tgtEl>
                </p:cond>
              </p:nextCondLst>
            </p:seq>
          </p:childTnLst>
        </p:cTn>
      </p:par>
    </p:tnLst>
    <p:bldLst>
      <p:bldP spid="34859" grpId="0" animBg="1"/>
      <p:bldP spid="34859" grpId="1" animBg="1"/>
      <p:bldP spid="34980" grpId="0" animBg="1"/>
      <p:bldP spid="34981" grpId="0" animBg="1"/>
      <p:bldP spid="3498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0"/>
            <a:ext cx="8229600" cy="792163"/>
          </a:xfrm>
        </p:spPr>
        <p:txBody>
          <a:bodyPr/>
          <a:lstStyle/>
          <a:p>
            <a:pPr eaLnBrk="1" hangingPunct="1">
              <a:defRPr/>
            </a:pPr>
            <a:r>
              <a:rPr lang="en-US" sz="4000" kern="1200" dirty="0">
                <a:ea typeface="+mn-ea"/>
                <a:cs typeface="+mn-cs"/>
              </a:rPr>
              <a:t>Conductors and Insulators</a:t>
            </a:r>
          </a:p>
        </p:txBody>
      </p:sp>
      <p:graphicFrame>
        <p:nvGraphicFramePr>
          <p:cNvPr id="35853" name="Group 13"/>
          <p:cNvGraphicFramePr>
            <a:graphicFrameLocks noGrp="1"/>
          </p:cNvGraphicFramePr>
          <p:nvPr>
            <p:ph type="tbl" idx="1"/>
          </p:nvPr>
        </p:nvGraphicFramePr>
        <p:xfrm>
          <a:off x="228600" y="914400"/>
          <a:ext cx="8229600" cy="903288"/>
        </p:xfrm>
        <a:graphic>
          <a:graphicData uri="http://schemas.openxmlformats.org/drawingml/2006/table">
            <a:tbl>
              <a:tblPr/>
              <a:tblGrid>
                <a:gridCol w="4114800"/>
                <a:gridCol w="4114800"/>
              </a:tblGrid>
              <a:tr h="903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rgbClr val="FF0000"/>
                          </a:solidFill>
                          <a:effectLst/>
                          <a:latin typeface="Arial" charset="0"/>
                        </a:rPr>
                        <a:t>Conductors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rgbClr val="FF0000"/>
                          </a:solidFill>
                          <a:effectLst/>
                          <a:latin typeface="Arial" charset="0"/>
                        </a:rPr>
                        <a:t>Insulators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5851" name="Rectangle 11"/>
          <p:cNvSpPr>
            <a:spLocks noChangeArrowheads="1"/>
          </p:cNvSpPr>
          <p:nvPr/>
        </p:nvSpPr>
        <p:spPr bwMode="auto">
          <a:xfrm>
            <a:off x="304800" y="2286000"/>
            <a:ext cx="4129088"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ts val="600"/>
              </a:spcBef>
            </a:pPr>
            <a:r>
              <a:rPr lang="en-US" sz="2800" dirty="0"/>
              <a:t>Electrons flow easily between atoms</a:t>
            </a:r>
          </a:p>
          <a:p>
            <a:pPr>
              <a:spcBef>
                <a:spcPts val="600"/>
              </a:spcBef>
            </a:pPr>
            <a:endParaRPr lang="en-US" sz="2800" dirty="0"/>
          </a:p>
          <a:p>
            <a:pPr>
              <a:spcBef>
                <a:spcPts val="600"/>
              </a:spcBef>
            </a:pPr>
            <a:r>
              <a:rPr lang="en-US" sz="2800" dirty="0" smtClean="0"/>
              <a:t>1–3 </a:t>
            </a:r>
            <a:r>
              <a:rPr lang="en-US" sz="2800" dirty="0"/>
              <a:t>valence electrons in outer orbit</a:t>
            </a:r>
          </a:p>
          <a:p>
            <a:pPr>
              <a:spcBef>
                <a:spcPts val="600"/>
              </a:spcBef>
            </a:pPr>
            <a:endParaRPr lang="en-US" sz="2800" dirty="0"/>
          </a:p>
          <a:p>
            <a:pPr>
              <a:spcBef>
                <a:spcPts val="600"/>
              </a:spcBef>
            </a:pPr>
            <a:r>
              <a:rPr lang="en-US" sz="2800" dirty="0"/>
              <a:t>Examples: Silver, Copper, Gold, </a:t>
            </a:r>
            <a:r>
              <a:rPr lang="en-US" sz="2800" dirty="0" smtClean="0"/>
              <a:t>Aluminum</a:t>
            </a:r>
            <a:endParaRPr lang="en-US" sz="2800" dirty="0"/>
          </a:p>
        </p:txBody>
      </p:sp>
      <p:sp>
        <p:nvSpPr>
          <p:cNvPr id="35852" name="Rectangle 12"/>
          <p:cNvSpPr>
            <a:spLocks noChangeArrowheads="1"/>
          </p:cNvSpPr>
          <p:nvPr/>
        </p:nvSpPr>
        <p:spPr bwMode="auto">
          <a:xfrm>
            <a:off x="4572000" y="2286000"/>
            <a:ext cx="4024313" cy="379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en-US" sz="2800" dirty="0"/>
              <a:t>Electron flow is difficult between atoms</a:t>
            </a:r>
          </a:p>
          <a:p>
            <a:endParaRPr lang="en-US" sz="2800" dirty="0"/>
          </a:p>
          <a:p>
            <a:pPr>
              <a:spcBef>
                <a:spcPct val="20000"/>
              </a:spcBef>
            </a:pPr>
            <a:r>
              <a:rPr lang="en-US" sz="2800" dirty="0" smtClean="0"/>
              <a:t>5–8 </a:t>
            </a:r>
            <a:r>
              <a:rPr lang="en-US" sz="2800" dirty="0"/>
              <a:t>valence electrons in outer </a:t>
            </a:r>
            <a:r>
              <a:rPr lang="en-US" sz="2800" dirty="0" smtClean="0"/>
              <a:t>orbit</a:t>
            </a:r>
          </a:p>
          <a:p>
            <a:pPr>
              <a:spcBef>
                <a:spcPct val="20000"/>
              </a:spcBef>
            </a:pPr>
            <a:endParaRPr lang="en-US" sz="2800" dirty="0"/>
          </a:p>
          <a:p>
            <a:pPr>
              <a:spcBef>
                <a:spcPts val="600"/>
              </a:spcBef>
            </a:pPr>
            <a:r>
              <a:rPr lang="en-US" sz="2800" dirty="0"/>
              <a:t>Examples: Mica, Glass, </a:t>
            </a:r>
            <a:r>
              <a:rPr lang="en-US" sz="2800" dirty="0" smtClean="0"/>
              <a:t>Quartz</a:t>
            </a:r>
            <a:endParaRPr lang="en-US" sz="2800" dirty="0"/>
          </a:p>
        </p:txBody>
      </p:sp>
      <p:cxnSp>
        <p:nvCxnSpPr>
          <p:cNvPr id="7" name="Straight Connector 6"/>
          <p:cNvCxnSpPr/>
          <p:nvPr/>
        </p:nvCxnSpPr>
        <p:spPr>
          <a:xfrm rot="16200000" flipH="1">
            <a:off x="1409700" y="3848100"/>
            <a:ext cx="5943600" cy="76200"/>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5851">
                                            <p:txEl>
                                              <p:pRg st="0" end="0"/>
                                            </p:txEl>
                                          </p:spTgt>
                                        </p:tgtEl>
                                        <p:attrNameLst>
                                          <p:attrName>style.visibility</p:attrName>
                                        </p:attrNameLst>
                                      </p:cBhvr>
                                      <p:to>
                                        <p:strVal val="visible"/>
                                      </p:to>
                                    </p:set>
                                    <p:animEffect transition="in" filter="fade">
                                      <p:cBhvr>
                                        <p:cTn id="7" dur="1000"/>
                                        <p:tgtEl>
                                          <p:spTgt spid="358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5852">
                                            <p:txEl>
                                              <p:pRg st="0" end="0"/>
                                            </p:txEl>
                                          </p:spTgt>
                                        </p:tgtEl>
                                        <p:attrNameLst>
                                          <p:attrName>style.visibility</p:attrName>
                                        </p:attrNameLst>
                                      </p:cBhvr>
                                      <p:to>
                                        <p:strVal val="visible"/>
                                      </p:to>
                                    </p:set>
                                    <p:animEffect transition="in" filter="fade">
                                      <p:cBhvr>
                                        <p:cTn id="12" dur="1000"/>
                                        <p:tgtEl>
                                          <p:spTgt spid="3585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5851">
                                            <p:txEl>
                                              <p:pRg st="2" end="2"/>
                                            </p:txEl>
                                          </p:spTgt>
                                        </p:tgtEl>
                                        <p:attrNameLst>
                                          <p:attrName>style.visibility</p:attrName>
                                        </p:attrNameLst>
                                      </p:cBhvr>
                                      <p:to>
                                        <p:strVal val="visible"/>
                                      </p:to>
                                    </p:set>
                                    <p:animEffect transition="in" filter="fade">
                                      <p:cBhvr>
                                        <p:cTn id="17" dur="1000"/>
                                        <p:tgtEl>
                                          <p:spTgt spid="3585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5852">
                                            <p:txEl>
                                              <p:pRg st="2" end="2"/>
                                            </p:txEl>
                                          </p:spTgt>
                                        </p:tgtEl>
                                        <p:attrNameLst>
                                          <p:attrName>style.visibility</p:attrName>
                                        </p:attrNameLst>
                                      </p:cBhvr>
                                      <p:to>
                                        <p:strVal val="visible"/>
                                      </p:to>
                                    </p:set>
                                    <p:animEffect transition="in" filter="fade">
                                      <p:cBhvr>
                                        <p:cTn id="22" dur="1000"/>
                                        <p:tgtEl>
                                          <p:spTgt spid="35852">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5851">
                                            <p:txEl>
                                              <p:pRg st="4" end="4"/>
                                            </p:txEl>
                                          </p:spTgt>
                                        </p:tgtEl>
                                        <p:attrNameLst>
                                          <p:attrName>style.visibility</p:attrName>
                                        </p:attrNameLst>
                                      </p:cBhvr>
                                      <p:to>
                                        <p:strVal val="visible"/>
                                      </p:to>
                                    </p:set>
                                    <p:animEffect transition="in" filter="fade">
                                      <p:cBhvr>
                                        <p:cTn id="27" dur="1000"/>
                                        <p:tgtEl>
                                          <p:spTgt spid="3585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35852">
                                            <p:txEl>
                                              <p:pRg st="4" end="4"/>
                                            </p:txEl>
                                          </p:spTgt>
                                        </p:tgtEl>
                                        <p:attrNameLst>
                                          <p:attrName>style.visibility</p:attrName>
                                        </p:attrNameLst>
                                      </p:cBhvr>
                                      <p:to>
                                        <p:strVal val="visible"/>
                                      </p:to>
                                    </p:set>
                                    <p:animEffect transition="in" filter="fade">
                                      <p:cBhvr>
                                        <p:cTn id="32" dur="1000"/>
                                        <p:tgtEl>
                                          <p:spTgt spid="3585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0"/>
            <a:ext cx="8229600" cy="792163"/>
          </a:xfrm>
        </p:spPr>
        <p:txBody>
          <a:bodyPr/>
          <a:lstStyle/>
          <a:p>
            <a:pPr eaLnBrk="1" hangingPunct="1">
              <a:defRPr/>
            </a:pPr>
            <a:r>
              <a:rPr lang="en-US" sz="4000" kern="1200" dirty="0">
                <a:ea typeface="+mn-ea"/>
                <a:cs typeface="+mn-cs"/>
              </a:rPr>
              <a:t>Conductors and Insulators</a:t>
            </a:r>
          </a:p>
        </p:txBody>
      </p:sp>
      <p:pic>
        <p:nvPicPr>
          <p:cNvPr id="17411" name="Picture 3" descr="MPj04013780000[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581400" y="1828800"/>
            <a:ext cx="2081213"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4"/>
          <p:cNvSpPr txBox="1">
            <a:spLocks noChangeArrowheads="1"/>
          </p:cNvSpPr>
          <p:nvPr/>
        </p:nvSpPr>
        <p:spPr bwMode="auto">
          <a:xfrm>
            <a:off x="457200" y="762000"/>
            <a:ext cx="6400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3200" dirty="0"/>
              <a:t>Identify conductors and insulators</a:t>
            </a:r>
          </a:p>
        </p:txBody>
      </p:sp>
      <p:sp>
        <p:nvSpPr>
          <p:cNvPr id="37893" name="Text Box 5"/>
          <p:cNvSpPr txBox="1">
            <a:spLocks noChangeArrowheads="1"/>
          </p:cNvSpPr>
          <p:nvPr/>
        </p:nvSpPr>
        <p:spPr bwMode="auto">
          <a:xfrm>
            <a:off x="477838" y="3021013"/>
            <a:ext cx="27543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3600" dirty="0">
                <a:solidFill>
                  <a:srgbClr val="0000FF"/>
                </a:solidFill>
              </a:rPr>
              <a:t>Conductors</a:t>
            </a:r>
          </a:p>
        </p:txBody>
      </p:sp>
      <p:sp>
        <p:nvSpPr>
          <p:cNvPr id="37894" name="Line 6"/>
          <p:cNvSpPr>
            <a:spLocks noChangeShapeType="1"/>
          </p:cNvSpPr>
          <p:nvPr/>
        </p:nvSpPr>
        <p:spPr bwMode="auto">
          <a:xfrm flipV="1">
            <a:off x="3109913" y="3009900"/>
            <a:ext cx="1982787" cy="293688"/>
          </a:xfrm>
          <a:prstGeom prst="line">
            <a:avLst/>
          </a:prstGeom>
          <a:noFill/>
          <a:ln w="57150">
            <a:solidFill>
              <a:srgbClr val="0000FF"/>
            </a:solidFill>
            <a:round/>
            <a:headEnd/>
            <a:tailEnd type="triangle" w="sm" len="lg"/>
          </a:ln>
          <a:extLst>
            <a:ext uri="{909E8E84-426E-40DD-AFC4-6F175D3DCCD1}">
              <a14:hiddenFill xmlns:a14="http://schemas.microsoft.com/office/drawing/2010/main">
                <a:noFill/>
              </a14:hiddenFill>
            </a:ext>
          </a:extLst>
        </p:spPr>
        <p:txBody>
          <a:bodyPr/>
          <a:lstStyle/>
          <a:p>
            <a:endParaRPr lang="en-US" dirty="0"/>
          </a:p>
        </p:txBody>
      </p:sp>
      <p:grpSp>
        <p:nvGrpSpPr>
          <p:cNvPr id="2" name="Group 7"/>
          <p:cNvGrpSpPr>
            <a:grpSpLocks/>
          </p:cNvGrpSpPr>
          <p:nvPr/>
        </p:nvGrpSpPr>
        <p:grpSpPr bwMode="auto">
          <a:xfrm>
            <a:off x="2587625" y="3422650"/>
            <a:ext cx="2178050" cy="1154113"/>
            <a:chOff x="1556" y="2619"/>
            <a:chExt cx="1372" cy="727"/>
          </a:xfrm>
        </p:grpSpPr>
        <p:sp>
          <p:nvSpPr>
            <p:cNvPr id="17421" name="Line 8"/>
            <p:cNvSpPr>
              <a:spLocks noChangeShapeType="1"/>
            </p:cNvSpPr>
            <p:nvPr/>
          </p:nvSpPr>
          <p:spPr bwMode="auto">
            <a:xfrm>
              <a:off x="1933" y="2619"/>
              <a:ext cx="927" cy="391"/>
            </a:xfrm>
            <a:prstGeom prst="line">
              <a:avLst/>
            </a:prstGeom>
            <a:noFill/>
            <a:ln w="57150">
              <a:solidFill>
                <a:srgbClr val="0000FF"/>
              </a:solidFill>
              <a:round/>
              <a:headEnd/>
              <a:tailEnd type="triangle" w="sm" len="lg"/>
            </a:ln>
            <a:extLst>
              <a:ext uri="{909E8E84-426E-40DD-AFC4-6F175D3DCCD1}">
                <a14:hiddenFill xmlns:a14="http://schemas.microsoft.com/office/drawing/2010/main">
                  <a:noFill/>
                </a14:hiddenFill>
              </a:ext>
            </a:extLst>
          </p:spPr>
          <p:txBody>
            <a:bodyPr/>
            <a:lstStyle/>
            <a:p>
              <a:endParaRPr lang="en-US" dirty="0"/>
            </a:p>
          </p:txBody>
        </p:sp>
        <p:sp>
          <p:nvSpPr>
            <p:cNvPr id="17422" name="Line 9"/>
            <p:cNvSpPr>
              <a:spLocks noChangeShapeType="1"/>
            </p:cNvSpPr>
            <p:nvPr/>
          </p:nvSpPr>
          <p:spPr bwMode="auto">
            <a:xfrm>
              <a:off x="1878" y="2688"/>
              <a:ext cx="1009" cy="432"/>
            </a:xfrm>
            <a:prstGeom prst="line">
              <a:avLst/>
            </a:prstGeom>
            <a:noFill/>
            <a:ln w="57150">
              <a:solidFill>
                <a:srgbClr val="0000FF"/>
              </a:solidFill>
              <a:round/>
              <a:headEnd/>
              <a:tailEnd type="triangle" w="sm" len="lg"/>
            </a:ln>
            <a:extLst>
              <a:ext uri="{909E8E84-426E-40DD-AFC4-6F175D3DCCD1}">
                <a14:hiddenFill xmlns:a14="http://schemas.microsoft.com/office/drawing/2010/main">
                  <a:noFill/>
                </a14:hiddenFill>
              </a:ext>
            </a:extLst>
          </p:spPr>
          <p:txBody>
            <a:bodyPr/>
            <a:lstStyle/>
            <a:p>
              <a:endParaRPr lang="en-US" dirty="0"/>
            </a:p>
          </p:txBody>
        </p:sp>
        <p:sp>
          <p:nvSpPr>
            <p:cNvPr id="17423" name="Line 10"/>
            <p:cNvSpPr>
              <a:spLocks noChangeShapeType="1"/>
            </p:cNvSpPr>
            <p:nvPr/>
          </p:nvSpPr>
          <p:spPr bwMode="auto">
            <a:xfrm>
              <a:off x="1769" y="2742"/>
              <a:ext cx="1159" cy="509"/>
            </a:xfrm>
            <a:prstGeom prst="line">
              <a:avLst/>
            </a:prstGeom>
            <a:noFill/>
            <a:ln w="57150">
              <a:solidFill>
                <a:srgbClr val="0000FF"/>
              </a:solidFill>
              <a:round/>
              <a:headEnd/>
              <a:tailEnd type="triangle" w="sm" len="lg"/>
            </a:ln>
            <a:extLst>
              <a:ext uri="{909E8E84-426E-40DD-AFC4-6F175D3DCCD1}">
                <a14:hiddenFill xmlns:a14="http://schemas.microsoft.com/office/drawing/2010/main">
                  <a:noFill/>
                </a14:hiddenFill>
              </a:ext>
            </a:extLst>
          </p:spPr>
          <p:txBody>
            <a:bodyPr/>
            <a:lstStyle/>
            <a:p>
              <a:endParaRPr lang="en-US" dirty="0"/>
            </a:p>
          </p:txBody>
        </p:sp>
        <p:sp>
          <p:nvSpPr>
            <p:cNvPr id="17424" name="Line 11"/>
            <p:cNvSpPr>
              <a:spLocks noChangeShapeType="1"/>
            </p:cNvSpPr>
            <p:nvPr/>
          </p:nvSpPr>
          <p:spPr bwMode="auto">
            <a:xfrm>
              <a:off x="1556" y="2729"/>
              <a:ext cx="1331" cy="617"/>
            </a:xfrm>
            <a:prstGeom prst="line">
              <a:avLst/>
            </a:prstGeom>
            <a:noFill/>
            <a:ln w="57150">
              <a:solidFill>
                <a:srgbClr val="0000FF"/>
              </a:solidFill>
              <a:round/>
              <a:headEnd/>
              <a:tailEnd type="triangle" w="sm" len="lg"/>
            </a:ln>
            <a:extLst>
              <a:ext uri="{909E8E84-426E-40DD-AFC4-6F175D3DCCD1}">
                <a14:hiddenFill xmlns:a14="http://schemas.microsoft.com/office/drawing/2010/main">
                  <a:noFill/>
                </a14:hiddenFill>
              </a:ext>
            </a:extLst>
          </p:spPr>
          <p:txBody>
            <a:bodyPr/>
            <a:lstStyle/>
            <a:p>
              <a:endParaRPr lang="en-US" dirty="0"/>
            </a:p>
          </p:txBody>
        </p:sp>
      </p:grpSp>
      <p:sp>
        <p:nvSpPr>
          <p:cNvPr id="37900" name="Text Box 12"/>
          <p:cNvSpPr txBox="1">
            <a:spLocks noChangeArrowheads="1"/>
          </p:cNvSpPr>
          <p:nvPr/>
        </p:nvSpPr>
        <p:spPr bwMode="auto">
          <a:xfrm>
            <a:off x="5895975" y="2855913"/>
            <a:ext cx="27543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3600" dirty="0">
                <a:solidFill>
                  <a:srgbClr val="FF0000"/>
                </a:solidFill>
              </a:rPr>
              <a:t>Insulators</a:t>
            </a:r>
          </a:p>
        </p:txBody>
      </p:sp>
      <p:grpSp>
        <p:nvGrpSpPr>
          <p:cNvPr id="3" name="Group 13"/>
          <p:cNvGrpSpPr>
            <a:grpSpLocks/>
          </p:cNvGrpSpPr>
          <p:nvPr/>
        </p:nvGrpSpPr>
        <p:grpSpPr bwMode="auto">
          <a:xfrm>
            <a:off x="4568825" y="3173413"/>
            <a:ext cx="1655763" cy="1174750"/>
            <a:chOff x="2804" y="2462"/>
            <a:chExt cx="1043" cy="740"/>
          </a:xfrm>
        </p:grpSpPr>
        <p:sp>
          <p:nvSpPr>
            <p:cNvPr id="17419" name="Line 14"/>
            <p:cNvSpPr>
              <a:spLocks noChangeShapeType="1"/>
            </p:cNvSpPr>
            <p:nvPr/>
          </p:nvSpPr>
          <p:spPr bwMode="auto">
            <a:xfrm flipH="1">
              <a:off x="3237" y="2544"/>
              <a:ext cx="610" cy="658"/>
            </a:xfrm>
            <a:prstGeom prst="line">
              <a:avLst/>
            </a:prstGeom>
            <a:noFill/>
            <a:ln w="57150">
              <a:solidFill>
                <a:srgbClr val="FF0000"/>
              </a:solidFill>
              <a:round/>
              <a:headEnd/>
              <a:tailEnd type="triangle" w="sm" len="lg"/>
            </a:ln>
            <a:extLst>
              <a:ext uri="{909E8E84-426E-40DD-AFC4-6F175D3DCCD1}">
                <a14:hiddenFill xmlns:a14="http://schemas.microsoft.com/office/drawing/2010/main">
                  <a:noFill/>
                </a14:hiddenFill>
              </a:ext>
            </a:extLst>
          </p:spPr>
          <p:txBody>
            <a:bodyPr/>
            <a:lstStyle/>
            <a:p>
              <a:endParaRPr lang="en-US" dirty="0"/>
            </a:p>
          </p:txBody>
        </p:sp>
        <p:sp>
          <p:nvSpPr>
            <p:cNvPr id="17420" name="Line 15"/>
            <p:cNvSpPr>
              <a:spLocks noChangeShapeType="1"/>
            </p:cNvSpPr>
            <p:nvPr/>
          </p:nvSpPr>
          <p:spPr bwMode="auto">
            <a:xfrm flipH="1">
              <a:off x="2804" y="2462"/>
              <a:ext cx="1042" cy="343"/>
            </a:xfrm>
            <a:prstGeom prst="line">
              <a:avLst/>
            </a:prstGeom>
            <a:noFill/>
            <a:ln w="57150">
              <a:solidFill>
                <a:srgbClr val="FF0000"/>
              </a:solidFill>
              <a:round/>
              <a:headEnd/>
              <a:tailEnd type="triangle" w="sm" len="lg"/>
            </a:ln>
            <a:extLst>
              <a:ext uri="{909E8E84-426E-40DD-AFC4-6F175D3DCCD1}">
                <a14:hiddenFill xmlns:a14="http://schemas.microsoft.com/office/drawing/2010/main">
                  <a:noFill/>
                </a14:hiddenFill>
              </a:ext>
            </a:extLst>
          </p:spPr>
          <p:txBody>
            <a:bodyPr/>
            <a:lstStyle/>
            <a:p>
              <a:endParaRPr lang="en-US" dirty="0"/>
            </a:p>
          </p:txBody>
        </p:sp>
      </p:grpSp>
      <p:sp>
        <p:nvSpPr>
          <p:cNvPr id="37904" name="Line 16"/>
          <p:cNvSpPr>
            <a:spLocks noChangeShapeType="1"/>
          </p:cNvSpPr>
          <p:nvPr/>
        </p:nvSpPr>
        <p:spPr bwMode="auto">
          <a:xfrm flipH="1">
            <a:off x="4048125" y="3086100"/>
            <a:ext cx="2154238" cy="587375"/>
          </a:xfrm>
          <a:prstGeom prst="line">
            <a:avLst/>
          </a:prstGeom>
          <a:noFill/>
          <a:ln w="57150">
            <a:solidFill>
              <a:srgbClr val="FF0000"/>
            </a:solidFill>
            <a:round/>
            <a:headEnd/>
            <a:tailEnd type="triangle" w="sm" len="lg"/>
          </a:ln>
          <a:extLst>
            <a:ext uri="{909E8E84-426E-40DD-AFC4-6F175D3DCCD1}">
              <a14:hiddenFill xmlns:a14="http://schemas.microsoft.com/office/drawing/2010/main">
                <a:noFill/>
              </a14:hiddenFill>
            </a:ext>
          </a:extLst>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893">
                                            <p:txEl>
                                              <p:pRg st="0" end="0"/>
                                            </p:txEl>
                                          </p:spTgt>
                                        </p:tgtEl>
                                        <p:attrNameLst>
                                          <p:attrName>style.visibility</p:attrName>
                                        </p:attrNameLst>
                                      </p:cBhvr>
                                      <p:to>
                                        <p:strVal val="visible"/>
                                      </p:to>
                                    </p:set>
                                    <p:animEffect transition="in" filter="fade">
                                      <p:cBhvr>
                                        <p:cTn id="7" dur="1000"/>
                                        <p:tgtEl>
                                          <p:spTgt spid="3789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7894"/>
                                        </p:tgtEl>
                                        <p:attrNameLst>
                                          <p:attrName>style.visibility</p:attrName>
                                        </p:attrNameLst>
                                      </p:cBhvr>
                                      <p:to>
                                        <p:strVal val="visible"/>
                                      </p:to>
                                    </p:set>
                                    <p:animEffect transition="in" filter="wipe(left)">
                                      <p:cBhvr>
                                        <p:cTn id="12" dur="500"/>
                                        <p:tgtEl>
                                          <p:spTgt spid="3789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7900">
                                            <p:txEl>
                                              <p:pRg st="0" end="0"/>
                                            </p:txEl>
                                          </p:spTgt>
                                        </p:tgtEl>
                                        <p:attrNameLst>
                                          <p:attrName>style.visibility</p:attrName>
                                        </p:attrNameLst>
                                      </p:cBhvr>
                                      <p:to>
                                        <p:strVal val="visible"/>
                                      </p:to>
                                    </p:set>
                                    <p:animEffect transition="in" filter="fade">
                                      <p:cBhvr>
                                        <p:cTn id="22" dur="1000"/>
                                        <p:tgtEl>
                                          <p:spTgt spid="37900">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37904"/>
                                        </p:tgtEl>
                                        <p:attrNameLst>
                                          <p:attrName>style.visibility</p:attrName>
                                        </p:attrNameLst>
                                      </p:cBhvr>
                                      <p:to>
                                        <p:strVal val="visible"/>
                                      </p:to>
                                    </p:set>
                                    <p:animEffect transition="in" filter="wipe(right)">
                                      <p:cBhvr>
                                        <p:cTn id="27" dur="500"/>
                                        <p:tgtEl>
                                          <p:spTgt spid="3790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2"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right)">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build="allAtOnce"/>
      <p:bldP spid="37894" grpId="0" animBg="1"/>
      <p:bldP spid="3790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0" y="0"/>
            <a:ext cx="4114800" cy="792163"/>
          </a:xfrm>
        </p:spPr>
        <p:txBody>
          <a:bodyPr/>
          <a:lstStyle/>
          <a:p>
            <a:pPr eaLnBrk="1" hangingPunct="1">
              <a:defRPr/>
            </a:pPr>
            <a:r>
              <a:rPr lang="en-US" kern="1200" dirty="0">
                <a:ea typeface="+mn-ea"/>
                <a:cs typeface="+mn-cs"/>
              </a:rPr>
              <a:t>Electrical Circuit</a:t>
            </a:r>
          </a:p>
        </p:txBody>
      </p:sp>
      <p:sp>
        <p:nvSpPr>
          <p:cNvPr id="18435" name="Rectangle 3"/>
          <p:cNvSpPr>
            <a:spLocks noGrp="1" noChangeArrowheads="1"/>
          </p:cNvSpPr>
          <p:nvPr>
            <p:ph idx="1"/>
          </p:nvPr>
        </p:nvSpPr>
        <p:spPr>
          <a:xfrm>
            <a:off x="304800" y="838200"/>
            <a:ext cx="8077200" cy="3810000"/>
          </a:xfrm>
        </p:spPr>
        <p:txBody>
          <a:bodyPr/>
          <a:lstStyle/>
          <a:p>
            <a:pPr marL="0" indent="0" eaLnBrk="1" hangingPunct="1">
              <a:lnSpc>
                <a:spcPct val="90000"/>
              </a:lnSpc>
              <a:buFontTx/>
              <a:buNone/>
            </a:pPr>
            <a:r>
              <a:rPr lang="en-US" dirty="0">
                <a:latin typeface="Arial" charset="0"/>
              </a:rPr>
              <a:t>A system of conductors and components forming a complete path for current to travel</a:t>
            </a:r>
          </a:p>
          <a:p>
            <a:pPr marL="0" indent="0" eaLnBrk="1" hangingPunct="1">
              <a:lnSpc>
                <a:spcPct val="90000"/>
              </a:lnSpc>
              <a:buFontTx/>
              <a:buNone/>
            </a:pPr>
            <a:endParaRPr lang="en-US" dirty="0">
              <a:latin typeface="Arial" charset="0"/>
            </a:endParaRPr>
          </a:p>
          <a:p>
            <a:pPr marL="0" indent="0" eaLnBrk="1" hangingPunct="1">
              <a:lnSpc>
                <a:spcPct val="90000"/>
              </a:lnSpc>
              <a:buFontTx/>
              <a:buNone/>
            </a:pPr>
            <a:r>
              <a:rPr lang="en-US" dirty="0">
                <a:latin typeface="Arial" charset="0"/>
              </a:rPr>
              <a:t>Properties of an electrical circuit include</a:t>
            </a:r>
            <a:endParaRPr lang="en-US" b="1" dirty="0">
              <a:solidFill>
                <a:srgbClr val="FF0000"/>
              </a:solidFill>
              <a:latin typeface="Arial" charset="0"/>
            </a:endParaRPr>
          </a:p>
          <a:p>
            <a:pPr marL="0" indent="0" eaLnBrk="1" hangingPunct="1">
              <a:lnSpc>
                <a:spcPct val="90000"/>
              </a:lnSpc>
              <a:buFontTx/>
              <a:buNone/>
            </a:pPr>
            <a:r>
              <a:rPr lang="en-US" b="1" dirty="0">
                <a:solidFill>
                  <a:srgbClr val="FF0000"/>
                </a:solidFill>
                <a:latin typeface="Arial" charset="0"/>
              </a:rPr>
              <a:t>	Voltage		</a:t>
            </a:r>
            <a:r>
              <a:rPr lang="en-US" b="1" dirty="0">
                <a:solidFill>
                  <a:srgbClr val="3333FF"/>
                </a:solidFill>
                <a:latin typeface="Arial" charset="0"/>
              </a:rPr>
              <a:t>Volts		</a:t>
            </a:r>
            <a:r>
              <a:rPr lang="en-US" b="1" dirty="0">
                <a:solidFill>
                  <a:srgbClr val="FF0000"/>
                </a:solidFill>
                <a:latin typeface="Arial" charset="0"/>
              </a:rPr>
              <a:t>V</a:t>
            </a:r>
          </a:p>
          <a:p>
            <a:pPr marL="0" indent="0" eaLnBrk="1" hangingPunct="1">
              <a:lnSpc>
                <a:spcPct val="90000"/>
              </a:lnSpc>
              <a:buFontTx/>
              <a:buNone/>
            </a:pPr>
            <a:r>
              <a:rPr lang="en-US" b="1" dirty="0">
                <a:solidFill>
                  <a:srgbClr val="FF0000"/>
                </a:solidFill>
                <a:latin typeface="Arial" charset="0"/>
              </a:rPr>
              <a:t>	Current		</a:t>
            </a:r>
            <a:r>
              <a:rPr lang="en-US" b="1" dirty="0">
                <a:solidFill>
                  <a:srgbClr val="3333FF"/>
                </a:solidFill>
                <a:latin typeface="Arial" charset="0"/>
              </a:rPr>
              <a:t>Amps		</a:t>
            </a:r>
            <a:r>
              <a:rPr lang="en-US" b="1" dirty="0">
                <a:solidFill>
                  <a:srgbClr val="FF0000"/>
                </a:solidFill>
                <a:latin typeface="Arial" charset="0"/>
              </a:rPr>
              <a:t>A</a:t>
            </a:r>
          </a:p>
          <a:p>
            <a:pPr marL="0" indent="0" eaLnBrk="1" hangingPunct="1">
              <a:lnSpc>
                <a:spcPct val="90000"/>
              </a:lnSpc>
              <a:buFontTx/>
              <a:buNone/>
            </a:pPr>
            <a:r>
              <a:rPr lang="en-US" b="1" dirty="0">
                <a:solidFill>
                  <a:srgbClr val="FF0000"/>
                </a:solidFill>
                <a:latin typeface="Arial" charset="0"/>
              </a:rPr>
              <a:t>	Resistance 	</a:t>
            </a:r>
            <a:r>
              <a:rPr lang="en-US" b="1" dirty="0">
                <a:solidFill>
                  <a:srgbClr val="3333FF"/>
                </a:solidFill>
                <a:latin typeface="Arial" charset="0"/>
              </a:rPr>
              <a:t>Ohms		</a:t>
            </a:r>
            <a:r>
              <a:rPr lang="en-US" b="1" dirty="0">
                <a:solidFill>
                  <a:srgbClr val="FF0000"/>
                </a:solidFill>
                <a:latin typeface="Arial" charset="0"/>
                <a:ea typeface="Times New Roman" charset="0"/>
                <a:cs typeface="Arial" charset="0"/>
              </a:rPr>
              <a:t>Ω</a:t>
            </a:r>
            <a:endParaRPr lang="en-US" dirty="0">
              <a:solidFill>
                <a:srgbClr val="FF0000"/>
              </a:solidFill>
              <a:latin typeface="Arial" charset="0"/>
              <a:ea typeface="Times New Roman" charset="0"/>
              <a:cs typeface="Arial" charset="0"/>
            </a:endParaRPr>
          </a:p>
          <a:p>
            <a:pPr marL="0" indent="0" eaLnBrk="1" hangingPunct="1">
              <a:lnSpc>
                <a:spcPct val="90000"/>
              </a:lnSpc>
              <a:buFontTx/>
              <a:buNone/>
            </a:pPr>
            <a:endParaRPr lang="en-US" dirty="0">
              <a:latin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8612188" y="3797300"/>
            <a:ext cx="314325" cy="306070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51203" name="Rectangle 3"/>
          <p:cNvSpPr>
            <a:spLocks noGrp="1" noChangeArrowheads="1"/>
          </p:cNvSpPr>
          <p:nvPr>
            <p:ph type="title"/>
          </p:nvPr>
        </p:nvSpPr>
        <p:spPr>
          <a:xfrm>
            <a:off x="0" y="0"/>
            <a:ext cx="2286000" cy="762000"/>
          </a:xfrm>
        </p:spPr>
        <p:txBody>
          <a:bodyPr/>
          <a:lstStyle/>
          <a:p>
            <a:pPr eaLnBrk="1" hangingPunct="1">
              <a:defRPr/>
            </a:pPr>
            <a:r>
              <a:rPr lang="en-US" kern="1200" dirty="0">
                <a:ea typeface="+mn-ea"/>
                <a:cs typeface="+mn-cs"/>
              </a:rPr>
              <a:t>Current</a:t>
            </a:r>
          </a:p>
        </p:txBody>
      </p:sp>
      <p:sp>
        <p:nvSpPr>
          <p:cNvPr id="19460" name="Text Box 4"/>
          <p:cNvSpPr txBox="1">
            <a:spLocks noChangeArrowheads="1"/>
          </p:cNvSpPr>
          <p:nvPr/>
        </p:nvSpPr>
        <p:spPr bwMode="auto">
          <a:xfrm>
            <a:off x="3124200" y="609600"/>
            <a:ext cx="51006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3200" dirty="0"/>
              <a:t>The </a:t>
            </a:r>
            <a:r>
              <a:rPr lang="en-US" sz="3200" i="1" dirty="0">
                <a:solidFill>
                  <a:srgbClr val="C00000"/>
                </a:solidFill>
              </a:rPr>
              <a:t>flow</a:t>
            </a:r>
            <a:r>
              <a:rPr lang="en-US" sz="3200" dirty="0"/>
              <a:t> of electric charge</a:t>
            </a:r>
          </a:p>
        </p:txBody>
      </p:sp>
      <p:sp>
        <p:nvSpPr>
          <p:cNvPr id="51205" name="Text Box 5"/>
          <p:cNvSpPr txBox="1">
            <a:spLocks noChangeArrowheads="1"/>
          </p:cNvSpPr>
          <p:nvPr/>
        </p:nvSpPr>
        <p:spPr bwMode="auto">
          <a:xfrm>
            <a:off x="2971800" y="3657600"/>
            <a:ext cx="5334000" cy="304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30000"/>
              </a:spcBef>
            </a:pPr>
            <a:r>
              <a:rPr lang="en-US" sz="2800" dirty="0"/>
              <a:t>When the faucet (switch) is off, is there any flow (current)?  </a:t>
            </a:r>
          </a:p>
          <a:p>
            <a:pPr eaLnBrk="1" hangingPunct="1">
              <a:spcBef>
                <a:spcPct val="30000"/>
              </a:spcBef>
            </a:pPr>
            <a:r>
              <a:rPr lang="en-US" sz="2800" b="1" dirty="0">
                <a:solidFill>
                  <a:srgbClr val="FF0000"/>
                </a:solidFill>
              </a:rPr>
              <a:t>NO</a:t>
            </a:r>
          </a:p>
          <a:p>
            <a:pPr eaLnBrk="1" hangingPunct="1">
              <a:spcBef>
                <a:spcPct val="30000"/>
              </a:spcBef>
            </a:pPr>
            <a:r>
              <a:rPr lang="en-US" sz="2800" dirty="0"/>
              <a:t>When the faucet (switch) is on, is there any flow (current)?  </a:t>
            </a:r>
          </a:p>
          <a:p>
            <a:pPr eaLnBrk="1" hangingPunct="1">
              <a:spcBef>
                <a:spcPct val="30000"/>
              </a:spcBef>
            </a:pPr>
            <a:r>
              <a:rPr lang="en-US" sz="2800" b="1" dirty="0">
                <a:solidFill>
                  <a:srgbClr val="FF0000"/>
                </a:solidFill>
              </a:rPr>
              <a:t>YES</a:t>
            </a:r>
          </a:p>
        </p:txBody>
      </p:sp>
      <p:sp>
        <p:nvSpPr>
          <p:cNvPr id="19462" name="Rectangle 6"/>
          <p:cNvSpPr>
            <a:spLocks noChangeArrowheads="1"/>
          </p:cNvSpPr>
          <p:nvPr/>
        </p:nvSpPr>
        <p:spPr bwMode="auto">
          <a:xfrm>
            <a:off x="2630488" y="3217863"/>
            <a:ext cx="5389562" cy="36512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19463" name="Freeform 7"/>
          <p:cNvSpPr>
            <a:spLocks/>
          </p:cNvSpPr>
          <p:nvPr/>
        </p:nvSpPr>
        <p:spPr bwMode="auto">
          <a:xfrm>
            <a:off x="344488" y="1901825"/>
            <a:ext cx="2560637" cy="2325688"/>
          </a:xfrm>
          <a:custGeom>
            <a:avLst/>
            <a:gdLst>
              <a:gd name="T0" fmla="*/ 2147483647 w 1607"/>
              <a:gd name="T1" fmla="*/ 2147483647 h 1437"/>
              <a:gd name="T2" fmla="*/ 2147483647 w 1607"/>
              <a:gd name="T3" fmla="*/ 2147483647 h 1437"/>
              <a:gd name="T4" fmla="*/ 2147483647 w 1607"/>
              <a:gd name="T5" fmla="*/ 2147483647 h 1437"/>
              <a:gd name="T6" fmla="*/ 2147483647 w 1607"/>
              <a:gd name="T7" fmla="*/ 2147483647 h 1437"/>
              <a:gd name="T8" fmla="*/ 2147483647 w 1607"/>
              <a:gd name="T9" fmla="*/ 2147483647 h 1437"/>
              <a:gd name="T10" fmla="*/ 2147483647 w 1607"/>
              <a:gd name="T11" fmla="*/ 2147483647 h 1437"/>
              <a:gd name="T12" fmla="*/ 2147483647 w 1607"/>
              <a:gd name="T13" fmla="*/ 2147483647 h 1437"/>
              <a:gd name="T14" fmla="*/ 2147483647 w 1607"/>
              <a:gd name="T15" fmla="*/ 2147483647 h 1437"/>
              <a:gd name="T16" fmla="*/ 2147483647 w 1607"/>
              <a:gd name="T17" fmla="*/ 2147483647 h 1437"/>
              <a:gd name="T18" fmla="*/ 2147483647 w 1607"/>
              <a:gd name="T19" fmla="*/ 2147483647 h 1437"/>
              <a:gd name="T20" fmla="*/ 2147483647 w 1607"/>
              <a:gd name="T21" fmla="*/ 2147483647 h 1437"/>
              <a:gd name="T22" fmla="*/ 2147483647 w 1607"/>
              <a:gd name="T23" fmla="*/ 2147483647 h 1437"/>
              <a:gd name="T24" fmla="*/ 2147483647 w 1607"/>
              <a:gd name="T25" fmla="*/ 2147483647 h 1437"/>
              <a:gd name="T26" fmla="*/ 2147483647 w 1607"/>
              <a:gd name="T27" fmla="*/ 2147483647 h 1437"/>
              <a:gd name="T28" fmla="*/ 2147483647 w 1607"/>
              <a:gd name="T29" fmla="*/ 2147483647 h 1437"/>
              <a:gd name="T30" fmla="*/ 2147483647 w 1607"/>
              <a:gd name="T31" fmla="*/ 2147483647 h 1437"/>
              <a:gd name="T32" fmla="*/ 2147483647 w 1607"/>
              <a:gd name="T33" fmla="*/ 2147483647 h 1437"/>
              <a:gd name="T34" fmla="*/ 2147483647 w 1607"/>
              <a:gd name="T35" fmla="*/ 2147483647 h 1437"/>
              <a:gd name="T36" fmla="*/ 2147483647 w 1607"/>
              <a:gd name="T37" fmla="*/ 2147483647 h 1437"/>
              <a:gd name="T38" fmla="*/ 2147483647 w 1607"/>
              <a:gd name="T39" fmla="*/ 2147483647 h 1437"/>
              <a:gd name="T40" fmla="*/ 2147483647 w 1607"/>
              <a:gd name="T41" fmla="*/ 2147483647 h 1437"/>
              <a:gd name="T42" fmla="*/ 2147483647 w 1607"/>
              <a:gd name="T43" fmla="*/ 0 h 1437"/>
              <a:gd name="T44" fmla="*/ 2147483647 w 1607"/>
              <a:gd name="T45" fmla="*/ 2147483647 h 1437"/>
              <a:gd name="T46" fmla="*/ 2147483647 w 1607"/>
              <a:gd name="T47" fmla="*/ 2147483647 h 1437"/>
              <a:gd name="T48" fmla="*/ 2147483647 w 1607"/>
              <a:gd name="T49" fmla="*/ 2147483647 h 1437"/>
              <a:gd name="T50" fmla="*/ 2147483647 w 1607"/>
              <a:gd name="T51" fmla="*/ 2147483647 h 1437"/>
              <a:gd name="T52" fmla="*/ 2147483647 w 1607"/>
              <a:gd name="T53" fmla="*/ 2147483647 h 1437"/>
              <a:gd name="T54" fmla="*/ 2147483647 w 1607"/>
              <a:gd name="T55" fmla="*/ 2147483647 h 1437"/>
              <a:gd name="T56" fmla="*/ 0 w 1607"/>
              <a:gd name="T57" fmla="*/ 2147483647 h 1437"/>
              <a:gd name="T58" fmla="*/ 2147483647 w 1607"/>
              <a:gd name="T59" fmla="*/ 2147483647 h 143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07"/>
              <a:gd name="T91" fmla="*/ 0 h 1437"/>
              <a:gd name="T92" fmla="*/ 1607 w 1607"/>
              <a:gd name="T93" fmla="*/ 1437 h 143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07" h="1437">
                <a:moveTo>
                  <a:pt x="5" y="104"/>
                </a:moveTo>
                <a:cubicBezTo>
                  <a:pt x="27" y="83"/>
                  <a:pt x="44" y="60"/>
                  <a:pt x="65" y="39"/>
                </a:cubicBezTo>
                <a:cubicBezTo>
                  <a:pt x="85" y="41"/>
                  <a:pt x="111" y="35"/>
                  <a:pt x="126" y="49"/>
                </a:cubicBezTo>
                <a:cubicBezTo>
                  <a:pt x="150" y="73"/>
                  <a:pt x="144" y="94"/>
                  <a:pt x="175" y="104"/>
                </a:cubicBezTo>
                <a:cubicBezTo>
                  <a:pt x="220" y="101"/>
                  <a:pt x="258" y="98"/>
                  <a:pt x="301" y="88"/>
                </a:cubicBezTo>
                <a:cubicBezTo>
                  <a:pt x="331" y="65"/>
                  <a:pt x="342" y="31"/>
                  <a:pt x="373" y="11"/>
                </a:cubicBezTo>
                <a:cubicBezTo>
                  <a:pt x="408" y="13"/>
                  <a:pt x="443" y="10"/>
                  <a:pt x="477" y="17"/>
                </a:cubicBezTo>
                <a:cubicBezTo>
                  <a:pt x="495" y="21"/>
                  <a:pt x="533" y="61"/>
                  <a:pt x="543" y="71"/>
                </a:cubicBezTo>
                <a:cubicBezTo>
                  <a:pt x="552" y="80"/>
                  <a:pt x="580" y="83"/>
                  <a:pt x="592" y="88"/>
                </a:cubicBezTo>
                <a:cubicBezTo>
                  <a:pt x="648" y="68"/>
                  <a:pt x="695" y="32"/>
                  <a:pt x="751" y="11"/>
                </a:cubicBezTo>
                <a:cubicBezTo>
                  <a:pt x="752" y="11"/>
                  <a:pt x="800" y="15"/>
                  <a:pt x="812" y="22"/>
                </a:cubicBezTo>
                <a:cubicBezTo>
                  <a:pt x="836" y="35"/>
                  <a:pt x="851" y="52"/>
                  <a:pt x="877" y="60"/>
                </a:cubicBezTo>
                <a:cubicBezTo>
                  <a:pt x="905" y="88"/>
                  <a:pt x="910" y="82"/>
                  <a:pt x="954" y="77"/>
                </a:cubicBezTo>
                <a:cubicBezTo>
                  <a:pt x="972" y="71"/>
                  <a:pt x="985" y="60"/>
                  <a:pt x="1004" y="55"/>
                </a:cubicBezTo>
                <a:cubicBezTo>
                  <a:pt x="1023" y="42"/>
                  <a:pt x="1047" y="30"/>
                  <a:pt x="1069" y="22"/>
                </a:cubicBezTo>
                <a:cubicBezTo>
                  <a:pt x="1097" y="25"/>
                  <a:pt x="1128" y="18"/>
                  <a:pt x="1152" y="33"/>
                </a:cubicBezTo>
                <a:cubicBezTo>
                  <a:pt x="1164" y="41"/>
                  <a:pt x="1168" y="57"/>
                  <a:pt x="1179" y="66"/>
                </a:cubicBezTo>
                <a:cubicBezTo>
                  <a:pt x="1204" y="86"/>
                  <a:pt x="1217" y="89"/>
                  <a:pt x="1245" y="99"/>
                </a:cubicBezTo>
                <a:cubicBezTo>
                  <a:pt x="1280" y="91"/>
                  <a:pt x="1291" y="87"/>
                  <a:pt x="1322" y="66"/>
                </a:cubicBezTo>
                <a:cubicBezTo>
                  <a:pt x="1327" y="62"/>
                  <a:pt x="1338" y="55"/>
                  <a:pt x="1338" y="55"/>
                </a:cubicBezTo>
                <a:cubicBezTo>
                  <a:pt x="1348" y="40"/>
                  <a:pt x="1351" y="34"/>
                  <a:pt x="1366" y="22"/>
                </a:cubicBezTo>
                <a:cubicBezTo>
                  <a:pt x="1376" y="14"/>
                  <a:pt x="1398" y="0"/>
                  <a:pt x="1398" y="0"/>
                </a:cubicBezTo>
                <a:cubicBezTo>
                  <a:pt x="1409" y="2"/>
                  <a:pt x="1421" y="1"/>
                  <a:pt x="1431" y="6"/>
                </a:cubicBezTo>
                <a:cubicBezTo>
                  <a:pt x="1442" y="12"/>
                  <a:pt x="1441" y="49"/>
                  <a:pt x="1448" y="60"/>
                </a:cubicBezTo>
                <a:cubicBezTo>
                  <a:pt x="1465" y="90"/>
                  <a:pt x="1472" y="99"/>
                  <a:pt x="1503" y="110"/>
                </a:cubicBezTo>
                <a:cubicBezTo>
                  <a:pt x="1554" y="99"/>
                  <a:pt x="1553" y="75"/>
                  <a:pt x="1590" y="49"/>
                </a:cubicBezTo>
                <a:cubicBezTo>
                  <a:pt x="1602" y="31"/>
                  <a:pt x="1595" y="33"/>
                  <a:pt x="1607" y="33"/>
                </a:cubicBezTo>
                <a:lnTo>
                  <a:pt x="1607" y="1437"/>
                </a:lnTo>
                <a:lnTo>
                  <a:pt x="0" y="1437"/>
                </a:lnTo>
                <a:lnTo>
                  <a:pt x="5" y="10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pic>
        <p:nvPicPr>
          <p:cNvPr id="19464" name="Picture 8" descr="j0412790[1]"/>
          <p:cNvPicPr>
            <a:picLocks noChangeAspect="1" noChangeArrowheads="1"/>
          </p:cNvPicPr>
          <p:nvPr/>
        </p:nvPicPr>
        <p:blipFill>
          <a:blip r:embed="rId3" cstate="email">
            <a:extLst>
              <a:ext uri="{28A0092B-C50C-407E-A947-70E740481C1C}">
                <a14:useLocalDpi xmlns:a14="http://schemas.microsoft.com/office/drawing/2010/main" val="0"/>
              </a:ext>
            </a:extLst>
          </a:blip>
          <a:srcRect b="27391"/>
          <a:stretch>
            <a:fillRect/>
          </a:stretch>
        </p:blipFill>
        <p:spPr bwMode="auto">
          <a:xfrm>
            <a:off x="7888288" y="2867025"/>
            <a:ext cx="1116012"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5" name="Text Box 9"/>
          <p:cNvSpPr txBox="1">
            <a:spLocks noChangeArrowheads="1"/>
          </p:cNvSpPr>
          <p:nvPr/>
        </p:nvSpPr>
        <p:spPr bwMode="auto">
          <a:xfrm>
            <a:off x="374650" y="2379663"/>
            <a:ext cx="2481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2000" dirty="0">
                <a:solidFill>
                  <a:schemeClr val="bg1"/>
                </a:solidFill>
              </a:rPr>
              <a:t>Tank (Battery)</a:t>
            </a:r>
          </a:p>
        </p:txBody>
      </p:sp>
      <p:sp>
        <p:nvSpPr>
          <p:cNvPr id="19466" name="Text Box 10"/>
          <p:cNvSpPr txBox="1">
            <a:spLocks noChangeArrowheads="1"/>
          </p:cNvSpPr>
          <p:nvPr/>
        </p:nvSpPr>
        <p:spPr bwMode="auto">
          <a:xfrm>
            <a:off x="7142163" y="2487613"/>
            <a:ext cx="19954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2000" dirty="0"/>
              <a:t>Faucet (Switch)</a:t>
            </a:r>
          </a:p>
        </p:txBody>
      </p:sp>
      <p:sp>
        <p:nvSpPr>
          <p:cNvPr id="19467" name="Text Box 11"/>
          <p:cNvSpPr txBox="1">
            <a:spLocks noChangeArrowheads="1"/>
          </p:cNvSpPr>
          <p:nvPr/>
        </p:nvSpPr>
        <p:spPr bwMode="auto">
          <a:xfrm>
            <a:off x="2908300" y="3189288"/>
            <a:ext cx="49879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2000" dirty="0">
                <a:solidFill>
                  <a:schemeClr val="bg1"/>
                </a:solidFill>
              </a:rPr>
              <a:t>Pipe (Wiring)</a:t>
            </a:r>
          </a:p>
        </p:txBody>
      </p:sp>
      <p:sp>
        <p:nvSpPr>
          <p:cNvPr id="19468" name="Freeform 12"/>
          <p:cNvSpPr>
            <a:spLocks/>
          </p:cNvSpPr>
          <p:nvPr/>
        </p:nvSpPr>
        <p:spPr bwMode="auto">
          <a:xfrm>
            <a:off x="327025" y="1138238"/>
            <a:ext cx="7593013" cy="3100387"/>
          </a:xfrm>
          <a:custGeom>
            <a:avLst/>
            <a:gdLst>
              <a:gd name="T0" fmla="*/ 0 w 4783"/>
              <a:gd name="T1" fmla="*/ 2147483647 h 1953"/>
              <a:gd name="T2" fmla="*/ 0 w 4783"/>
              <a:gd name="T3" fmla="*/ 2147483647 h 1953"/>
              <a:gd name="T4" fmla="*/ 2147483647 w 4783"/>
              <a:gd name="T5" fmla="*/ 2147483647 h 1953"/>
              <a:gd name="T6" fmla="*/ 2147483647 w 4783"/>
              <a:gd name="T7" fmla="*/ 2147483647 h 1953"/>
              <a:gd name="T8" fmla="*/ 2147483647 w 4783"/>
              <a:gd name="T9" fmla="*/ 2147483647 h 1953"/>
              <a:gd name="T10" fmla="*/ 2147483647 w 4783"/>
              <a:gd name="T11" fmla="*/ 2147483647 h 1953"/>
              <a:gd name="T12" fmla="*/ 2147483647 w 4783"/>
              <a:gd name="T13" fmla="*/ 2147483647 h 1953"/>
              <a:gd name="T14" fmla="*/ 2147483647 w 4783"/>
              <a:gd name="T15" fmla="*/ 0 h 1953"/>
              <a:gd name="T16" fmla="*/ 0 60000 65536"/>
              <a:gd name="T17" fmla="*/ 0 60000 65536"/>
              <a:gd name="T18" fmla="*/ 0 60000 65536"/>
              <a:gd name="T19" fmla="*/ 0 60000 65536"/>
              <a:gd name="T20" fmla="*/ 0 60000 65536"/>
              <a:gd name="T21" fmla="*/ 0 60000 65536"/>
              <a:gd name="T22" fmla="*/ 0 60000 65536"/>
              <a:gd name="T23" fmla="*/ 0 60000 65536"/>
              <a:gd name="T24" fmla="*/ 0 w 4783"/>
              <a:gd name="T25" fmla="*/ 0 h 1953"/>
              <a:gd name="T26" fmla="*/ 4783 w 4783"/>
              <a:gd name="T27" fmla="*/ 1953 h 19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3" h="1953">
                <a:moveTo>
                  <a:pt x="0" y="6"/>
                </a:moveTo>
                <a:lnTo>
                  <a:pt x="0" y="1953"/>
                </a:lnTo>
                <a:lnTo>
                  <a:pt x="1618" y="1953"/>
                </a:lnTo>
                <a:lnTo>
                  <a:pt x="1618" y="1531"/>
                </a:lnTo>
                <a:lnTo>
                  <a:pt x="4783" y="1531"/>
                </a:lnTo>
                <a:lnTo>
                  <a:pt x="4783" y="1295"/>
                </a:lnTo>
                <a:lnTo>
                  <a:pt x="1607" y="1295"/>
                </a:lnTo>
                <a:lnTo>
                  <a:pt x="1607" y="0"/>
                </a:ln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9469" name="Rectangle 12"/>
          <p:cNvSpPr>
            <a:spLocks noChangeArrowheads="1"/>
          </p:cNvSpPr>
          <p:nvPr/>
        </p:nvSpPr>
        <p:spPr bwMode="auto">
          <a:xfrm>
            <a:off x="3276600" y="1143000"/>
            <a:ext cx="47019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dirty="0"/>
              <a:t>- measured in </a:t>
            </a:r>
            <a:r>
              <a:rPr lang="en-US" sz="2800" b="1" dirty="0" smtClean="0"/>
              <a:t>Amperes</a:t>
            </a:r>
            <a:r>
              <a:rPr lang="en-US" sz="2800" dirty="0" smtClean="0"/>
              <a:t> </a:t>
            </a:r>
            <a:r>
              <a:rPr lang="en-US" sz="2800" dirty="0"/>
              <a:t>(A)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0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120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1205">
                                            <p:txEl>
                                              <p:pRg st="2" end="2"/>
                                            </p:txEl>
                                          </p:spTgt>
                                        </p:tgtEl>
                                        <p:attrNameLst>
                                          <p:attrName>style.visibility</p:attrName>
                                        </p:attrNameLst>
                                      </p:cBhvr>
                                      <p:to>
                                        <p:strVal val="visible"/>
                                      </p:to>
                                    </p:set>
                                  </p:childTnLst>
                                </p:cTn>
                              </p:par>
                              <p:par>
                                <p:cTn id="15" presetID="12" presetClass="entr" presetSubtype="1" fill="hold" grpId="0" nodeType="withEffect">
                                  <p:stCondLst>
                                    <p:cond delay="0"/>
                                  </p:stCondLst>
                                  <p:childTnLst>
                                    <p:set>
                                      <p:cBhvr>
                                        <p:cTn id="16" dur="1" fill="hold">
                                          <p:stCondLst>
                                            <p:cond delay="0"/>
                                          </p:stCondLst>
                                        </p:cTn>
                                        <p:tgtEl>
                                          <p:spTgt spid="51202"/>
                                        </p:tgtEl>
                                        <p:attrNameLst>
                                          <p:attrName>style.visibility</p:attrName>
                                        </p:attrNameLst>
                                      </p:cBhvr>
                                      <p:to>
                                        <p:strVal val="visible"/>
                                      </p:to>
                                    </p:set>
                                    <p:animEffect transition="in" filter="slide(fromTop)">
                                      <p:cBhvr>
                                        <p:cTn id="17" dur="2000"/>
                                        <p:tgtEl>
                                          <p:spTgt spid="5120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5120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0"/>
            <a:ext cx="4953000" cy="792163"/>
          </a:xfrm>
        </p:spPr>
        <p:txBody>
          <a:bodyPr/>
          <a:lstStyle/>
          <a:p>
            <a:pPr eaLnBrk="1" hangingPunct="1">
              <a:defRPr/>
            </a:pPr>
            <a:r>
              <a:rPr lang="en-US" kern="1200" dirty="0">
                <a:ea typeface="+mn-ea"/>
                <a:cs typeface="+mn-cs"/>
              </a:rPr>
              <a:t>Current in a Circuit</a:t>
            </a:r>
          </a:p>
        </p:txBody>
      </p:sp>
      <p:pic>
        <p:nvPicPr>
          <p:cNvPr id="53251" name="Picture 3" descr="LightOn"/>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51363" y="1073150"/>
            <a:ext cx="1903412"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Text Box 4"/>
          <p:cNvSpPr txBox="1">
            <a:spLocks noChangeArrowheads="1"/>
          </p:cNvSpPr>
          <p:nvPr/>
        </p:nvSpPr>
        <p:spPr bwMode="auto">
          <a:xfrm>
            <a:off x="1524000" y="4991100"/>
            <a:ext cx="7072313"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400" dirty="0"/>
              <a:t>When the switch is off, there is no current.</a:t>
            </a:r>
            <a:endParaRPr lang="en-US" sz="2400" dirty="0">
              <a:solidFill>
                <a:srgbClr val="FF0000"/>
              </a:solidFill>
            </a:endParaRPr>
          </a:p>
          <a:p>
            <a:pPr eaLnBrk="1" hangingPunct="1">
              <a:spcBef>
                <a:spcPct val="50000"/>
              </a:spcBef>
            </a:pPr>
            <a:r>
              <a:rPr lang="en-US" sz="2400" dirty="0"/>
              <a:t>When the switch is on, there is current.</a:t>
            </a:r>
            <a:endParaRPr lang="en-US" sz="2400" dirty="0">
              <a:solidFill>
                <a:srgbClr val="FF0000"/>
              </a:solidFill>
            </a:endParaRPr>
          </a:p>
        </p:txBody>
      </p:sp>
      <p:pic>
        <p:nvPicPr>
          <p:cNvPr id="20485" name="Picture 5" descr="j0434785[1]"/>
          <p:cNvPicPr>
            <a:picLocks noChangeAspect="1" noChangeArrowheads="1"/>
          </p:cNvPicPr>
          <p:nvPr/>
        </p:nvPicPr>
        <p:blipFill>
          <a:blip r:embed="rId4">
            <a:extLst>
              <a:ext uri="{28A0092B-C50C-407E-A947-70E740481C1C}">
                <a14:useLocalDpi xmlns:a14="http://schemas.microsoft.com/office/drawing/2010/main" val="0"/>
              </a:ext>
            </a:extLst>
          </a:blip>
          <a:srcRect l="22395" r="31857" b="7639"/>
          <a:stretch>
            <a:fillRect/>
          </a:stretch>
        </p:blipFill>
        <p:spPr bwMode="auto">
          <a:xfrm>
            <a:off x="2447925" y="2643188"/>
            <a:ext cx="836613"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6"/>
          <p:cNvGrpSpPr>
            <a:grpSpLocks/>
          </p:cNvGrpSpPr>
          <p:nvPr/>
        </p:nvGrpSpPr>
        <p:grpSpPr bwMode="auto">
          <a:xfrm>
            <a:off x="3641725" y="3819525"/>
            <a:ext cx="1412875" cy="941388"/>
            <a:chOff x="3583" y="1638"/>
            <a:chExt cx="890" cy="593"/>
          </a:xfrm>
        </p:grpSpPr>
        <p:sp>
          <p:nvSpPr>
            <p:cNvPr id="20495" name="Text Box 7"/>
            <p:cNvSpPr txBox="1">
              <a:spLocks noChangeArrowheads="1"/>
            </p:cNvSpPr>
            <p:nvPr/>
          </p:nvSpPr>
          <p:spPr bwMode="auto">
            <a:xfrm>
              <a:off x="3583" y="1638"/>
              <a:ext cx="2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1600" b="1" dirty="0"/>
                <a:t>off</a:t>
              </a:r>
            </a:p>
          </p:txBody>
        </p:sp>
        <p:sp>
          <p:nvSpPr>
            <p:cNvPr id="20496" name="Text Box 8"/>
            <p:cNvSpPr txBox="1">
              <a:spLocks noChangeArrowheads="1"/>
            </p:cNvSpPr>
            <p:nvPr/>
          </p:nvSpPr>
          <p:spPr bwMode="auto">
            <a:xfrm>
              <a:off x="4182" y="1639"/>
              <a:ext cx="2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1600" b="1" dirty="0"/>
                <a:t>on</a:t>
              </a:r>
            </a:p>
          </p:txBody>
        </p:sp>
        <p:grpSp>
          <p:nvGrpSpPr>
            <p:cNvPr id="20497" name="Group 9"/>
            <p:cNvGrpSpPr>
              <a:grpSpLocks/>
            </p:cNvGrpSpPr>
            <p:nvPr/>
          </p:nvGrpSpPr>
          <p:grpSpPr bwMode="auto">
            <a:xfrm>
              <a:off x="3735" y="1724"/>
              <a:ext cx="644" cy="507"/>
              <a:chOff x="3735" y="1724"/>
              <a:chExt cx="644" cy="507"/>
            </a:xfrm>
          </p:grpSpPr>
          <p:sp>
            <p:nvSpPr>
              <p:cNvPr id="20498" name="AutoShape 10"/>
              <p:cNvSpPr>
                <a:spLocks noChangeArrowheads="1"/>
              </p:cNvSpPr>
              <p:nvPr/>
            </p:nvSpPr>
            <p:spPr bwMode="auto">
              <a:xfrm flipH="1">
                <a:off x="3735" y="1887"/>
                <a:ext cx="644" cy="344"/>
              </a:xfrm>
              <a:prstGeom prst="cube">
                <a:avLst>
                  <a:gd name="adj" fmla="val 35120"/>
                </a:avLst>
              </a:prstGeom>
              <a:solidFill>
                <a:schemeClr val="tx1"/>
              </a:solidFill>
              <a:ln w="9525">
                <a:solidFill>
                  <a:schemeClr val="tx1"/>
                </a:solidFill>
                <a:miter lim="800000"/>
                <a:headEnd/>
                <a:tailEnd/>
              </a:ln>
            </p:spPr>
            <p:txBody>
              <a:bodyPr wrap="none" anchor="ctr"/>
              <a:lstStyle/>
              <a:p>
                <a:endParaRPr lang="en-US" dirty="0"/>
              </a:p>
            </p:txBody>
          </p:sp>
          <p:pic>
            <p:nvPicPr>
              <p:cNvPr id="20499" name="Picture 11" descr="switch"/>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883" y="1724"/>
                <a:ext cx="354"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53260" name="Picture 12" descr="LightOff"/>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946650" y="1500188"/>
            <a:ext cx="1031875" cy="153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Freeform 13"/>
          <p:cNvSpPr>
            <a:spLocks/>
          </p:cNvSpPr>
          <p:nvPr/>
        </p:nvSpPr>
        <p:spPr bwMode="auto">
          <a:xfrm>
            <a:off x="2847975" y="2514600"/>
            <a:ext cx="2298700" cy="227013"/>
          </a:xfrm>
          <a:custGeom>
            <a:avLst/>
            <a:gdLst>
              <a:gd name="T0" fmla="*/ 0 w 1448"/>
              <a:gd name="T1" fmla="*/ 2147483647 h 143"/>
              <a:gd name="T2" fmla="*/ 2147483647 w 1448"/>
              <a:gd name="T3" fmla="*/ 2147483647 h 143"/>
              <a:gd name="T4" fmla="*/ 2147483647 w 1448"/>
              <a:gd name="T5" fmla="*/ 0 h 143"/>
              <a:gd name="T6" fmla="*/ 2147483647 w 1448"/>
              <a:gd name="T7" fmla="*/ 2147483647 h 143"/>
              <a:gd name="T8" fmla="*/ 2147483647 w 1448"/>
              <a:gd name="T9" fmla="*/ 2147483647 h 143"/>
              <a:gd name="T10" fmla="*/ 2147483647 w 1448"/>
              <a:gd name="T11" fmla="*/ 2147483647 h 143"/>
              <a:gd name="T12" fmla="*/ 2147483647 w 1448"/>
              <a:gd name="T13" fmla="*/ 2147483647 h 143"/>
              <a:gd name="T14" fmla="*/ 2147483647 w 1448"/>
              <a:gd name="T15" fmla="*/ 2147483647 h 143"/>
              <a:gd name="T16" fmla="*/ 2147483647 w 1448"/>
              <a:gd name="T17" fmla="*/ 2147483647 h 1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48"/>
              <a:gd name="T28" fmla="*/ 0 h 143"/>
              <a:gd name="T29" fmla="*/ 1448 w 1448"/>
              <a:gd name="T30" fmla="*/ 143 h 1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48" h="143">
                <a:moveTo>
                  <a:pt x="0" y="143"/>
                </a:moveTo>
                <a:cubicBezTo>
                  <a:pt x="20" y="116"/>
                  <a:pt x="33" y="81"/>
                  <a:pt x="60" y="60"/>
                </a:cubicBezTo>
                <a:cubicBezTo>
                  <a:pt x="132" y="4"/>
                  <a:pt x="238" y="4"/>
                  <a:pt x="323" y="0"/>
                </a:cubicBezTo>
                <a:cubicBezTo>
                  <a:pt x="441" y="4"/>
                  <a:pt x="556" y="13"/>
                  <a:pt x="674" y="22"/>
                </a:cubicBezTo>
                <a:cubicBezTo>
                  <a:pt x="746" y="42"/>
                  <a:pt x="700" y="32"/>
                  <a:pt x="817" y="38"/>
                </a:cubicBezTo>
                <a:cubicBezTo>
                  <a:pt x="882" y="52"/>
                  <a:pt x="795" y="34"/>
                  <a:pt x="905" y="49"/>
                </a:cubicBezTo>
                <a:cubicBezTo>
                  <a:pt x="968" y="57"/>
                  <a:pt x="1034" y="74"/>
                  <a:pt x="1097" y="88"/>
                </a:cubicBezTo>
                <a:cubicBezTo>
                  <a:pt x="1129" y="95"/>
                  <a:pt x="1163" y="93"/>
                  <a:pt x="1195" y="99"/>
                </a:cubicBezTo>
                <a:cubicBezTo>
                  <a:pt x="1274" y="113"/>
                  <a:pt x="1370" y="143"/>
                  <a:pt x="1448" y="143"/>
                </a:cubicBez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0489" name="Freeform 14"/>
          <p:cNvSpPr>
            <a:spLocks/>
          </p:cNvSpPr>
          <p:nvPr/>
        </p:nvSpPr>
        <p:spPr bwMode="auto">
          <a:xfrm>
            <a:off x="2786063" y="2714625"/>
            <a:ext cx="3773487" cy="1968500"/>
          </a:xfrm>
          <a:custGeom>
            <a:avLst/>
            <a:gdLst>
              <a:gd name="T0" fmla="*/ 2147483647 w 2377"/>
              <a:gd name="T1" fmla="*/ 2147483647 h 1240"/>
              <a:gd name="T2" fmla="*/ 2147483647 w 2377"/>
              <a:gd name="T3" fmla="*/ 0 h 1240"/>
              <a:gd name="T4" fmla="*/ 2147483647 w 2377"/>
              <a:gd name="T5" fmla="*/ 2147483647 h 1240"/>
              <a:gd name="T6" fmla="*/ 2147483647 w 2377"/>
              <a:gd name="T7" fmla="*/ 2147483647 h 1240"/>
              <a:gd name="T8" fmla="*/ 2147483647 w 2377"/>
              <a:gd name="T9" fmla="*/ 2147483647 h 1240"/>
              <a:gd name="T10" fmla="*/ 2147483647 w 2377"/>
              <a:gd name="T11" fmla="*/ 2147483647 h 1240"/>
              <a:gd name="T12" fmla="*/ 2147483647 w 2377"/>
              <a:gd name="T13" fmla="*/ 2147483647 h 1240"/>
              <a:gd name="T14" fmla="*/ 2147483647 w 2377"/>
              <a:gd name="T15" fmla="*/ 2147483647 h 1240"/>
              <a:gd name="T16" fmla="*/ 2147483647 w 2377"/>
              <a:gd name="T17" fmla="*/ 2147483647 h 1240"/>
              <a:gd name="T18" fmla="*/ 2147483647 w 2377"/>
              <a:gd name="T19" fmla="*/ 2147483647 h 1240"/>
              <a:gd name="T20" fmla="*/ 2147483647 w 2377"/>
              <a:gd name="T21" fmla="*/ 2147483647 h 1240"/>
              <a:gd name="T22" fmla="*/ 2147483647 w 2377"/>
              <a:gd name="T23" fmla="*/ 2147483647 h 1240"/>
              <a:gd name="T24" fmla="*/ 2147483647 w 2377"/>
              <a:gd name="T25" fmla="*/ 2147483647 h 1240"/>
              <a:gd name="T26" fmla="*/ 2147483647 w 2377"/>
              <a:gd name="T27" fmla="*/ 2147483647 h 1240"/>
              <a:gd name="T28" fmla="*/ 2147483647 w 2377"/>
              <a:gd name="T29" fmla="*/ 2147483647 h 1240"/>
              <a:gd name="T30" fmla="*/ 2147483647 w 2377"/>
              <a:gd name="T31" fmla="*/ 2147483647 h 1240"/>
              <a:gd name="T32" fmla="*/ 2147483647 w 2377"/>
              <a:gd name="T33" fmla="*/ 2147483647 h 1240"/>
              <a:gd name="T34" fmla="*/ 2147483647 w 2377"/>
              <a:gd name="T35" fmla="*/ 2147483647 h 1240"/>
              <a:gd name="T36" fmla="*/ 2147483647 w 2377"/>
              <a:gd name="T37" fmla="*/ 2147483647 h 1240"/>
              <a:gd name="T38" fmla="*/ 2147483647 w 2377"/>
              <a:gd name="T39" fmla="*/ 2147483647 h 1240"/>
              <a:gd name="T40" fmla="*/ 2147483647 w 2377"/>
              <a:gd name="T41" fmla="*/ 2147483647 h 1240"/>
              <a:gd name="T42" fmla="*/ 2147483647 w 2377"/>
              <a:gd name="T43" fmla="*/ 2147483647 h 1240"/>
              <a:gd name="T44" fmla="*/ 2147483647 w 2377"/>
              <a:gd name="T45" fmla="*/ 2147483647 h 1240"/>
              <a:gd name="T46" fmla="*/ 2147483647 w 2377"/>
              <a:gd name="T47" fmla="*/ 2147483647 h 1240"/>
              <a:gd name="T48" fmla="*/ 2147483647 w 2377"/>
              <a:gd name="T49" fmla="*/ 2147483647 h 1240"/>
              <a:gd name="T50" fmla="*/ 2147483647 w 2377"/>
              <a:gd name="T51" fmla="*/ 2147483647 h 1240"/>
              <a:gd name="T52" fmla="*/ 0 w 2377"/>
              <a:gd name="T53" fmla="*/ 2147483647 h 124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377"/>
              <a:gd name="T82" fmla="*/ 0 h 1240"/>
              <a:gd name="T83" fmla="*/ 2377 w 2377"/>
              <a:gd name="T84" fmla="*/ 1240 h 124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377" h="1240">
                <a:moveTo>
                  <a:pt x="1816" y="22"/>
                </a:moveTo>
                <a:cubicBezTo>
                  <a:pt x="1832" y="11"/>
                  <a:pt x="1847" y="7"/>
                  <a:pt x="1865" y="0"/>
                </a:cubicBezTo>
                <a:cubicBezTo>
                  <a:pt x="1899" y="6"/>
                  <a:pt x="1919" y="19"/>
                  <a:pt x="1948" y="38"/>
                </a:cubicBezTo>
                <a:cubicBezTo>
                  <a:pt x="1961" y="47"/>
                  <a:pt x="1993" y="51"/>
                  <a:pt x="2008" y="55"/>
                </a:cubicBezTo>
                <a:cubicBezTo>
                  <a:pt x="2042" y="65"/>
                  <a:pt x="2077" y="74"/>
                  <a:pt x="2112" y="82"/>
                </a:cubicBezTo>
                <a:cubicBezTo>
                  <a:pt x="2152" y="109"/>
                  <a:pt x="2194" y="130"/>
                  <a:pt x="2222" y="170"/>
                </a:cubicBezTo>
                <a:cubicBezTo>
                  <a:pt x="2236" y="216"/>
                  <a:pt x="2214" y="150"/>
                  <a:pt x="2244" y="209"/>
                </a:cubicBezTo>
                <a:cubicBezTo>
                  <a:pt x="2247" y="215"/>
                  <a:pt x="2246" y="223"/>
                  <a:pt x="2249" y="230"/>
                </a:cubicBezTo>
                <a:cubicBezTo>
                  <a:pt x="2252" y="236"/>
                  <a:pt x="2256" y="241"/>
                  <a:pt x="2260" y="247"/>
                </a:cubicBezTo>
                <a:cubicBezTo>
                  <a:pt x="2272" y="301"/>
                  <a:pt x="2293" y="351"/>
                  <a:pt x="2304" y="406"/>
                </a:cubicBezTo>
                <a:cubicBezTo>
                  <a:pt x="2319" y="481"/>
                  <a:pt x="2323" y="558"/>
                  <a:pt x="2343" y="631"/>
                </a:cubicBezTo>
                <a:cubicBezTo>
                  <a:pt x="2357" y="737"/>
                  <a:pt x="2358" y="843"/>
                  <a:pt x="2370" y="949"/>
                </a:cubicBezTo>
                <a:cubicBezTo>
                  <a:pt x="2368" y="986"/>
                  <a:pt x="2377" y="1027"/>
                  <a:pt x="2359" y="1059"/>
                </a:cubicBezTo>
                <a:cubicBezTo>
                  <a:pt x="2331" y="1112"/>
                  <a:pt x="2276" y="1138"/>
                  <a:pt x="2227" y="1169"/>
                </a:cubicBezTo>
                <a:cubicBezTo>
                  <a:pt x="2213" y="1178"/>
                  <a:pt x="2193" y="1177"/>
                  <a:pt x="2178" y="1185"/>
                </a:cubicBezTo>
                <a:cubicBezTo>
                  <a:pt x="2157" y="1196"/>
                  <a:pt x="2165" y="1199"/>
                  <a:pt x="2140" y="1207"/>
                </a:cubicBezTo>
                <a:cubicBezTo>
                  <a:pt x="2080" y="1226"/>
                  <a:pt x="2015" y="1220"/>
                  <a:pt x="1953" y="1223"/>
                </a:cubicBezTo>
                <a:cubicBezTo>
                  <a:pt x="1911" y="1225"/>
                  <a:pt x="1869" y="1227"/>
                  <a:pt x="1827" y="1229"/>
                </a:cubicBezTo>
                <a:cubicBezTo>
                  <a:pt x="1553" y="1223"/>
                  <a:pt x="1627" y="1240"/>
                  <a:pt x="1487" y="1196"/>
                </a:cubicBezTo>
                <a:cubicBezTo>
                  <a:pt x="1448" y="1166"/>
                  <a:pt x="1410" y="1150"/>
                  <a:pt x="1361" y="1141"/>
                </a:cubicBezTo>
                <a:cubicBezTo>
                  <a:pt x="1300" y="1111"/>
                  <a:pt x="1158" y="1119"/>
                  <a:pt x="1158" y="1119"/>
                </a:cubicBezTo>
                <a:cubicBezTo>
                  <a:pt x="1006" y="1125"/>
                  <a:pt x="854" y="1135"/>
                  <a:pt x="702" y="1141"/>
                </a:cubicBezTo>
                <a:cubicBezTo>
                  <a:pt x="661" y="1152"/>
                  <a:pt x="618" y="1156"/>
                  <a:pt x="576" y="1163"/>
                </a:cubicBezTo>
                <a:cubicBezTo>
                  <a:pt x="496" y="1193"/>
                  <a:pt x="179" y="1169"/>
                  <a:pt x="170" y="1169"/>
                </a:cubicBezTo>
                <a:cubicBezTo>
                  <a:pt x="138" y="1165"/>
                  <a:pt x="108" y="1160"/>
                  <a:pt x="77" y="1152"/>
                </a:cubicBezTo>
                <a:cubicBezTo>
                  <a:pt x="50" y="1134"/>
                  <a:pt x="30" y="1097"/>
                  <a:pt x="11" y="1070"/>
                </a:cubicBezTo>
                <a:cubicBezTo>
                  <a:pt x="1" y="1036"/>
                  <a:pt x="0" y="1029"/>
                  <a:pt x="0" y="987"/>
                </a:cubicBez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grpSp>
        <p:nvGrpSpPr>
          <p:cNvPr id="4" name="Group 15"/>
          <p:cNvGrpSpPr>
            <a:grpSpLocks/>
          </p:cNvGrpSpPr>
          <p:nvPr/>
        </p:nvGrpSpPr>
        <p:grpSpPr bwMode="auto">
          <a:xfrm>
            <a:off x="3646488" y="3824288"/>
            <a:ext cx="1412875" cy="941387"/>
            <a:chOff x="4628" y="353"/>
            <a:chExt cx="890" cy="593"/>
          </a:xfrm>
        </p:grpSpPr>
        <p:sp>
          <p:nvSpPr>
            <p:cNvPr id="20491" name="Text Box 16"/>
            <p:cNvSpPr txBox="1">
              <a:spLocks noChangeArrowheads="1"/>
            </p:cNvSpPr>
            <p:nvPr/>
          </p:nvSpPr>
          <p:spPr bwMode="auto">
            <a:xfrm>
              <a:off x="4628" y="353"/>
              <a:ext cx="2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1600" b="1" dirty="0"/>
                <a:t>off</a:t>
              </a:r>
            </a:p>
          </p:txBody>
        </p:sp>
        <p:sp>
          <p:nvSpPr>
            <p:cNvPr id="20492" name="Text Box 17"/>
            <p:cNvSpPr txBox="1">
              <a:spLocks noChangeArrowheads="1"/>
            </p:cNvSpPr>
            <p:nvPr/>
          </p:nvSpPr>
          <p:spPr bwMode="auto">
            <a:xfrm>
              <a:off x="5227" y="354"/>
              <a:ext cx="2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1600" b="1" dirty="0"/>
                <a:t>on</a:t>
              </a:r>
            </a:p>
          </p:txBody>
        </p:sp>
        <p:sp>
          <p:nvSpPr>
            <p:cNvPr id="20493" name="AutoShape 18"/>
            <p:cNvSpPr>
              <a:spLocks noChangeArrowheads="1"/>
            </p:cNvSpPr>
            <p:nvPr/>
          </p:nvSpPr>
          <p:spPr bwMode="auto">
            <a:xfrm flipH="1">
              <a:off x="4780" y="602"/>
              <a:ext cx="644" cy="344"/>
            </a:xfrm>
            <a:prstGeom prst="cube">
              <a:avLst>
                <a:gd name="adj" fmla="val 35120"/>
              </a:avLst>
            </a:prstGeom>
            <a:solidFill>
              <a:schemeClr val="tx1"/>
            </a:solidFill>
            <a:ln w="9525">
              <a:solidFill>
                <a:schemeClr val="tx1"/>
              </a:solidFill>
              <a:miter lim="800000"/>
              <a:headEnd/>
              <a:tailEnd/>
            </a:ln>
          </p:spPr>
          <p:txBody>
            <a:bodyPr wrap="none" anchor="ctr"/>
            <a:lstStyle/>
            <a:p>
              <a:endParaRPr lang="en-US" dirty="0"/>
            </a:p>
          </p:txBody>
        </p:sp>
        <p:pic>
          <p:nvPicPr>
            <p:cNvPr id="20494" name="Picture 19" descr="switch"/>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flipH="1">
              <a:off x="4944" y="444"/>
              <a:ext cx="354"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325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3252">
                                            <p:txEl>
                                              <p:pRg st="1" end="1"/>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2"/>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53260"/>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5325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5029200" cy="838200"/>
          </a:xfrm>
        </p:spPr>
        <p:txBody>
          <a:bodyPr/>
          <a:lstStyle/>
          <a:p>
            <a:pPr eaLnBrk="1" hangingPunct="1"/>
            <a:r>
              <a:rPr lang="en-US" dirty="0">
                <a:latin typeface="Arial" charset="0"/>
              </a:rPr>
              <a:t>Electricity</a:t>
            </a:r>
          </a:p>
        </p:txBody>
      </p:sp>
      <p:sp>
        <p:nvSpPr>
          <p:cNvPr id="6147" name="Rectangle 6"/>
          <p:cNvSpPr>
            <a:spLocks noGrp="1" noChangeArrowheads="1"/>
          </p:cNvSpPr>
          <p:nvPr>
            <p:ph idx="1"/>
          </p:nvPr>
        </p:nvSpPr>
        <p:spPr>
          <a:xfrm>
            <a:off x="533400" y="1295400"/>
            <a:ext cx="8001000" cy="2362200"/>
          </a:xfrm>
        </p:spPr>
        <p:txBody>
          <a:bodyPr/>
          <a:lstStyle/>
          <a:p>
            <a:pPr eaLnBrk="1" hangingPunct="1">
              <a:spcBef>
                <a:spcPct val="50000"/>
              </a:spcBef>
              <a:buFontTx/>
              <a:buNone/>
            </a:pPr>
            <a:r>
              <a:rPr lang="en-US" dirty="0">
                <a:latin typeface="Arial" charset="0"/>
              </a:rPr>
              <a:t>	</a:t>
            </a:r>
            <a:r>
              <a:rPr lang="en-US" sz="3400" dirty="0">
                <a:latin typeface="Arial" charset="0"/>
              </a:rPr>
              <a:t>Movement of electrons</a:t>
            </a:r>
          </a:p>
          <a:p>
            <a:pPr eaLnBrk="1" hangingPunct="1">
              <a:spcBef>
                <a:spcPct val="50000"/>
              </a:spcBef>
              <a:buFontTx/>
              <a:buNone/>
            </a:pPr>
            <a:r>
              <a:rPr lang="en-US" sz="3400" dirty="0">
                <a:latin typeface="Arial" charset="0"/>
              </a:rPr>
              <a:t>	Invisible force that provides</a:t>
            </a:r>
          </a:p>
          <a:p>
            <a:pPr eaLnBrk="1" hangingPunct="1">
              <a:spcBef>
                <a:spcPct val="50000"/>
              </a:spcBef>
              <a:buFontTx/>
              <a:buNone/>
            </a:pPr>
            <a:r>
              <a:rPr lang="en-US" sz="3400" dirty="0">
                <a:latin typeface="Arial" charset="0"/>
              </a:rPr>
              <a:t>		light, heat, sound, motion . . .</a:t>
            </a:r>
          </a:p>
        </p:txBody>
      </p:sp>
      <p:pic>
        <p:nvPicPr>
          <p:cNvPr id="6148" name="Picture 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17750" y="4419600"/>
            <a:ext cx="2133600" cy="163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9"/>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4419600"/>
            <a:ext cx="2105025" cy="168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10"/>
          <p:cNvPicPr>
            <a:picLocks noChangeAspect="1" noChangeArrowheads="1"/>
          </p:cNvPicPr>
          <p:nvPr/>
        </p:nvPicPr>
        <p:blipFill>
          <a:blip r:embed="rId5" cstate="email">
            <a:extLst>
              <a:ext uri="{28A0092B-C50C-407E-A947-70E740481C1C}">
                <a14:useLocalDpi xmlns:a14="http://schemas.microsoft.com/office/drawing/2010/main" val="0"/>
              </a:ext>
            </a:extLst>
          </a:blip>
          <a:srcRect l="3334" r="3334"/>
          <a:stretch>
            <a:fillRect/>
          </a:stretch>
        </p:blipFill>
        <p:spPr bwMode="auto">
          <a:xfrm>
            <a:off x="4664075" y="4419600"/>
            <a:ext cx="2133600" cy="161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11"/>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010400" y="4419600"/>
            <a:ext cx="2133600"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0" y="0"/>
            <a:ext cx="8229600" cy="715963"/>
          </a:xfrm>
        </p:spPr>
        <p:txBody>
          <a:bodyPr/>
          <a:lstStyle/>
          <a:p>
            <a:r>
              <a:rPr lang="en-US" dirty="0">
                <a:latin typeface="Arial" charset="0"/>
              </a:rPr>
              <a:t>Current Flow</a:t>
            </a:r>
          </a:p>
        </p:txBody>
      </p:sp>
      <p:sp>
        <p:nvSpPr>
          <p:cNvPr id="21507" name="Content Placeholder 2"/>
          <p:cNvSpPr>
            <a:spLocks noGrp="1"/>
          </p:cNvSpPr>
          <p:nvPr>
            <p:ph idx="1"/>
          </p:nvPr>
        </p:nvSpPr>
        <p:spPr>
          <a:xfrm>
            <a:off x="228600" y="685800"/>
            <a:ext cx="5638800" cy="5638800"/>
          </a:xfrm>
        </p:spPr>
        <p:txBody>
          <a:bodyPr/>
          <a:lstStyle/>
          <a:p>
            <a:pPr marL="236538" indent="-236538">
              <a:spcBef>
                <a:spcPct val="0"/>
              </a:spcBef>
              <a:spcAft>
                <a:spcPts val="1200"/>
              </a:spcAft>
              <a:buFontTx/>
              <a:buNone/>
            </a:pPr>
            <a:r>
              <a:rPr lang="en-US" sz="2600" b="1" dirty="0">
                <a:latin typeface="Arial" charset="0"/>
              </a:rPr>
              <a:t>	Conventional </a:t>
            </a:r>
            <a:r>
              <a:rPr lang="en-US" sz="2600" b="1" dirty="0" smtClean="0">
                <a:latin typeface="Arial" charset="0"/>
              </a:rPr>
              <a:t>current</a:t>
            </a:r>
            <a:r>
              <a:rPr lang="en-US" sz="2600" dirty="0" smtClean="0">
                <a:latin typeface="Arial" charset="0"/>
              </a:rPr>
              <a:t> </a:t>
            </a:r>
            <a:r>
              <a:rPr lang="en-US" sz="2600" dirty="0">
                <a:latin typeface="Arial" charset="0"/>
              </a:rPr>
              <a:t>assumes that current flows out of the positive side of the battery, through the circuit, and back to the negative side of the battery. This was the convention established when electricity was first discovered, but it is incorrect!</a:t>
            </a:r>
          </a:p>
          <a:p>
            <a:pPr marL="236538" indent="-236538">
              <a:spcBef>
                <a:spcPct val="0"/>
              </a:spcBef>
              <a:spcAft>
                <a:spcPts val="1200"/>
              </a:spcAft>
              <a:buFontTx/>
              <a:buNone/>
            </a:pPr>
            <a:r>
              <a:rPr lang="en-US" sz="2600" b="1" dirty="0">
                <a:latin typeface="Arial" charset="0"/>
              </a:rPr>
              <a:t>	Electron </a:t>
            </a:r>
            <a:r>
              <a:rPr lang="en-US" sz="2600" b="1" dirty="0" smtClean="0">
                <a:latin typeface="Arial" charset="0"/>
              </a:rPr>
              <a:t>flow</a:t>
            </a:r>
            <a:r>
              <a:rPr lang="en-US" sz="2600" dirty="0" smtClean="0">
                <a:latin typeface="Arial" charset="0"/>
              </a:rPr>
              <a:t> </a:t>
            </a:r>
            <a:r>
              <a:rPr lang="en-US" sz="2600" dirty="0">
                <a:latin typeface="Arial" charset="0"/>
              </a:rPr>
              <a:t>is what actually happens. The electrons flow out of the negative side of the battery, through the circuit, and back to the positive side of the battery.</a:t>
            </a:r>
          </a:p>
        </p:txBody>
      </p:sp>
      <p:grpSp>
        <p:nvGrpSpPr>
          <p:cNvPr id="21508" name="Group 4"/>
          <p:cNvGrpSpPr>
            <a:grpSpLocks/>
          </p:cNvGrpSpPr>
          <p:nvPr/>
        </p:nvGrpSpPr>
        <p:grpSpPr bwMode="auto">
          <a:xfrm>
            <a:off x="6324600" y="4191000"/>
            <a:ext cx="2468563" cy="1371600"/>
            <a:chOff x="685801" y="3657601"/>
            <a:chExt cx="2468880" cy="1371600"/>
          </a:xfrm>
        </p:grpSpPr>
        <p:grpSp>
          <p:nvGrpSpPr>
            <p:cNvPr id="21522" name="Group 30"/>
            <p:cNvGrpSpPr>
              <a:grpSpLocks/>
            </p:cNvGrpSpPr>
            <p:nvPr/>
          </p:nvGrpSpPr>
          <p:grpSpPr bwMode="auto">
            <a:xfrm>
              <a:off x="685801" y="3657601"/>
              <a:ext cx="2468880" cy="1371600"/>
              <a:chOff x="685800" y="3657599"/>
              <a:chExt cx="3276600" cy="2362201"/>
            </a:xfrm>
          </p:grpSpPr>
          <p:pic>
            <p:nvPicPr>
              <p:cNvPr id="21524"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5800" y="3810000"/>
                <a:ext cx="3078447"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eform 8"/>
              <p:cNvSpPr/>
              <p:nvPr/>
            </p:nvSpPr>
            <p:spPr>
              <a:xfrm>
                <a:off x="883871" y="3657599"/>
                <a:ext cx="547856" cy="549541"/>
              </a:xfrm>
              <a:custGeom>
                <a:avLst/>
                <a:gdLst>
                  <a:gd name="connsiteX0" fmla="*/ 0 w 599090"/>
                  <a:gd name="connsiteY0" fmla="*/ 536028 h 536028"/>
                  <a:gd name="connsiteX1" fmla="*/ 0 w 599090"/>
                  <a:gd name="connsiteY1" fmla="*/ 0 h 536028"/>
                  <a:gd name="connsiteX2" fmla="*/ 599090 w 599090"/>
                  <a:gd name="connsiteY2" fmla="*/ 0 h 536028"/>
                </a:gdLst>
                <a:ahLst/>
                <a:cxnLst>
                  <a:cxn ang="0">
                    <a:pos x="connsiteX0" y="connsiteY0"/>
                  </a:cxn>
                  <a:cxn ang="0">
                    <a:pos x="connsiteX1" y="connsiteY1"/>
                  </a:cxn>
                  <a:cxn ang="0">
                    <a:pos x="connsiteX2" y="connsiteY2"/>
                  </a:cxn>
                </a:cxnLst>
                <a:rect l="l" t="t" r="r" b="b"/>
                <a:pathLst>
                  <a:path w="599090" h="536028">
                    <a:moveTo>
                      <a:pt x="0" y="536028"/>
                    </a:moveTo>
                    <a:lnTo>
                      <a:pt x="0" y="0"/>
                    </a:lnTo>
                    <a:lnTo>
                      <a:pt x="599090" y="0"/>
                    </a:lnTo>
                  </a:path>
                </a:pathLst>
              </a:custGeom>
              <a:ln w="12700">
                <a:solidFill>
                  <a:srgbClr val="0000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10" name="Freeform 9"/>
              <p:cNvSpPr/>
              <p:nvPr/>
            </p:nvSpPr>
            <p:spPr>
              <a:xfrm rot="5400000">
                <a:off x="3413702" y="3658441"/>
                <a:ext cx="549541" cy="547856"/>
              </a:xfrm>
              <a:custGeom>
                <a:avLst/>
                <a:gdLst>
                  <a:gd name="connsiteX0" fmla="*/ 0 w 599090"/>
                  <a:gd name="connsiteY0" fmla="*/ 536028 h 536028"/>
                  <a:gd name="connsiteX1" fmla="*/ 0 w 599090"/>
                  <a:gd name="connsiteY1" fmla="*/ 0 h 536028"/>
                  <a:gd name="connsiteX2" fmla="*/ 599090 w 599090"/>
                  <a:gd name="connsiteY2" fmla="*/ 0 h 536028"/>
                </a:gdLst>
                <a:ahLst/>
                <a:cxnLst>
                  <a:cxn ang="0">
                    <a:pos x="connsiteX0" y="connsiteY0"/>
                  </a:cxn>
                  <a:cxn ang="0">
                    <a:pos x="connsiteX1" y="connsiteY1"/>
                  </a:cxn>
                  <a:cxn ang="0">
                    <a:pos x="connsiteX2" y="connsiteY2"/>
                  </a:cxn>
                </a:cxnLst>
                <a:rect l="l" t="t" r="r" b="b"/>
                <a:pathLst>
                  <a:path w="599090" h="536028">
                    <a:moveTo>
                      <a:pt x="0" y="536028"/>
                    </a:moveTo>
                    <a:lnTo>
                      <a:pt x="0" y="0"/>
                    </a:lnTo>
                    <a:lnTo>
                      <a:pt x="599090" y="0"/>
                    </a:lnTo>
                  </a:path>
                </a:pathLst>
              </a:custGeom>
              <a:ln w="12700">
                <a:solidFill>
                  <a:srgbClr val="0000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11" name="Freeform 10"/>
              <p:cNvSpPr/>
              <p:nvPr/>
            </p:nvSpPr>
            <p:spPr>
              <a:xfrm flipV="1">
                <a:off x="883871" y="5470261"/>
                <a:ext cx="547856" cy="549539"/>
              </a:xfrm>
              <a:custGeom>
                <a:avLst/>
                <a:gdLst>
                  <a:gd name="connsiteX0" fmla="*/ 0 w 599090"/>
                  <a:gd name="connsiteY0" fmla="*/ 536028 h 536028"/>
                  <a:gd name="connsiteX1" fmla="*/ 0 w 599090"/>
                  <a:gd name="connsiteY1" fmla="*/ 0 h 536028"/>
                  <a:gd name="connsiteX2" fmla="*/ 599090 w 599090"/>
                  <a:gd name="connsiteY2" fmla="*/ 0 h 536028"/>
                </a:gdLst>
                <a:ahLst/>
                <a:cxnLst>
                  <a:cxn ang="0">
                    <a:pos x="connsiteX0" y="connsiteY0"/>
                  </a:cxn>
                  <a:cxn ang="0">
                    <a:pos x="connsiteX1" y="connsiteY1"/>
                  </a:cxn>
                  <a:cxn ang="0">
                    <a:pos x="connsiteX2" y="connsiteY2"/>
                  </a:cxn>
                </a:cxnLst>
                <a:rect l="l" t="t" r="r" b="b"/>
                <a:pathLst>
                  <a:path w="599090" h="536028">
                    <a:moveTo>
                      <a:pt x="0" y="536028"/>
                    </a:moveTo>
                    <a:lnTo>
                      <a:pt x="0" y="0"/>
                    </a:lnTo>
                    <a:lnTo>
                      <a:pt x="599090" y="0"/>
                    </a:lnTo>
                  </a:path>
                </a:pathLst>
              </a:custGeom>
              <a:ln w="127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12" name="Freeform 11"/>
              <p:cNvSpPr/>
              <p:nvPr/>
            </p:nvSpPr>
            <p:spPr>
              <a:xfrm rot="16200000" flipV="1">
                <a:off x="3413702" y="5471103"/>
                <a:ext cx="549539" cy="547856"/>
              </a:xfrm>
              <a:custGeom>
                <a:avLst/>
                <a:gdLst>
                  <a:gd name="connsiteX0" fmla="*/ 0 w 599090"/>
                  <a:gd name="connsiteY0" fmla="*/ 536028 h 536028"/>
                  <a:gd name="connsiteX1" fmla="*/ 0 w 599090"/>
                  <a:gd name="connsiteY1" fmla="*/ 0 h 536028"/>
                  <a:gd name="connsiteX2" fmla="*/ 599090 w 599090"/>
                  <a:gd name="connsiteY2" fmla="*/ 0 h 536028"/>
                </a:gdLst>
                <a:ahLst/>
                <a:cxnLst>
                  <a:cxn ang="0">
                    <a:pos x="connsiteX0" y="connsiteY0"/>
                  </a:cxn>
                  <a:cxn ang="0">
                    <a:pos x="connsiteX1" y="connsiteY1"/>
                  </a:cxn>
                  <a:cxn ang="0">
                    <a:pos x="connsiteX2" y="connsiteY2"/>
                  </a:cxn>
                </a:cxnLst>
                <a:rect l="l" t="t" r="r" b="b"/>
                <a:pathLst>
                  <a:path w="599090" h="536028">
                    <a:moveTo>
                      <a:pt x="0" y="536028"/>
                    </a:moveTo>
                    <a:lnTo>
                      <a:pt x="0" y="0"/>
                    </a:lnTo>
                    <a:lnTo>
                      <a:pt x="599090" y="0"/>
                    </a:lnTo>
                  </a:path>
                </a:pathLst>
              </a:custGeom>
              <a:ln w="127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cxnSp>
            <p:nvCxnSpPr>
              <p:cNvPr id="13" name="Straight Arrow Connector 12"/>
              <p:cNvCxnSpPr/>
              <p:nvPr/>
            </p:nvCxnSpPr>
            <p:spPr>
              <a:xfrm>
                <a:off x="1726726" y="3657599"/>
                <a:ext cx="547856" cy="2735"/>
              </a:xfrm>
              <a:prstGeom prst="straightConnector1">
                <a:avLst/>
              </a:prstGeom>
              <a:ln w="12700">
                <a:solidFill>
                  <a:srgbClr val="0000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569581" y="3657599"/>
                <a:ext cx="549964" cy="2735"/>
              </a:xfrm>
              <a:prstGeom prst="straightConnector1">
                <a:avLst/>
              </a:prstGeom>
              <a:ln w="12700">
                <a:solidFill>
                  <a:srgbClr val="0000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3687943" y="4837646"/>
                <a:ext cx="546806" cy="2108"/>
              </a:xfrm>
              <a:prstGeom prst="straightConnector1">
                <a:avLst/>
              </a:prstGeom>
              <a:ln w="12700">
                <a:solidFill>
                  <a:srgbClr val="0000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726726" y="6017067"/>
                <a:ext cx="547856" cy="2733"/>
              </a:xfrm>
              <a:prstGeom prst="straightConnector1">
                <a:avLst/>
              </a:prstGeom>
              <a:ln w="127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569581" y="6017067"/>
                <a:ext cx="549964" cy="2733"/>
              </a:xfrm>
              <a:prstGeom prst="straightConnector1">
                <a:avLst/>
              </a:prstGeom>
              <a:ln w="127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1523" name="TextBox 6"/>
            <p:cNvSpPr txBox="1">
              <a:spLocks noChangeArrowheads="1"/>
            </p:cNvSpPr>
            <p:nvPr/>
          </p:nvSpPr>
          <p:spPr bwMode="auto">
            <a:xfrm>
              <a:off x="1483549" y="4020236"/>
              <a:ext cx="10310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dirty="0"/>
                <a:t>Electron</a:t>
              </a:r>
            </a:p>
            <a:p>
              <a:pPr algn="ctr" eaLnBrk="1" hangingPunct="1"/>
              <a:r>
                <a:rPr lang="en-US" dirty="0"/>
                <a:t>Flow</a:t>
              </a:r>
            </a:p>
          </p:txBody>
        </p:sp>
      </p:grpSp>
      <p:grpSp>
        <p:nvGrpSpPr>
          <p:cNvPr id="21509" name="Group 17"/>
          <p:cNvGrpSpPr>
            <a:grpSpLocks/>
          </p:cNvGrpSpPr>
          <p:nvPr/>
        </p:nvGrpSpPr>
        <p:grpSpPr bwMode="auto">
          <a:xfrm>
            <a:off x="6248400" y="1447800"/>
            <a:ext cx="2468563" cy="1371600"/>
            <a:chOff x="4800600" y="3657600"/>
            <a:chExt cx="2468880" cy="1371600"/>
          </a:xfrm>
        </p:grpSpPr>
        <p:grpSp>
          <p:nvGrpSpPr>
            <p:cNvPr id="21510" name="Group 31"/>
            <p:cNvGrpSpPr>
              <a:grpSpLocks/>
            </p:cNvGrpSpPr>
            <p:nvPr/>
          </p:nvGrpSpPr>
          <p:grpSpPr bwMode="auto">
            <a:xfrm>
              <a:off x="4800600" y="3657600"/>
              <a:ext cx="2468880" cy="1371600"/>
              <a:chOff x="4800600" y="3657600"/>
              <a:chExt cx="3276600" cy="2362201"/>
            </a:xfrm>
          </p:grpSpPr>
          <p:pic>
            <p:nvPicPr>
              <p:cNvPr id="21512"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00600" y="3810001"/>
                <a:ext cx="3078447"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Freeform 21"/>
              <p:cNvSpPr/>
              <p:nvPr/>
            </p:nvSpPr>
            <p:spPr>
              <a:xfrm>
                <a:off x="4998671" y="3657600"/>
                <a:ext cx="547856" cy="549541"/>
              </a:xfrm>
              <a:custGeom>
                <a:avLst/>
                <a:gdLst>
                  <a:gd name="connsiteX0" fmla="*/ 0 w 599090"/>
                  <a:gd name="connsiteY0" fmla="*/ 536028 h 536028"/>
                  <a:gd name="connsiteX1" fmla="*/ 0 w 599090"/>
                  <a:gd name="connsiteY1" fmla="*/ 0 h 536028"/>
                  <a:gd name="connsiteX2" fmla="*/ 599090 w 599090"/>
                  <a:gd name="connsiteY2" fmla="*/ 0 h 536028"/>
                </a:gdLst>
                <a:ahLst/>
                <a:cxnLst>
                  <a:cxn ang="0">
                    <a:pos x="connsiteX0" y="connsiteY0"/>
                  </a:cxn>
                  <a:cxn ang="0">
                    <a:pos x="connsiteX1" y="connsiteY1"/>
                  </a:cxn>
                  <a:cxn ang="0">
                    <a:pos x="connsiteX2" y="connsiteY2"/>
                  </a:cxn>
                </a:cxnLst>
                <a:rect l="l" t="t" r="r" b="b"/>
                <a:pathLst>
                  <a:path w="599090" h="536028">
                    <a:moveTo>
                      <a:pt x="0" y="536028"/>
                    </a:moveTo>
                    <a:lnTo>
                      <a:pt x="0" y="0"/>
                    </a:lnTo>
                    <a:lnTo>
                      <a:pt x="599090" y="0"/>
                    </a:lnTo>
                  </a:path>
                </a:pathLst>
              </a:custGeom>
              <a:ln w="127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23" name="Freeform 22"/>
              <p:cNvSpPr/>
              <p:nvPr/>
            </p:nvSpPr>
            <p:spPr>
              <a:xfrm rot="5400000">
                <a:off x="7528502" y="3658442"/>
                <a:ext cx="549541" cy="547856"/>
              </a:xfrm>
              <a:custGeom>
                <a:avLst/>
                <a:gdLst>
                  <a:gd name="connsiteX0" fmla="*/ 0 w 599090"/>
                  <a:gd name="connsiteY0" fmla="*/ 536028 h 536028"/>
                  <a:gd name="connsiteX1" fmla="*/ 0 w 599090"/>
                  <a:gd name="connsiteY1" fmla="*/ 0 h 536028"/>
                  <a:gd name="connsiteX2" fmla="*/ 599090 w 599090"/>
                  <a:gd name="connsiteY2" fmla="*/ 0 h 536028"/>
                </a:gdLst>
                <a:ahLst/>
                <a:cxnLst>
                  <a:cxn ang="0">
                    <a:pos x="connsiteX0" y="connsiteY0"/>
                  </a:cxn>
                  <a:cxn ang="0">
                    <a:pos x="connsiteX1" y="connsiteY1"/>
                  </a:cxn>
                  <a:cxn ang="0">
                    <a:pos x="connsiteX2" y="connsiteY2"/>
                  </a:cxn>
                </a:cxnLst>
                <a:rect l="l" t="t" r="r" b="b"/>
                <a:pathLst>
                  <a:path w="599090" h="536028">
                    <a:moveTo>
                      <a:pt x="0" y="536028"/>
                    </a:moveTo>
                    <a:lnTo>
                      <a:pt x="0" y="0"/>
                    </a:lnTo>
                    <a:lnTo>
                      <a:pt x="599090" y="0"/>
                    </a:lnTo>
                  </a:path>
                </a:pathLst>
              </a:custGeom>
              <a:ln w="127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24" name="Freeform 23"/>
              <p:cNvSpPr/>
              <p:nvPr/>
            </p:nvSpPr>
            <p:spPr>
              <a:xfrm flipV="1">
                <a:off x="4998671" y="5470262"/>
                <a:ext cx="547856" cy="549539"/>
              </a:xfrm>
              <a:custGeom>
                <a:avLst/>
                <a:gdLst>
                  <a:gd name="connsiteX0" fmla="*/ 0 w 599090"/>
                  <a:gd name="connsiteY0" fmla="*/ 536028 h 536028"/>
                  <a:gd name="connsiteX1" fmla="*/ 0 w 599090"/>
                  <a:gd name="connsiteY1" fmla="*/ 0 h 536028"/>
                  <a:gd name="connsiteX2" fmla="*/ 599090 w 599090"/>
                  <a:gd name="connsiteY2" fmla="*/ 0 h 536028"/>
                </a:gdLst>
                <a:ahLst/>
                <a:cxnLst>
                  <a:cxn ang="0">
                    <a:pos x="connsiteX0" y="connsiteY0"/>
                  </a:cxn>
                  <a:cxn ang="0">
                    <a:pos x="connsiteX1" y="connsiteY1"/>
                  </a:cxn>
                  <a:cxn ang="0">
                    <a:pos x="connsiteX2" y="connsiteY2"/>
                  </a:cxn>
                </a:cxnLst>
                <a:rect l="l" t="t" r="r" b="b"/>
                <a:pathLst>
                  <a:path w="599090" h="536028">
                    <a:moveTo>
                      <a:pt x="0" y="536028"/>
                    </a:moveTo>
                    <a:lnTo>
                      <a:pt x="0" y="0"/>
                    </a:lnTo>
                    <a:lnTo>
                      <a:pt x="599090" y="0"/>
                    </a:lnTo>
                  </a:path>
                </a:pathLst>
              </a:custGeom>
              <a:ln w="12700">
                <a:solidFill>
                  <a:srgbClr val="0000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25" name="Freeform 24"/>
              <p:cNvSpPr/>
              <p:nvPr/>
            </p:nvSpPr>
            <p:spPr>
              <a:xfrm rot="16200000" flipV="1">
                <a:off x="7528502" y="5471104"/>
                <a:ext cx="549539" cy="547856"/>
              </a:xfrm>
              <a:custGeom>
                <a:avLst/>
                <a:gdLst>
                  <a:gd name="connsiteX0" fmla="*/ 0 w 599090"/>
                  <a:gd name="connsiteY0" fmla="*/ 536028 h 536028"/>
                  <a:gd name="connsiteX1" fmla="*/ 0 w 599090"/>
                  <a:gd name="connsiteY1" fmla="*/ 0 h 536028"/>
                  <a:gd name="connsiteX2" fmla="*/ 599090 w 599090"/>
                  <a:gd name="connsiteY2" fmla="*/ 0 h 536028"/>
                </a:gdLst>
                <a:ahLst/>
                <a:cxnLst>
                  <a:cxn ang="0">
                    <a:pos x="connsiteX0" y="connsiteY0"/>
                  </a:cxn>
                  <a:cxn ang="0">
                    <a:pos x="connsiteX1" y="connsiteY1"/>
                  </a:cxn>
                  <a:cxn ang="0">
                    <a:pos x="connsiteX2" y="connsiteY2"/>
                  </a:cxn>
                </a:cxnLst>
                <a:rect l="l" t="t" r="r" b="b"/>
                <a:pathLst>
                  <a:path w="599090" h="536028">
                    <a:moveTo>
                      <a:pt x="0" y="536028"/>
                    </a:moveTo>
                    <a:lnTo>
                      <a:pt x="0" y="0"/>
                    </a:lnTo>
                    <a:lnTo>
                      <a:pt x="599090" y="0"/>
                    </a:lnTo>
                  </a:path>
                </a:pathLst>
              </a:custGeom>
              <a:ln w="12700">
                <a:solidFill>
                  <a:srgbClr val="0000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cxnSp>
            <p:nvCxnSpPr>
              <p:cNvPr id="26" name="Straight Arrow Connector 25"/>
              <p:cNvCxnSpPr/>
              <p:nvPr/>
            </p:nvCxnSpPr>
            <p:spPr>
              <a:xfrm>
                <a:off x="5841526" y="3657600"/>
                <a:ext cx="547856" cy="2735"/>
              </a:xfrm>
              <a:prstGeom prst="straightConnector1">
                <a:avLst/>
              </a:prstGeom>
              <a:ln w="127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6684381" y="3657600"/>
                <a:ext cx="549964" cy="2735"/>
              </a:xfrm>
              <a:prstGeom prst="straightConnector1">
                <a:avLst/>
              </a:prstGeom>
              <a:ln w="127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7802743" y="4837647"/>
                <a:ext cx="546806" cy="2108"/>
              </a:xfrm>
              <a:prstGeom prst="straightConnector1">
                <a:avLst/>
              </a:prstGeom>
              <a:ln w="127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5841526" y="6017068"/>
                <a:ext cx="547856" cy="2733"/>
              </a:xfrm>
              <a:prstGeom prst="straightConnector1">
                <a:avLst/>
              </a:prstGeom>
              <a:ln w="12700">
                <a:solidFill>
                  <a:srgbClr val="0000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684381" y="6017068"/>
                <a:ext cx="549964" cy="2733"/>
              </a:xfrm>
              <a:prstGeom prst="straightConnector1">
                <a:avLst/>
              </a:prstGeom>
              <a:ln w="12700">
                <a:solidFill>
                  <a:srgbClr val="0000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1511" name="TextBox 19"/>
            <p:cNvSpPr txBox="1">
              <a:spLocks noChangeArrowheads="1"/>
            </p:cNvSpPr>
            <p:nvPr/>
          </p:nvSpPr>
          <p:spPr bwMode="auto">
            <a:xfrm>
              <a:off x="5334000" y="4020235"/>
              <a:ext cx="15953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dirty="0"/>
                <a:t>Conventional </a:t>
              </a:r>
            </a:p>
            <a:p>
              <a:pPr algn="ctr" eaLnBrk="1" hangingPunct="1"/>
              <a:r>
                <a:rPr lang="en-US" dirty="0"/>
                <a:t>Current</a:t>
              </a: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0" y="0"/>
            <a:ext cx="8229600" cy="715963"/>
          </a:xfrm>
        </p:spPr>
        <p:txBody>
          <a:bodyPr/>
          <a:lstStyle/>
          <a:p>
            <a:r>
              <a:rPr lang="en-US" dirty="0">
                <a:latin typeface="Arial" charset="0"/>
              </a:rPr>
              <a:t>Engineering vs. Science</a:t>
            </a:r>
          </a:p>
        </p:txBody>
      </p:sp>
      <p:sp>
        <p:nvSpPr>
          <p:cNvPr id="22531" name="Content Placeholder 2"/>
          <p:cNvSpPr>
            <a:spLocks noGrp="1"/>
          </p:cNvSpPr>
          <p:nvPr>
            <p:ph idx="1"/>
          </p:nvPr>
        </p:nvSpPr>
        <p:spPr>
          <a:xfrm>
            <a:off x="0" y="762000"/>
            <a:ext cx="8991600" cy="3352800"/>
          </a:xfrm>
        </p:spPr>
        <p:txBody>
          <a:bodyPr/>
          <a:lstStyle/>
          <a:p>
            <a:pPr marL="236538" indent="-236538">
              <a:spcBef>
                <a:spcPct val="0"/>
              </a:spcBef>
              <a:spcAft>
                <a:spcPts val="1200"/>
              </a:spcAft>
              <a:buFontTx/>
              <a:buNone/>
            </a:pPr>
            <a:r>
              <a:rPr lang="en-US" sz="2300" dirty="0">
                <a:latin typeface="Arial" charset="0"/>
              </a:rPr>
              <a:t>	</a:t>
            </a:r>
            <a:r>
              <a:rPr lang="en-US" sz="2400" dirty="0">
                <a:latin typeface="Arial" charset="0"/>
              </a:rPr>
              <a:t>The direction that the current flows does not affect what the current is doing; thus, it </a:t>
            </a:r>
            <a:r>
              <a:rPr lang="en-US" sz="2400" dirty="0" smtClean="0">
                <a:latin typeface="Arial" charset="0"/>
              </a:rPr>
              <a:t>doesn’t </a:t>
            </a:r>
            <a:r>
              <a:rPr lang="en-US" sz="2400" dirty="0">
                <a:latin typeface="Arial" charset="0"/>
              </a:rPr>
              <a:t>make any difference which convention is used as long as you are consistent.</a:t>
            </a:r>
          </a:p>
          <a:p>
            <a:pPr marL="236538" indent="-236538">
              <a:spcBef>
                <a:spcPct val="0"/>
              </a:spcBef>
              <a:spcAft>
                <a:spcPts val="1200"/>
              </a:spcAft>
              <a:buFontTx/>
              <a:buNone/>
            </a:pPr>
            <a:r>
              <a:rPr lang="en-US" sz="2400" dirty="0">
                <a:latin typeface="Arial" charset="0"/>
              </a:rPr>
              <a:t>	Both </a:t>
            </a:r>
            <a:r>
              <a:rPr lang="en-US" sz="2400" b="1" dirty="0">
                <a:latin typeface="Arial" charset="0"/>
              </a:rPr>
              <a:t>c</a:t>
            </a:r>
            <a:r>
              <a:rPr lang="en-US" sz="2400" b="1" dirty="0" smtClean="0">
                <a:latin typeface="Arial" charset="0"/>
              </a:rPr>
              <a:t>onventional </a:t>
            </a:r>
            <a:r>
              <a:rPr lang="en-US" sz="2400" b="1" dirty="0">
                <a:latin typeface="Arial" charset="0"/>
              </a:rPr>
              <a:t>c</a:t>
            </a:r>
            <a:r>
              <a:rPr lang="en-US" sz="2400" b="1" dirty="0" smtClean="0">
                <a:latin typeface="Arial" charset="0"/>
              </a:rPr>
              <a:t>urrent</a:t>
            </a:r>
            <a:r>
              <a:rPr lang="en-US" sz="2400" dirty="0" smtClean="0">
                <a:latin typeface="Arial" charset="0"/>
              </a:rPr>
              <a:t> </a:t>
            </a:r>
            <a:r>
              <a:rPr lang="en-US" sz="2400" dirty="0">
                <a:latin typeface="Arial" charset="0"/>
              </a:rPr>
              <a:t>and </a:t>
            </a:r>
            <a:r>
              <a:rPr lang="en-US" sz="2400" b="1" dirty="0">
                <a:latin typeface="Arial" charset="0"/>
              </a:rPr>
              <a:t>e</a:t>
            </a:r>
            <a:r>
              <a:rPr lang="en-US" sz="2400" b="1" dirty="0" smtClean="0">
                <a:latin typeface="Arial" charset="0"/>
              </a:rPr>
              <a:t>lectron </a:t>
            </a:r>
            <a:r>
              <a:rPr lang="en-US" sz="2400" b="1" dirty="0">
                <a:latin typeface="Arial" charset="0"/>
              </a:rPr>
              <a:t>f</a:t>
            </a:r>
            <a:r>
              <a:rPr lang="en-US" sz="2400" b="1" dirty="0" smtClean="0">
                <a:latin typeface="Arial" charset="0"/>
              </a:rPr>
              <a:t>low</a:t>
            </a:r>
            <a:r>
              <a:rPr lang="en-US" sz="2400" dirty="0" smtClean="0">
                <a:latin typeface="Arial" charset="0"/>
              </a:rPr>
              <a:t> </a:t>
            </a:r>
            <a:r>
              <a:rPr lang="en-US" sz="2400" dirty="0">
                <a:latin typeface="Arial" charset="0"/>
              </a:rPr>
              <a:t>are used. In general, the science disciplines use </a:t>
            </a:r>
            <a:r>
              <a:rPr lang="en-US" sz="2400" b="1" dirty="0">
                <a:latin typeface="Arial" charset="0"/>
              </a:rPr>
              <a:t>e</a:t>
            </a:r>
            <a:r>
              <a:rPr lang="en-US" sz="2400" b="1" dirty="0" smtClean="0">
                <a:latin typeface="Arial" charset="0"/>
              </a:rPr>
              <a:t>lectron </a:t>
            </a:r>
            <a:r>
              <a:rPr lang="en-US" sz="2400" b="1" dirty="0">
                <a:latin typeface="Arial" charset="0"/>
              </a:rPr>
              <a:t>f</a:t>
            </a:r>
            <a:r>
              <a:rPr lang="en-US" sz="2400" b="1" dirty="0" smtClean="0">
                <a:latin typeface="Arial" charset="0"/>
              </a:rPr>
              <a:t>low</a:t>
            </a:r>
            <a:r>
              <a:rPr lang="en-US" sz="2400" b="1" dirty="0">
                <a:latin typeface="Arial" charset="0"/>
              </a:rPr>
              <a:t>,</a:t>
            </a:r>
            <a:r>
              <a:rPr lang="en-US" sz="2400" dirty="0">
                <a:latin typeface="Arial" charset="0"/>
              </a:rPr>
              <a:t> whereas the engineering disciplines use </a:t>
            </a:r>
            <a:r>
              <a:rPr lang="en-US" sz="2400" b="1" dirty="0">
                <a:latin typeface="Arial" charset="0"/>
              </a:rPr>
              <a:t>c</a:t>
            </a:r>
            <a:r>
              <a:rPr lang="en-US" sz="2400" b="1" dirty="0" smtClean="0">
                <a:latin typeface="Arial" charset="0"/>
              </a:rPr>
              <a:t>onventional </a:t>
            </a:r>
            <a:r>
              <a:rPr lang="en-US" sz="2400" b="1" dirty="0">
                <a:latin typeface="Arial" charset="0"/>
              </a:rPr>
              <a:t>c</a:t>
            </a:r>
            <a:r>
              <a:rPr lang="en-US" sz="2400" b="1" dirty="0" smtClean="0">
                <a:latin typeface="Arial" charset="0"/>
              </a:rPr>
              <a:t>urrent</a:t>
            </a:r>
            <a:r>
              <a:rPr lang="en-US" sz="2400" b="1" dirty="0">
                <a:latin typeface="Arial" charset="0"/>
              </a:rPr>
              <a:t>.</a:t>
            </a:r>
          </a:p>
          <a:p>
            <a:pPr marL="236538" indent="-236538">
              <a:spcBef>
                <a:spcPct val="0"/>
              </a:spcBef>
              <a:spcAft>
                <a:spcPts val="1200"/>
              </a:spcAft>
              <a:buFontTx/>
              <a:buNone/>
            </a:pPr>
            <a:r>
              <a:rPr lang="en-US" sz="2400" dirty="0">
                <a:latin typeface="Arial" charset="0"/>
              </a:rPr>
              <a:t>	Since this is an engineering course, we will use </a:t>
            </a:r>
            <a:r>
              <a:rPr lang="en-US" sz="2400" b="1" dirty="0">
                <a:latin typeface="Arial" charset="0"/>
              </a:rPr>
              <a:t>c</a:t>
            </a:r>
            <a:r>
              <a:rPr lang="en-US" sz="2400" b="1" dirty="0" smtClean="0">
                <a:latin typeface="Arial" charset="0"/>
              </a:rPr>
              <a:t>onventional </a:t>
            </a:r>
            <a:r>
              <a:rPr lang="en-US" sz="2400" b="1" dirty="0">
                <a:latin typeface="Arial" charset="0"/>
              </a:rPr>
              <a:t>c</a:t>
            </a:r>
            <a:r>
              <a:rPr lang="en-US" sz="2400" b="1" dirty="0" smtClean="0">
                <a:latin typeface="Arial" charset="0"/>
              </a:rPr>
              <a:t>urrent </a:t>
            </a:r>
            <a:r>
              <a:rPr lang="en-US" sz="2400" dirty="0">
                <a:latin typeface="Arial" charset="0"/>
              </a:rPr>
              <a:t>.</a:t>
            </a:r>
          </a:p>
        </p:txBody>
      </p:sp>
      <p:grpSp>
        <p:nvGrpSpPr>
          <p:cNvPr id="22532" name="Group 4"/>
          <p:cNvGrpSpPr>
            <a:grpSpLocks/>
          </p:cNvGrpSpPr>
          <p:nvPr/>
        </p:nvGrpSpPr>
        <p:grpSpPr bwMode="auto">
          <a:xfrm>
            <a:off x="1798638" y="4572000"/>
            <a:ext cx="2468562" cy="1371600"/>
            <a:chOff x="685801" y="3657601"/>
            <a:chExt cx="2468880" cy="1371600"/>
          </a:xfrm>
        </p:grpSpPr>
        <p:grpSp>
          <p:nvGrpSpPr>
            <p:cNvPr id="22547" name="Group 30"/>
            <p:cNvGrpSpPr>
              <a:grpSpLocks/>
            </p:cNvGrpSpPr>
            <p:nvPr/>
          </p:nvGrpSpPr>
          <p:grpSpPr bwMode="auto">
            <a:xfrm>
              <a:off x="685801" y="3657601"/>
              <a:ext cx="2468880" cy="1371600"/>
              <a:chOff x="685800" y="3657599"/>
              <a:chExt cx="3276600" cy="2362201"/>
            </a:xfrm>
          </p:grpSpPr>
          <p:pic>
            <p:nvPicPr>
              <p:cNvPr id="22549"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5800" y="3810000"/>
                <a:ext cx="3078447"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eform 8"/>
              <p:cNvSpPr/>
              <p:nvPr/>
            </p:nvSpPr>
            <p:spPr>
              <a:xfrm>
                <a:off x="883871" y="3657599"/>
                <a:ext cx="547856" cy="549541"/>
              </a:xfrm>
              <a:custGeom>
                <a:avLst/>
                <a:gdLst>
                  <a:gd name="connsiteX0" fmla="*/ 0 w 599090"/>
                  <a:gd name="connsiteY0" fmla="*/ 536028 h 536028"/>
                  <a:gd name="connsiteX1" fmla="*/ 0 w 599090"/>
                  <a:gd name="connsiteY1" fmla="*/ 0 h 536028"/>
                  <a:gd name="connsiteX2" fmla="*/ 599090 w 599090"/>
                  <a:gd name="connsiteY2" fmla="*/ 0 h 536028"/>
                </a:gdLst>
                <a:ahLst/>
                <a:cxnLst>
                  <a:cxn ang="0">
                    <a:pos x="connsiteX0" y="connsiteY0"/>
                  </a:cxn>
                  <a:cxn ang="0">
                    <a:pos x="connsiteX1" y="connsiteY1"/>
                  </a:cxn>
                  <a:cxn ang="0">
                    <a:pos x="connsiteX2" y="connsiteY2"/>
                  </a:cxn>
                </a:cxnLst>
                <a:rect l="l" t="t" r="r" b="b"/>
                <a:pathLst>
                  <a:path w="599090" h="536028">
                    <a:moveTo>
                      <a:pt x="0" y="536028"/>
                    </a:moveTo>
                    <a:lnTo>
                      <a:pt x="0" y="0"/>
                    </a:lnTo>
                    <a:lnTo>
                      <a:pt x="599090" y="0"/>
                    </a:lnTo>
                  </a:path>
                </a:pathLst>
              </a:custGeom>
              <a:ln w="12700">
                <a:solidFill>
                  <a:srgbClr val="0000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10" name="Freeform 9"/>
              <p:cNvSpPr/>
              <p:nvPr/>
            </p:nvSpPr>
            <p:spPr>
              <a:xfrm rot="5400000">
                <a:off x="3413702" y="3658441"/>
                <a:ext cx="549541" cy="547856"/>
              </a:xfrm>
              <a:custGeom>
                <a:avLst/>
                <a:gdLst>
                  <a:gd name="connsiteX0" fmla="*/ 0 w 599090"/>
                  <a:gd name="connsiteY0" fmla="*/ 536028 h 536028"/>
                  <a:gd name="connsiteX1" fmla="*/ 0 w 599090"/>
                  <a:gd name="connsiteY1" fmla="*/ 0 h 536028"/>
                  <a:gd name="connsiteX2" fmla="*/ 599090 w 599090"/>
                  <a:gd name="connsiteY2" fmla="*/ 0 h 536028"/>
                </a:gdLst>
                <a:ahLst/>
                <a:cxnLst>
                  <a:cxn ang="0">
                    <a:pos x="connsiteX0" y="connsiteY0"/>
                  </a:cxn>
                  <a:cxn ang="0">
                    <a:pos x="connsiteX1" y="connsiteY1"/>
                  </a:cxn>
                  <a:cxn ang="0">
                    <a:pos x="connsiteX2" y="connsiteY2"/>
                  </a:cxn>
                </a:cxnLst>
                <a:rect l="l" t="t" r="r" b="b"/>
                <a:pathLst>
                  <a:path w="599090" h="536028">
                    <a:moveTo>
                      <a:pt x="0" y="536028"/>
                    </a:moveTo>
                    <a:lnTo>
                      <a:pt x="0" y="0"/>
                    </a:lnTo>
                    <a:lnTo>
                      <a:pt x="599090" y="0"/>
                    </a:lnTo>
                  </a:path>
                </a:pathLst>
              </a:custGeom>
              <a:ln w="12700">
                <a:solidFill>
                  <a:srgbClr val="0000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11" name="Freeform 10"/>
              <p:cNvSpPr/>
              <p:nvPr/>
            </p:nvSpPr>
            <p:spPr>
              <a:xfrm flipV="1">
                <a:off x="883871" y="5470261"/>
                <a:ext cx="547856" cy="549539"/>
              </a:xfrm>
              <a:custGeom>
                <a:avLst/>
                <a:gdLst>
                  <a:gd name="connsiteX0" fmla="*/ 0 w 599090"/>
                  <a:gd name="connsiteY0" fmla="*/ 536028 h 536028"/>
                  <a:gd name="connsiteX1" fmla="*/ 0 w 599090"/>
                  <a:gd name="connsiteY1" fmla="*/ 0 h 536028"/>
                  <a:gd name="connsiteX2" fmla="*/ 599090 w 599090"/>
                  <a:gd name="connsiteY2" fmla="*/ 0 h 536028"/>
                </a:gdLst>
                <a:ahLst/>
                <a:cxnLst>
                  <a:cxn ang="0">
                    <a:pos x="connsiteX0" y="connsiteY0"/>
                  </a:cxn>
                  <a:cxn ang="0">
                    <a:pos x="connsiteX1" y="connsiteY1"/>
                  </a:cxn>
                  <a:cxn ang="0">
                    <a:pos x="connsiteX2" y="connsiteY2"/>
                  </a:cxn>
                </a:cxnLst>
                <a:rect l="l" t="t" r="r" b="b"/>
                <a:pathLst>
                  <a:path w="599090" h="536028">
                    <a:moveTo>
                      <a:pt x="0" y="536028"/>
                    </a:moveTo>
                    <a:lnTo>
                      <a:pt x="0" y="0"/>
                    </a:lnTo>
                    <a:lnTo>
                      <a:pt x="599090" y="0"/>
                    </a:lnTo>
                  </a:path>
                </a:pathLst>
              </a:custGeom>
              <a:ln w="127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12" name="Freeform 11"/>
              <p:cNvSpPr/>
              <p:nvPr/>
            </p:nvSpPr>
            <p:spPr>
              <a:xfrm rot="16200000" flipV="1">
                <a:off x="3413702" y="5471103"/>
                <a:ext cx="549539" cy="547856"/>
              </a:xfrm>
              <a:custGeom>
                <a:avLst/>
                <a:gdLst>
                  <a:gd name="connsiteX0" fmla="*/ 0 w 599090"/>
                  <a:gd name="connsiteY0" fmla="*/ 536028 h 536028"/>
                  <a:gd name="connsiteX1" fmla="*/ 0 w 599090"/>
                  <a:gd name="connsiteY1" fmla="*/ 0 h 536028"/>
                  <a:gd name="connsiteX2" fmla="*/ 599090 w 599090"/>
                  <a:gd name="connsiteY2" fmla="*/ 0 h 536028"/>
                </a:gdLst>
                <a:ahLst/>
                <a:cxnLst>
                  <a:cxn ang="0">
                    <a:pos x="connsiteX0" y="connsiteY0"/>
                  </a:cxn>
                  <a:cxn ang="0">
                    <a:pos x="connsiteX1" y="connsiteY1"/>
                  </a:cxn>
                  <a:cxn ang="0">
                    <a:pos x="connsiteX2" y="connsiteY2"/>
                  </a:cxn>
                </a:cxnLst>
                <a:rect l="l" t="t" r="r" b="b"/>
                <a:pathLst>
                  <a:path w="599090" h="536028">
                    <a:moveTo>
                      <a:pt x="0" y="536028"/>
                    </a:moveTo>
                    <a:lnTo>
                      <a:pt x="0" y="0"/>
                    </a:lnTo>
                    <a:lnTo>
                      <a:pt x="599090" y="0"/>
                    </a:lnTo>
                  </a:path>
                </a:pathLst>
              </a:custGeom>
              <a:ln w="127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cxnSp>
            <p:nvCxnSpPr>
              <p:cNvPr id="13" name="Straight Arrow Connector 12"/>
              <p:cNvCxnSpPr/>
              <p:nvPr/>
            </p:nvCxnSpPr>
            <p:spPr>
              <a:xfrm>
                <a:off x="1726727" y="3657599"/>
                <a:ext cx="547856" cy="2735"/>
              </a:xfrm>
              <a:prstGeom prst="straightConnector1">
                <a:avLst/>
              </a:prstGeom>
              <a:ln w="12700">
                <a:solidFill>
                  <a:srgbClr val="0000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569582" y="3657599"/>
                <a:ext cx="549963" cy="2735"/>
              </a:xfrm>
              <a:prstGeom prst="straightConnector1">
                <a:avLst/>
              </a:prstGeom>
              <a:ln w="12700">
                <a:solidFill>
                  <a:srgbClr val="0000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3687945" y="4837645"/>
                <a:ext cx="546806" cy="2106"/>
              </a:xfrm>
              <a:prstGeom prst="straightConnector1">
                <a:avLst/>
              </a:prstGeom>
              <a:ln w="12700">
                <a:solidFill>
                  <a:srgbClr val="0000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726727" y="6017067"/>
                <a:ext cx="547856" cy="2733"/>
              </a:xfrm>
              <a:prstGeom prst="straightConnector1">
                <a:avLst/>
              </a:prstGeom>
              <a:ln w="127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569582" y="6017067"/>
                <a:ext cx="549963" cy="2733"/>
              </a:xfrm>
              <a:prstGeom prst="straightConnector1">
                <a:avLst/>
              </a:prstGeom>
              <a:ln w="127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2548" name="TextBox 6"/>
            <p:cNvSpPr txBox="1">
              <a:spLocks noChangeArrowheads="1"/>
            </p:cNvSpPr>
            <p:nvPr/>
          </p:nvSpPr>
          <p:spPr bwMode="auto">
            <a:xfrm>
              <a:off x="1483549" y="4020236"/>
              <a:ext cx="10310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a:t>Electron</a:t>
              </a:r>
            </a:p>
            <a:p>
              <a:pPr algn="ctr" eaLnBrk="1" hangingPunct="1"/>
              <a:r>
                <a:rPr lang="en-US"/>
                <a:t>Flow</a:t>
              </a:r>
            </a:p>
          </p:txBody>
        </p:sp>
      </p:grpSp>
      <p:grpSp>
        <p:nvGrpSpPr>
          <p:cNvPr id="22533" name="Group 17"/>
          <p:cNvGrpSpPr>
            <a:grpSpLocks/>
          </p:cNvGrpSpPr>
          <p:nvPr/>
        </p:nvGrpSpPr>
        <p:grpSpPr bwMode="auto">
          <a:xfrm>
            <a:off x="4999038" y="4572000"/>
            <a:ext cx="2468562" cy="1371600"/>
            <a:chOff x="4800600" y="3657600"/>
            <a:chExt cx="2468880" cy="1371600"/>
          </a:xfrm>
        </p:grpSpPr>
        <p:grpSp>
          <p:nvGrpSpPr>
            <p:cNvPr id="22535" name="Group 31"/>
            <p:cNvGrpSpPr>
              <a:grpSpLocks/>
            </p:cNvGrpSpPr>
            <p:nvPr/>
          </p:nvGrpSpPr>
          <p:grpSpPr bwMode="auto">
            <a:xfrm>
              <a:off x="4800600" y="3657600"/>
              <a:ext cx="2468880" cy="1371600"/>
              <a:chOff x="4800600" y="3657600"/>
              <a:chExt cx="3276600" cy="2362201"/>
            </a:xfrm>
          </p:grpSpPr>
          <p:pic>
            <p:nvPicPr>
              <p:cNvPr id="22537"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00600" y="3810001"/>
                <a:ext cx="3078447"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Freeform 21"/>
              <p:cNvSpPr/>
              <p:nvPr/>
            </p:nvSpPr>
            <p:spPr>
              <a:xfrm>
                <a:off x="4998671" y="3657600"/>
                <a:ext cx="547856" cy="549541"/>
              </a:xfrm>
              <a:custGeom>
                <a:avLst/>
                <a:gdLst>
                  <a:gd name="connsiteX0" fmla="*/ 0 w 599090"/>
                  <a:gd name="connsiteY0" fmla="*/ 536028 h 536028"/>
                  <a:gd name="connsiteX1" fmla="*/ 0 w 599090"/>
                  <a:gd name="connsiteY1" fmla="*/ 0 h 536028"/>
                  <a:gd name="connsiteX2" fmla="*/ 599090 w 599090"/>
                  <a:gd name="connsiteY2" fmla="*/ 0 h 536028"/>
                </a:gdLst>
                <a:ahLst/>
                <a:cxnLst>
                  <a:cxn ang="0">
                    <a:pos x="connsiteX0" y="connsiteY0"/>
                  </a:cxn>
                  <a:cxn ang="0">
                    <a:pos x="connsiteX1" y="connsiteY1"/>
                  </a:cxn>
                  <a:cxn ang="0">
                    <a:pos x="connsiteX2" y="connsiteY2"/>
                  </a:cxn>
                </a:cxnLst>
                <a:rect l="l" t="t" r="r" b="b"/>
                <a:pathLst>
                  <a:path w="599090" h="536028">
                    <a:moveTo>
                      <a:pt x="0" y="536028"/>
                    </a:moveTo>
                    <a:lnTo>
                      <a:pt x="0" y="0"/>
                    </a:lnTo>
                    <a:lnTo>
                      <a:pt x="599090" y="0"/>
                    </a:lnTo>
                  </a:path>
                </a:pathLst>
              </a:custGeom>
              <a:ln w="127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23" name="Freeform 22"/>
              <p:cNvSpPr/>
              <p:nvPr/>
            </p:nvSpPr>
            <p:spPr>
              <a:xfrm rot="5400000">
                <a:off x="7528502" y="3658442"/>
                <a:ext cx="549541" cy="547856"/>
              </a:xfrm>
              <a:custGeom>
                <a:avLst/>
                <a:gdLst>
                  <a:gd name="connsiteX0" fmla="*/ 0 w 599090"/>
                  <a:gd name="connsiteY0" fmla="*/ 536028 h 536028"/>
                  <a:gd name="connsiteX1" fmla="*/ 0 w 599090"/>
                  <a:gd name="connsiteY1" fmla="*/ 0 h 536028"/>
                  <a:gd name="connsiteX2" fmla="*/ 599090 w 599090"/>
                  <a:gd name="connsiteY2" fmla="*/ 0 h 536028"/>
                </a:gdLst>
                <a:ahLst/>
                <a:cxnLst>
                  <a:cxn ang="0">
                    <a:pos x="connsiteX0" y="connsiteY0"/>
                  </a:cxn>
                  <a:cxn ang="0">
                    <a:pos x="connsiteX1" y="connsiteY1"/>
                  </a:cxn>
                  <a:cxn ang="0">
                    <a:pos x="connsiteX2" y="connsiteY2"/>
                  </a:cxn>
                </a:cxnLst>
                <a:rect l="l" t="t" r="r" b="b"/>
                <a:pathLst>
                  <a:path w="599090" h="536028">
                    <a:moveTo>
                      <a:pt x="0" y="536028"/>
                    </a:moveTo>
                    <a:lnTo>
                      <a:pt x="0" y="0"/>
                    </a:lnTo>
                    <a:lnTo>
                      <a:pt x="599090" y="0"/>
                    </a:lnTo>
                  </a:path>
                </a:pathLst>
              </a:custGeom>
              <a:ln w="127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24" name="Freeform 23"/>
              <p:cNvSpPr/>
              <p:nvPr/>
            </p:nvSpPr>
            <p:spPr>
              <a:xfrm flipV="1">
                <a:off x="4998671" y="5470262"/>
                <a:ext cx="547856" cy="549539"/>
              </a:xfrm>
              <a:custGeom>
                <a:avLst/>
                <a:gdLst>
                  <a:gd name="connsiteX0" fmla="*/ 0 w 599090"/>
                  <a:gd name="connsiteY0" fmla="*/ 536028 h 536028"/>
                  <a:gd name="connsiteX1" fmla="*/ 0 w 599090"/>
                  <a:gd name="connsiteY1" fmla="*/ 0 h 536028"/>
                  <a:gd name="connsiteX2" fmla="*/ 599090 w 599090"/>
                  <a:gd name="connsiteY2" fmla="*/ 0 h 536028"/>
                </a:gdLst>
                <a:ahLst/>
                <a:cxnLst>
                  <a:cxn ang="0">
                    <a:pos x="connsiteX0" y="connsiteY0"/>
                  </a:cxn>
                  <a:cxn ang="0">
                    <a:pos x="connsiteX1" y="connsiteY1"/>
                  </a:cxn>
                  <a:cxn ang="0">
                    <a:pos x="connsiteX2" y="connsiteY2"/>
                  </a:cxn>
                </a:cxnLst>
                <a:rect l="l" t="t" r="r" b="b"/>
                <a:pathLst>
                  <a:path w="599090" h="536028">
                    <a:moveTo>
                      <a:pt x="0" y="536028"/>
                    </a:moveTo>
                    <a:lnTo>
                      <a:pt x="0" y="0"/>
                    </a:lnTo>
                    <a:lnTo>
                      <a:pt x="599090" y="0"/>
                    </a:lnTo>
                  </a:path>
                </a:pathLst>
              </a:custGeom>
              <a:ln w="12700">
                <a:solidFill>
                  <a:srgbClr val="0000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25" name="Freeform 24"/>
              <p:cNvSpPr/>
              <p:nvPr/>
            </p:nvSpPr>
            <p:spPr>
              <a:xfrm rot="16200000" flipV="1">
                <a:off x="7528502" y="5471104"/>
                <a:ext cx="549539" cy="547856"/>
              </a:xfrm>
              <a:custGeom>
                <a:avLst/>
                <a:gdLst>
                  <a:gd name="connsiteX0" fmla="*/ 0 w 599090"/>
                  <a:gd name="connsiteY0" fmla="*/ 536028 h 536028"/>
                  <a:gd name="connsiteX1" fmla="*/ 0 w 599090"/>
                  <a:gd name="connsiteY1" fmla="*/ 0 h 536028"/>
                  <a:gd name="connsiteX2" fmla="*/ 599090 w 599090"/>
                  <a:gd name="connsiteY2" fmla="*/ 0 h 536028"/>
                </a:gdLst>
                <a:ahLst/>
                <a:cxnLst>
                  <a:cxn ang="0">
                    <a:pos x="connsiteX0" y="connsiteY0"/>
                  </a:cxn>
                  <a:cxn ang="0">
                    <a:pos x="connsiteX1" y="connsiteY1"/>
                  </a:cxn>
                  <a:cxn ang="0">
                    <a:pos x="connsiteX2" y="connsiteY2"/>
                  </a:cxn>
                </a:cxnLst>
                <a:rect l="l" t="t" r="r" b="b"/>
                <a:pathLst>
                  <a:path w="599090" h="536028">
                    <a:moveTo>
                      <a:pt x="0" y="536028"/>
                    </a:moveTo>
                    <a:lnTo>
                      <a:pt x="0" y="0"/>
                    </a:lnTo>
                    <a:lnTo>
                      <a:pt x="599090" y="0"/>
                    </a:lnTo>
                  </a:path>
                </a:pathLst>
              </a:custGeom>
              <a:ln w="12700">
                <a:solidFill>
                  <a:srgbClr val="0000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cxnSp>
            <p:nvCxnSpPr>
              <p:cNvPr id="26" name="Straight Arrow Connector 25"/>
              <p:cNvCxnSpPr/>
              <p:nvPr/>
            </p:nvCxnSpPr>
            <p:spPr>
              <a:xfrm>
                <a:off x="5841527" y="3657600"/>
                <a:ext cx="547856" cy="2735"/>
              </a:xfrm>
              <a:prstGeom prst="straightConnector1">
                <a:avLst/>
              </a:prstGeom>
              <a:ln w="127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6684382" y="3657600"/>
                <a:ext cx="549963" cy="2735"/>
              </a:xfrm>
              <a:prstGeom prst="straightConnector1">
                <a:avLst/>
              </a:prstGeom>
              <a:ln w="127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7802745" y="4837646"/>
                <a:ext cx="546806" cy="2106"/>
              </a:xfrm>
              <a:prstGeom prst="straightConnector1">
                <a:avLst/>
              </a:prstGeom>
              <a:ln w="127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5841527" y="6017068"/>
                <a:ext cx="547856" cy="2733"/>
              </a:xfrm>
              <a:prstGeom prst="straightConnector1">
                <a:avLst/>
              </a:prstGeom>
              <a:ln w="12700">
                <a:solidFill>
                  <a:srgbClr val="0000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684382" y="6017068"/>
                <a:ext cx="549963" cy="2733"/>
              </a:xfrm>
              <a:prstGeom prst="straightConnector1">
                <a:avLst/>
              </a:prstGeom>
              <a:ln w="12700">
                <a:solidFill>
                  <a:srgbClr val="0000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2536" name="TextBox 19"/>
            <p:cNvSpPr txBox="1">
              <a:spLocks noChangeArrowheads="1"/>
            </p:cNvSpPr>
            <p:nvPr/>
          </p:nvSpPr>
          <p:spPr bwMode="auto">
            <a:xfrm>
              <a:off x="5334000" y="4020235"/>
              <a:ext cx="15953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a:t>Conventional </a:t>
              </a:r>
            </a:p>
            <a:p>
              <a:pPr algn="ctr" eaLnBrk="1" hangingPunct="1"/>
              <a:r>
                <a:rPr lang="en-US"/>
                <a:t>Current</a:t>
              </a:r>
            </a:p>
          </p:txBody>
        </p:sp>
      </p:grpSp>
      <p:sp>
        <p:nvSpPr>
          <p:cNvPr id="31" name="&quot;No&quot; Symbol 30"/>
          <p:cNvSpPr/>
          <p:nvPr/>
        </p:nvSpPr>
        <p:spPr>
          <a:xfrm>
            <a:off x="2057400" y="4267200"/>
            <a:ext cx="2133600" cy="1905000"/>
          </a:xfrm>
          <a:prstGeom prst="noSmoking">
            <a:avLst>
              <a:gd name="adj" fmla="val 8811"/>
            </a:avLst>
          </a:prstGeom>
          <a:solidFill>
            <a:srgbClr val="FF0000"/>
          </a:solidFill>
          <a:ln w="12700">
            <a:solidFill>
              <a:srgbClr val="FF0000"/>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8612188" y="3797300"/>
            <a:ext cx="314325" cy="306070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4275" name="Rectangle 3"/>
          <p:cNvSpPr>
            <a:spLocks noGrp="1" noChangeArrowheads="1"/>
          </p:cNvSpPr>
          <p:nvPr>
            <p:ph type="title"/>
          </p:nvPr>
        </p:nvSpPr>
        <p:spPr>
          <a:xfrm>
            <a:off x="0" y="0"/>
            <a:ext cx="2362200" cy="792163"/>
          </a:xfrm>
        </p:spPr>
        <p:txBody>
          <a:bodyPr/>
          <a:lstStyle/>
          <a:p>
            <a:pPr eaLnBrk="1" hangingPunct="1">
              <a:defRPr/>
            </a:pPr>
            <a:r>
              <a:rPr lang="en-US" kern="1200" dirty="0">
                <a:ea typeface="+mn-ea"/>
                <a:cs typeface="+mn-cs"/>
              </a:rPr>
              <a:t>Voltage</a:t>
            </a:r>
          </a:p>
        </p:txBody>
      </p:sp>
      <p:sp>
        <p:nvSpPr>
          <p:cNvPr id="23556" name="Text Box 4"/>
          <p:cNvSpPr txBox="1">
            <a:spLocks noChangeArrowheads="1"/>
          </p:cNvSpPr>
          <p:nvPr/>
        </p:nvSpPr>
        <p:spPr bwMode="auto">
          <a:xfrm>
            <a:off x="3048000" y="533400"/>
            <a:ext cx="5943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800"/>
              <a:t>The force </a:t>
            </a:r>
            <a:r>
              <a:rPr lang="en-US" sz="2800" i="1"/>
              <a:t>(pressure)</a:t>
            </a:r>
            <a:r>
              <a:rPr lang="en-US" sz="2800"/>
              <a:t> that causes current to flow</a:t>
            </a:r>
          </a:p>
        </p:txBody>
      </p:sp>
      <p:sp>
        <p:nvSpPr>
          <p:cNvPr id="54277" name="Text Box 5"/>
          <p:cNvSpPr txBox="1">
            <a:spLocks noChangeArrowheads="1"/>
          </p:cNvSpPr>
          <p:nvPr/>
        </p:nvSpPr>
        <p:spPr bwMode="auto">
          <a:xfrm>
            <a:off x="381000" y="4343400"/>
            <a:ext cx="8231188" cy="2428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30000"/>
              </a:spcBef>
            </a:pPr>
            <a:r>
              <a:rPr lang="en-US" sz="2200" dirty="0"/>
              <a:t>When the faucet (switch) is off, is there any pressure (voltage)?  </a:t>
            </a:r>
          </a:p>
          <a:p>
            <a:pPr eaLnBrk="1" hangingPunct="1">
              <a:spcBef>
                <a:spcPct val="30000"/>
              </a:spcBef>
            </a:pPr>
            <a:r>
              <a:rPr lang="en-US" sz="2200" dirty="0" smtClean="0">
                <a:solidFill>
                  <a:srgbClr val="FF0000"/>
                </a:solidFill>
              </a:rPr>
              <a:t>YES—Pressure </a:t>
            </a:r>
            <a:r>
              <a:rPr lang="en-US" sz="2200" dirty="0">
                <a:solidFill>
                  <a:srgbClr val="FF0000"/>
                </a:solidFill>
              </a:rPr>
              <a:t>(voltage) is pushing against the pipe, tank, and the faucet. </a:t>
            </a:r>
          </a:p>
          <a:p>
            <a:pPr eaLnBrk="1" hangingPunct="1">
              <a:spcBef>
                <a:spcPct val="30000"/>
              </a:spcBef>
            </a:pPr>
            <a:r>
              <a:rPr lang="en-US" sz="2200" dirty="0"/>
              <a:t>When the faucet (switch) is on, is there any pressure (voltage)?  </a:t>
            </a:r>
          </a:p>
          <a:p>
            <a:pPr eaLnBrk="1" hangingPunct="1">
              <a:spcBef>
                <a:spcPct val="30000"/>
              </a:spcBef>
            </a:pPr>
            <a:r>
              <a:rPr lang="en-US" sz="2200" dirty="0" smtClean="0">
                <a:solidFill>
                  <a:srgbClr val="FF0000"/>
                </a:solidFill>
              </a:rPr>
              <a:t>YES—Pressure </a:t>
            </a:r>
            <a:r>
              <a:rPr lang="en-US" sz="2200" dirty="0">
                <a:solidFill>
                  <a:srgbClr val="FF0000"/>
                </a:solidFill>
              </a:rPr>
              <a:t>(voltage) pushes flow (current) through the system.</a:t>
            </a:r>
          </a:p>
        </p:txBody>
      </p:sp>
      <p:sp>
        <p:nvSpPr>
          <p:cNvPr id="23558" name="Rectangle 6"/>
          <p:cNvSpPr>
            <a:spLocks noChangeArrowheads="1"/>
          </p:cNvSpPr>
          <p:nvPr/>
        </p:nvSpPr>
        <p:spPr bwMode="auto">
          <a:xfrm>
            <a:off x="2630488" y="3217863"/>
            <a:ext cx="5389562" cy="36512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3559" name="Freeform 7"/>
          <p:cNvSpPr>
            <a:spLocks/>
          </p:cNvSpPr>
          <p:nvPr/>
        </p:nvSpPr>
        <p:spPr bwMode="auto">
          <a:xfrm>
            <a:off x="344488" y="1901825"/>
            <a:ext cx="2560637" cy="2325688"/>
          </a:xfrm>
          <a:custGeom>
            <a:avLst/>
            <a:gdLst>
              <a:gd name="T0" fmla="*/ 2147483647 w 1607"/>
              <a:gd name="T1" fmla="*/ 2147483647 h 1437"/>
              <a:gd name="T2" fmla="*/ 2147483647 w 1607"/>
              <a:gd name="T3" fmla="*/ 2147483647 h 1437"/>
              <a:gd name="T4" fmla="*/ 2147483647 w 1607"/>
              <a:gd name="T5" fmla="*/ 2147483647 h 1437"/>
              <a:gd name="T6" fmla="*/ 2147483647 w 1607"/>
              <a:gd name="T7" fmla="*/ 2147483647 h 1437"/>
              <a:gd name="T8" fmla="*/ 2147483647 w 1607"/>
              <a:gd name="T9" fmla="*/ 2147483647 h 1437"/>
              <a:gd name="T10" fmla="*/ 2147483647 w 1607"/>
              <a:gd name="T11" fmla="*/ 2147483647 h 1437"/>
              <a:gd name="T12" fmla="*/ 2147483647 w 1607"/>
              <a:gd name="T13" fmla="*/ 2147483647 h 1437"/>
              <a:gd name="T14" fmla="*/ 2147483647 w 1607"/>
              <a:gd name="T15" fmla="*/ 2147483647 h 1437"/>
              <a:gd name="T16" fmla="*/ 2147483647 w 1607"/>
              <a:gd name="T17" fmla="*/ 2147483647 h 1437"/>
              <a:gd name="T18" fmla="*/ 2147483647 w 1607"/>
              <a:gd name="T19" fmla="*/ 2147483647 h 1437"/>
              <a:gd name="T20" fmla="*/ 2147483647 w 1607"/>
              <a:gd name="T21" fmla="*/ 2147483647 h 1437"/>
              <a:gd name="T22" fmla="*/ 2147483647 w 1607"/>
              <a:gd name="T23" fmla="*/ 2147483647 h 1437"/>
              <a:gd name="T24" fmla="*/ 2147483647 w 1607"/>
              <a:gd name="T25" fmla="*/ 2147483647 h 1437"/>
              <a:gd name="T26" fmla="*/ 2147483647 w 1607"/>
              <a:gd name="T27" fmla="*/ 2147483647 h 1437"/>
              <a:gd name="T28" fmla="*/ 2147483647 w 1607"/>
              <a:gd name="T29" fmla="*/ 2147483647 h 1437"/>
              <a:gd name="T30" fmla="*/ 2147483647 w 1607"/>
              <a:gd name="T31" fmla="*/ 2147483647 h 1437"/>
              <a:gd name="T32" fmla="*/ 2147483647 w 1607"/>
              <a:gd name="T33" fmla="*/ 2147483647 h 1437"/>
              <a:gd name="T34" fmla="*/ 2147483647 w 1607"/>
              <a:gd name="T35" fmla="*/ 2147483647 h 1437"/>
              <a:gd name="T36" fmla="*/ 2147483647 w 1607"/>
              <a:gd name="T37" fmla="*/ 2147483647 h 1437"/>
              <a:gd name="T38" fmla="*/ 2147483647 w 1607"/>
              <a:gd name="T39" fmla="*/ 2147483647 h 1437"/>
              <a:gd name="T40" fmla="*/ 2147483647 w 1607"/>
              <a:gd name="T41" fmla="*/ 2147483647 h 1437"/>
              <a:gd name="T42" fmla="*/ 2147483647 w 1607"/>
              <a:gd name="T43" fmla="*/ 0 h 1437"/>
              <a:gd name="T44" fmla="*/ 2147483647 w 1607"/>
              <a:gd name="T45" fmla="*/ 2147483647 h 1437"/>
              <a:gd name="T46" fmla="*/ 2147483647 w 1607"/>
              <a:gd name="T47" fmla="*/ 2147483647 h 1437"/>
              <a:gd name="T48" fmla="*/ 2147483647 w 1607"/>
              <a:gd name="T49" fmla="*/ 2147483647 h 1437"/>
              <a:gd name="T50" fmla="*/ 2147483647 w 1607"/>
              <a:gd name="T51" fmla="*/ 2147483647 h 1437"/>
              <a:gd name="T52" fmla="*/ 2147483647 w 1607"/>
              <a:gd name="T53" fmla="*/ 2147483647 h 1437"/>
              <a:gd name="T54" fmla="*/ 2147483647 w 1607"/>
              <a:gd name="T55" fmla="*/ 2147483647 h 1437"/>
              <a:gd name="T56" fmla="*/ 0 w 1607"/>
              <a:gd name="T57" fmla="*/ 2147483647 h 1437"/>
              <a:gd name="T58" fmla="*/ 2147483647 w 1607"/>
              <a:gd name="T59" fmla="*/ 2147483647 h 143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07"/>
              <a:gd name="T91" fmla="*/ 0 h 1437"/>
              <a:gd name="T92" fmla="*/ 1607 w 1607"/>
              <a:gd name="T93" fmla="*/ 1437 h 143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07" h="1437">
                <a:moveTo>
                  <a:pt x="5" y="104"/>
                </a:moveTo>
                <a:cubicBezTo>
                  <a:pt x="27" y="83"/>
                  <a:pt x="44" y="60"/>
                  <a:pt x="65" y="39"/>
                </a:cubicBezTo>
                <a:cubicBezTo>
                  <a:pt x="85" y="41"/>
                  <a:pt x="111" y="35"/>
                  <a:pt x="126" y="49"/>
                </a:cubicBezTo>
                <a:cubicBezTo>
                  <a:pt x="150" y="73"/>
                  <a:pt x="144" y="94"/>
                  <a:pt x="175" y="104"/>
                </a:cubicBezTo>
                <a:cubicBezTo>
                  <a:pt x="220" y="101"/>
                  <a:pt x="258" y="98"/>
                  <a:pt x="301" y="88"/>
                </a:cubicBezTo>
                <a:cubicBezTo>
                  <a:pt x="331" y="65"/>
                  <a:pt x="342" y="31"/>
                  <a:pt x="373" y="11"/>
                </a:cubicBezTo>
                <a:cubicBezTo>
                  <a:pt x="408" y="13"/>
                  <a:pt x="443" y="10"/>
                  <a:pt x="477" y="17"/>
                </a:cubicBezTo>
                <a:cubicBezTo>
                  <a:pt x="495" y="21"/>
                  <a:pt x="533" y="61"/>
                  <a:pt x="543" y="71"/>
                </a:cubicBezTo>
                <a:cubicBezTo>
                  <a:pt x="552" y="80"/>
                  <a:pt x="580" y="83"/>
                  <a:pt x="592" y="88"/>
                </a:cubicBezTo>
                <a:cubicBezTo>
                  <a:pt x="648" y="68"/>
                  <a:pt x="695" y="32"/>
                  <a:pt x="751" y="11"/>
                </a:cubicBezTo>
                <a:cubicBezTo>
                  <a:pt x="752" y="11"/>
                  <a:pt x="800" y="15"/>
                  <a:pt x="812" y="22"/>
                </a:cubicBezTo>
                <a:cubicBezTo>
                  <a:pt x="836" y="35"/>
                  <a:pt x="851" y="52"/>
                  <a:pt x="877" y="60"/>
                </a:cubicBezTo>
                <a:cubicBezTo>
                  <a:pt x="905" y="88"/>
                  <a:pt x="910" y="82"/>
                  <a:pt x="954" y="77"/>
                </a:cubicBezTo>
                <a:cubicBezTo>
                  <a:pt x="972" y="71"/>
                  <a:pt x="985" y="60"/>
                  <a:pt x="1004" y="55"/>
                </a:cubicBezTo>
                <a:cubicBezTo>
                  <a:pt x="1023" y="42"/>
                  <a:pt x="1047" y="30"/>
                  <a:pt x="1069" y="22"/>
                </a:cubicBezTo>
                <a:cubicBezTo>
                  <a:pt x="1097" y="25"/>
                  <a:pt x="1128" y="18"/>
                  <a:pt x="1152" y="33"/>
                </a:cubicBezTo>
                <a:cubicBezTo>
                  <a:pt x="1164" y="41"/>
                  <a:pt x="1168" y="57"/>
                  <a:pt x="1179" y="66"/>
                </a:cubicBezTo>
                <a:cubicBezTo>
                  <a:pt x="1204" y="86"/>
                  <a:pt x="1217" y="89"/>
                  <a:pt x="1245" y="99"/>
                </a:cubicBezTo>
                <a:cubicBezTo>
                  <a:pt x="1280" y="91"/>
                  <a:pt x="1291" y="87"/>
                  <a:pt x="1322" y="66"/>
                </a:cubicBezTo>
                <a:cubicBezTo>
                  <a:pt x="1327" y="62"/>
                  <a:pt x="1338" y="55"/>
                  <a:pt x="1338" y="55"/>
                </a:cubicBezTo>
                <a:cubicBezTo>
                  <a:pt x="1348" y="40"/>
                  <a:pt x="1351" y="34"/>
                  <a:pt x="1366" y="22"/>
                </a:cubicBezTo>
                <a:cubicBezTo>
                  <a:pt x="1376" y="14"/>
                  <a:pt x="1398" y="0"/>
                  <a:pt x="1398" y="0"/>
                </a:cubicBezTo>
                <a:cubicBezTo>
                  <a:pt x="1409" y="2"/>
                  <a:pt x="1421" y="1"/>
                  <a:pt x="1431" y="6"/>
                </a:cubicBezTo>
                <a:cubicBezTo>
                  <a:pt x="1442" y="12"/>
                  <a:pt x="1441" y="49"/>
                  <a:pt x="1448" y="60"/>
                </a:cubicBezTo>
                <a:cubicBezTo>
                  <a:pt x="1465" y="90"/>
                  <a:pt x="1472" y="99"/>
                  <a:pt x="1503" y="110"/>
                </a:cubicBezTo>
                <a:cubicBezTo>
                  <a:pt x="1554" y="99"/>
                  <a:pt x="1553" y="75"/>
                  <a:pt x="1590" y="49"/>
                </a:cubicBezTo>
                <a:cubicBezTo>
                  <a:pt x="1602" y="31"/>
                  <a:pt x="1595" y="33"/>
                  <a:pt x="1607" y="33"/>
                </a:cubicBezTo>
                <a:lnTo>
                  <a:pt x="1607" y="1437"/>
                </a:lnTo>
                <a:lnTo>
                  <a:pt x="0" y="1437"/>
                </a:lnTo>
                <a:lnTo>
                  <a:pt x="5" y="10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23560" name="Picture 8" descr="j0412790[1]"/>
          <p:cNvPicPr>
            <a:picLocks noChangeAspect="1" noChangeArrowheads="1"/>
          </p:cNvPicPr>
          <p:nvPr/>
        </p:nvPicPr>
        <p:blipFill>
          <a:blip r:embed="rId3" cstate="email">
            <a:extLst>
              <a:ext uri="{28A0092B-C50C-407E-A947-70E740481C1C}">
                <a14:useLocalDpi xmlns:a14="http://schemas.microsoft.com/office/drawing/2010/main" val="0"/>
              </a:ext>
            </a:extLst>
          </a:blip>
          <a:srcRect b="27391"/>
          <a:stretch>
            <a:fillRect/>
          </a:stretch>
        </p:blipFill>
        <p:spPr bwMode="auto">
          <a:xfrm>
            <a:off x="7888288" y="2867025"/>
            <a:ext cx="1116012"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1" name="Text Box 9"/>
          <p:cNvSpPr txBox="1">
            <a:spLocks noChangeArrowheads="1"/>
          </p:cNvSpPr>
          <p:nvPr/>
        </p:nvSpPr>
        <p:spPr bwMode="auto">
          <a:xfrm>
            <a:off x="374650" y="2379663"/>
            <a:ext cx="2481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2000">
                <a:solidFill>
                  <a:schemeClr val="bg1"/>
                </a:solidFill>
              </a:rPr>
              <a:t>Tank (Battery)</a:t>
            </a:r>
          </a:p>
        </p:txBody>
      </p:sp>
      <p:sp>
        <p:nvSpPr>
          <p:cNvPr id="23562" name="Text Box 10"/>
          <p:cNvSpPr txBox="1">
            <a:spLocks noChangeArrowheads="1"/>
          </p:cNvSpPr>
          <p:nvPr/>
        </p:nvSpPr>
        <p:spPr bwMode="auto">
          <a:xfrm>
            <a:off x="7142163" y="2487613"/>
            <a:ext cx="19954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2000"/>
              <a:t>Faucet (Switch)</a:t>
            </a:r>
          </a:p>
        </p:txBody>
      </p:sp>
      <p:sp>
        <p:nvSpPr>
          <p:cNvPr id="23563" name="Text Box 11"/>
          <p:cNvSpPr txBox="1">
            <a:spLocks noChangeArrowheads="1"/>
          </p:cNvSpPr>
          <p:nvPr/>
        </p:nvSpPr>
        <p:spPr bwMode="auto">
          <a:xfrm>
            <a:off x="2908300" y="3189288"/>
            <a:ext cx="49879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2000">
                <a:solidFill>
                  <a:schemeClr val="bg1"/>
                </a:solidFill>
              </a:rPr>
              <a:t>Pipe (Wiring)</a:t>
            </a:r>
          </a:p>
        </p:txBody>
      </p:sp>
      <p:sp>
        <p:nvSpPr>
          <p:cNvPr id="23564" name="Freeform 12"/>
          <p:cNvSpPr>
            <a:spLocks/>
          </p:cNvSpPr>
          <p:nvPr/>
        </p:nvSpPr>
        <p:spPr bwMode="auto">
          <a:xfrm>
            <a:off x="327025" y="1138238"/>
            <a:ext cx="7593013" cy="3100387"/>
          </a:xfrm>
          <a:custGeom>
            <a:avLst/>
            <a:gdLst>
              <a:gd name="T0" fmla="*/ 0 w 4783"/>
              <a:gd name="T1" fmla="*/ 2147483647 h 1953"/>
              <a:gd name="T2" fmla="*/ 0 w 4783"/>
              <a:gd name="T3" fmla="*/ 2147483647 h 1953"/>
              <a:gd name="T4" fmla="*/ 2147483647 w 4783"/>
              <a:gd name="T5" fmla="*/ 2147483647 h 1953"/>
              <a:gd name="T6" fmla="*/ 2147483647 w 4783"/>
              <a:gd name="T7" fmla="*/ 2147483647 h 1953"/>
              <a:gd name="T8" fmla="*/ 2147483647 w 4783"/>
              <a:gd name="T9" fmla="*/ 2147483647 h 1953"/>
              <a:gd name="T10" fmla="*/ 2147483647 w 4783"/>
              <a:gd name="T11" fmla="*/ 2147483647 h 1953"/>
              <a:gd name="T12" fmla="*/ 2147483647 w 4783"/>
              <a:gd name="T13" fmla="*/ 2147483647 h 1953"/>
              <a:gd name="T14" fmla="*/ 2147483647 w 4783"/>
              <a:gd name="T15" fmla="*/ 0 h 1953"/>
              <a:gd name="T16" fmla="*/ 0 60000 65536"/>
              <a:gd name="T17" fmla="*/ 0 60000 65536"/>
              <a:gd name="T18" fmla="*/ 0 60000 65536"/>
              <a:gd name="T19" fmla="*/ 0 60000 65536"/>
              <a:gd name="T20" fmla="*/ 0 60000 65536"/>
              <a:gd name="T21" fmla="*/ 0 60000 65536"/>
              <a:gd name="T22" fmla="*/ 0 60000 65536"/>
              <a:gd name="T23" fmla="*/ 0 60000 65536"/>
              <a:gd name="T24" fmla="*/ 0 w 4783"/>
              <a:gd name="T25" fmla="*/ 0 h 1953"/>
              <a:gd name="T26" fmla="*/ 4783 w 4783"/>
              <a:gd name="T27" fmla="*/ 1953 h 19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3" h="1953">
                <a:moveTo>
                  <a:pt x="0" y="6"/>
                </a:moveTo>
                <a:lnTo>
                  <a:pt x="0" y="1953"/>
                </a:lnTo>
                <a:lnTo>
                  <a:pt x="1618" y="1953"/>
                </a:lnTo>
                <a:lnTo>
                  <a:pt x="1618" y="1531"/>
                </a:lnTo>
                <a:lnTo>
                  <a:pt x="4783" y="1531"/>
                </a:lnTo>
                <a:lnTo>
                  <a:pt x="4783" y="1295"/>
                </a:lnTo>
                <a:lnTo>
                  <a:pt x="1607" y="1295"/>
                </a:lnTo>
                <a:lnTo>
                  <a:pt x="1607" y="0"/>
                </a:ln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65" name="Rectangle 12"/>
          <p:cNvSpPr>
            <a:spLocks noChangeArrowheads="1"/>
          </p:cNvSpPr>
          <p:nvPr/>
        </p:nvSpPr>
        <p:spPr bwMode="auto">
          <a:xfrm>
            <a:off x="3200400" y="1447800"/>
            <a:ext cx="43129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dirty="0"/>
              <a:t>   - measured in </a:t>
            </a:r>
            <a:r>
              <a:rPr lang="en-US" sz="2800" b="1" dirty="0" smtClean="0"/>
              <a:t>Volts</a:t>
            </a:r>
            <a:r>
              <a:rPr lang="en-US" sz="2800" dirty="0" smtClean="0"/>
              <a:t> </a:t>
            </a:r>
            <a:r>
              <a:rPr lang="en-US" sz="2800" dirty="0"/>
              <a:t>(V)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427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427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4277">
                                            <p:txEl>
                                              <p:pRg st="2" end="2"/>
                                            </p:txEl>
                                          </p:spTgt>
                                        </p:tgtEl>
                                        <p:attrNameLst>
                                          <p:attrName>style.visibility</p:attrName>
                                        </p:attrNameLst>
                                      </p:cBhvr>
                                      <p:to>
                                        <p:strVal val="visible"/>
                                      </p:to>
                                    </p:set>
                                  </p:childTnLst>
                                </p:cTn>
                              </p:par>
                              <p:par>
                                <p:cTn id="15" presetID="12" presetClass="entr" presetSubtype="1" fill="hold" grpId="0" nodeType="withEffect">
                                  <p:stCondLst>
                                    <p:cond delay="0"/>
                                  </p:stCondLst>
                                  <p:childTnLst>
                                    <p:set>
                                      <p:cBhvr>
                                        <p:cTn id="16" dur="1" fill="hold">
                                          <p:stCondLst>
                                            <p:cond delay="0"/>
                                          </p:stCondLst>
                                        </p:cTn>
                                        <p:tgtEl>
                                          <p:spTgt spid="54274"/>
                                        </p:tgtEl>
                                        <p:attrNameLst>
                                          <p:attrName>style.visibility</p:attrName>
                                        </p:attrNameLst>
                                      </p:cBhvr>
                                      <p:to>
                                        <p:strVal val="visible"/>
                                      </p:to>
                                    </p:set>
                                    <p:animEffect transition="in" filter="slide(fromTop)">
                                      <p:cBhvr>
                                        <p:cTn id="17" dur="2000"/>
                                        <p:tgtEl>
                                          <p:spTgt spid="5427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5427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0" y="0"/>
            <a:ext cx="5562600" cy="762000"/>
          </a:xfrm>
        </p:spPr>
        <p:txBody>
          <a:bodyPr/>
          <a:lstStyle/>
          <a:p>
            <a:pPr eaLnBrk="1" hangingPunct="1">
              <a:defRPr/>
            </a:pPr>
            <a:r>
              <a:rPr lang="en-US" kern="1200" dirty="0">
                <a:ea typeface="+mn-ea"/>
                <a:cs typeface="+mn-cs"/>
              </a:rPr>
              <a:t>Voltage in a Circuit</a:t>
            </a:r>
          </a:p>
        </p:txBody>
      </p:sp>
      <p:pic>
        <p:nvPicPr>
          <p:cNvPr id="56323" name="Picture 3" descr="LightOn"/>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51363" y="1073150"/>
            <a:ext cx="1903412"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Text Box 4"/>
          <p:cNvSpPr txBox="1">
            <a:spLocks noChangeArrowheads="1"/>
          </p:cNvSpPr>
          <p:nvPr/>
        </p:nvSpPr>
        <p:spPr bwMode="auto">
          <a:xfrm>
            <a:off x="762000" y="5334000"/>
            <a:ext cx="791051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800"/>
              <a:t>The battery provides voltage that will push current through the bulb when the switch is on.</a:t>
            </a:r>
            <a:endParaRPr lang="en-US" sz="2800">
              <a:solidFill>
                <a:srgbClr val="FF0000"/>
              </a:solidFill>
            </a:endParaRPr>
          </a:p>
        </p:txBody>
      </p:sp>
      <p:pic>
        <p:nvPicPr>
          <p:cNvPr id="24581" name="Picture 5" descr="j0434785[1]"/>
          <p:cNvPicPr>
            <a:picLocks noChangeAspect="1" noChangeArrowheads="1"/>
          </p:cNvPicPr>
          <p:nvPr/>
        </p:nvPicPr>
        <p:blipFill>
          <a:blip r:embed="rId4">
            <a:extLst>
              <a:ext uri="{28A0092B-C50C-407E-A947-70E740481C1C}">
                <a14:useLocalDpi xmlns:a14="http://schemas.microsoft.com/office/drawing/2010/main" val="0"/>
              </a:ext>
            </a:extLst>
          </a:blip>
          <a:srcRect l="22395" r="31857" b="7639"/>
          <a:stretch>
            <a:fillRect/>
          </a:stretch>
        </p:blipFill>
        <p:spPr bwMode="auto">
          <a:xfrm>
            <a:off x="2447925" y="2643188"/>
            <a:ext cx="836613"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6"/>
          <p:cNvGrpSpPr>
            <a:grpSpLocks/>
          </p:cNvGrpSpPr>
          <p:nvPr/>
        </p:nvGrpSpPr>
        <p:grpSpPr bwMode="auto">
          <a:xfrm>
            <a:off x="3641725" y="3819525"/>
            <a:ext cx="1412875" cy="941388"/>
            <a:chOff x="3583" y="1638"/>
            <a:chExt cx="890" cy="593"/>
          </a:xfrm>
        </p:grpSpPr>
        <p:sp>
          <p:nvSpPr>
            <p:cNvPr id="24591" name="Text Box 7"/>
            <p:cNvSpPr txBox="1">
              <a:spLocks noChangeArrowheads="1"/>
            </p:cNvSpPr>
            <p:nvPr/>
          </p:nvSpPr>
          <p:spPr bwMode="auto">
            <a:xfrm>
              <a:off x="3583" y="1638"/>
              <a:ext cx="2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1600" b="1"/>
                <a:t>off</a:t>
              </a:r>
            </a:p>
          </p:txBody>
        </p:sp>
        <p:sp>
          <p:nvSpPr>
            <p:cNvPr id="24592" name="Text Box 8"/>
            <p:cNvSpPr txBox="1">
              <a:spLocks noChangeArrowheads="1"/>
            </p:cNvSpPr>
            <p:nvPr/>
          </p:nvSpPr>
          <p:spPr bwMode="auto">
            <a:xfrm>
              <a:off x="4182" y="1639"/>
              <a:ext cx="2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1600" b="1"/>
                <a:t>on</a:t>
              </a:r>
            </a:p>
          </p:txBody>
        </p:sp>
        <p:grpSp>
          <p:nvGrpSpPr>
            <p:cNvPr id="24593" name="Group 9"/>
            <p:cNvGrpSpPr>
              <a:grpSpLocks/>
            </p:cNvGrpSpPr>
            <p:nvPr/>
          </p:nvGrpSpPr>
          <p:grpSpPr bwMode="auto">
            <a:xfrm>
              <a:off x="3735" y="1724"/>
              <a:ext cx="644" cy="507"/>
              <a:chOff x="3735" y="1724"/>
              <a:chExt cx="644" cy="507"/>
            </a:xfrm>
          </p:grpSpPr>
          <p:sp>
            <p:nvSpPr>
              <p:cNvPr id="24594" name="AutoShape 10"/>
              <p:cNvSpPr>
                <a:spLocks noChangeArrowheads="1"/>
              </p:cNvSpPr>
              <p:nvPr/>
            </p:nvSpPr>
            <p:spPr bwMode="auto">
              <a:xfrm flipH="1">
                <a:off x="3735" y="1887"/>
                <a:ext cx="644" cy="344"/>
              </a:xfrm>
              <a:prstGeom prst="cube">
                <a:avLst>
                  <a:gd name="adj" fmla="val 35120"/>
                </a:avLst>
              </a:prstGeom>
              <a:solidFill>
                <a:schemeClr val="tx1"/>
              </a:solidFill>
              <a:ln w="9525">
                <a:solidFill>
                  <a:schemeClr val="tx1"/>
                </a:solidFill>
                <a:miter lim="800000"/>
                <a:headEnd/>
                <a:tailEnd/>
              </a:ln>
            </p:spPr>
            <p:txBody>
              <a:bodyPr wrap="none" anchor="ctr"/>
              <a:lstStyle/>
              <a:p>
                <a:endParaRPr lang="en-US"/>
              </a:p>
            </p:txBody>
          </p:sp>
          <p:pic>
            <p:nvPicPr>
              <p:cNvPr id="24595" name="Picture 11" descr="switch"/>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883" y="1724"/>
                <a:ext cx="354"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56332" name="Picture 12" descr="LightOff"/>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946650" y="1500188"/>
            <a:ext cx="1031875" cy="153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Freeform 13"/>
          <p:cNvSpPr>
            <a:spLocks/>
          </p:cNvSpPr>
          <p:nvPr/>
        </p:nvSpPr>
        <p:spPr bwMode="auto">
          <a:xfrm>
            <a:off x="2847975" y="2514600"/>
            <a:ext cx="2298700" cy="227013"/>
          </a:xfrm>
          <a:custGeom>
            <a:avLst/>
            <a:gdLst>
              <a:gd name="T0" fmla="*/ 0 w 1448"/>
              <a:gd name="T1" fmla="*/ 2147483647 h 143"/>
              <a:gd name="T2" fmla="*/ 2147483647 w 1448"/>
              <a:gd name="T3" fmla="*/ 2147483647 h 143"/>
              <a:gd name="T4" fmla="*/ 2147483647 w 1448"/>
              <a:gd name="T5" fmla="*/ 0 h 143"/>
              <a:gd name="T6" fmla="*/ 2147483647 w 1448"/>
              <a:gd name="T7" fmla="*/ 2147483647 h 143"/>
              <a:gd name="T8" fmla="*/ 2147483647 w 1448"/>
              <a:gd name="T9" fmla="*/ 2147483647 h 143"/>
              <a:gd name="T10" fmla="*/ 2147483647 w 1448"/>
              <a:gd name="T11" fmla="*/ 2147483647 h 143"/>
              <a:gd name="T12" fmla="*/ 2147483647 w 1448"/>
              <a:gd name="T13" fmla="*/ 2147483647 h 143"/>
              <a:gd name="T14" fmla="*/ 2147483647 w 1448"/>
              <a:gd name="T15" fmla="*/ 2147483647 h 143"/>
              <a:gd name="T16" fmla="*/ 2147483647 w 1448"/>
              <a:gd name="T17" fmla="*/ 2147483647 h 1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48"/>
              <a:gd name="T28" fmla="*/ 0 h 143"/>
              <a:gd name="T29" fmla="*/ 1448 w 1448"/>
              <a:gd name="T30" fmla="*/ 143 h 1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48" h="143">
                <a:moveTo>
                  <a:pt x="0" y="143"/>
                </a:moveTo>
                <a:cubicBezTo>
                  <a:pt x="20" y="116"/>
                  <a:pt x="33" y="81"/>
                  <a:pt x="60" y="60"/>
                </a:cubicBezTo>
                <a:cubicBezTo>
                  <a:pt x="132" y="4"/>
                  <a:pt x="238" y="4"/>
                  <a:pt x="323" y="0"/>
                </a:cubicBezTo>
                <a:cubicBezTo>
                  <a:pt x="441" y="4"/>
                  <a:pt x="556" y="13"/>
                  <a:pt x="674" y="22"/>
                </a:cubicBezTo>
                <a:cubicBezTo>
                  <a:pt x="746" y="42"/>
                  <a:pt x="700" y="32"/>
                  <a:pt x="817" y="38"/>
                </a:cubicBezTo>
                <a:cubicBezTo>
                  <a:pt x="882" y="52"/>
                  <a:pt x="795" y="34"/>
                  <a:pt x="905" y="49"/>
                </a:cubicBezTo>
                <a:cubicBezTo>
                  <a:pt x="968" y="57"/>
                  <a:pt x="1034" y="74"/>
                  <a:pt x="1097" y="88"/>
                </a:cubicBezTo>
                <a:cubicBezTo>
                  <a:pt x="1129" y="95"/>
                  <a:pt x="1163" y="93"/>
                  <a:pt x="1195" y="99"/>
                </a:cubicBezTo>
                <a:cubicBezTo>
                  <a:pt x="1274" y="113"/>
                  <a:pt x="1370" y="143"/>
                  <a:pt x="1448" y="143"/>
                </a:cubicBez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85" name="Freeform 14"/>
          <p:cNvSpPr>
            <a:spLocks/>
          </p:cNvSpPr>
          <p:nvPr/>
        </p:nvSpPr>
        <p:spPr bwMode="auto">
          <a:xfrm>
            <a:off x="2786063" y="2714625"/>
            <a:ext cx="3773487" cy="1968500"/>
          </a:xfrm>
          <a:custGeom>
            <a:avLst/>
            <a:gdLst>
              <a:gd name="T0" fmla="*/ 2147483647 w 2377"/>
              <a:gd name="T1" fmla="*/ 2147483647 h 1240"/>
              <a:gd name="T2" fmla="*/ 2147483647 w 2377"/>
              <a:gd name="T3" fmla="*/ 0 h 1240"/>
              <a:gd name="T4" fmla="*/ 2147483647 w 2377"/>
              <a:gd name="T5" fmla="*/ 2147483647 h 1240"/>
              <a:gd name="T6" fmla="*/ 2147483647 w 2377"/>
              <a:gd name="T7" fmla="*/ 2147483647 h 1240"/>
              <a:gd name="T8" fmla="*/ 2147483647 w 2377"/>
              <a:gd name="T9" fmla="*/ 2147483647 h 1240"/>
              <a:gd name="T10" fmla="*/ 2147483647 w 2377"/>
              <a:gd name="T11" fmla="*/ 2147483647 h 1240"/>
              <a:gd name="T12" fmla="*/ 2147483647 w 2377"/>
              <a:gd name="T13" fmla="*/ 2147483647 h 1240"/>
              <a:gd name="T14" fmla="*/ 2147483647 w 2377"/>
              <a:gd name="T15" fmla="*/ 2147483647 h 1240"/>
              <a:gd name="T16" fmla="*/ 2147483647 w 2377"/>
              <a:gd name="T17" fmla="*/ 2147483647 h 1240"/>
              <a:gd name="T18" fmla="*/ 2147483647 w 2377"/>
              <a:gd name="T19" fmla="*/ 2147483647 h 1240"/>
              <a:gd name="T20" fmla="*/ 2147483647 w 2377"/>
              <a:gd name="T21" fmla="*/ 2147483647 h 1240"/>
              <a:gd name="T22" fmla="*/ 2147483647 w 2377"/>
              <a:gd name="T23" fmla="*/ 2147483647 h 1240"/>
              <a:gd name="T24" fmla="*/ 2147483647 w 2377"/>
              <a:gd name="T25" fmla="*/ 2147483647 h 1240"/>
              <a:gd name="T26" fmla="*/ 2147483647 w 2377"/>
              <a:gd name="T27" fmla="*/ 2147483647 h 1240"/>
              <a:gd name="T28" fmla="*/ 2147483647 w 2377"/>
              <a:gd name="T29" fmla="*/ 2147483647 h 1240"/>
              <a:gd name="T30" fmla="*/ 2147483647 w 2377"/>
              <a:gd name="T31" fmla="*/ 2147483647 h 1240"/>
              <a:gd name="T32" fmla="*/ 2147483647 w 2377"/>
              <a:gd name="T33" fmla="*/ 2147483647 h 1240"/>
              <a:gd name="T34" fmla="*/ 2147483647 w 2377"/>
              <a:gd name="T35" fmla="*/ 2147483647 h 1240"/>
              <a:gd name="T36" fmla="*/ 2147483647 w 2377"/>
              <a:gd name="T37" fmla="*/ 2147483647 h 1240"/>
              <a:gd name="T38" fmla="*/ 2147483647 w 2377"/>
              <a:gd name="T39" fmla="*/ 2147483647 h 1240"/>
              <a:gd name="T40" fmla="*/ 2147483647 w 2377"/>
              <a:gd name="T41" fmla="*/ 2147483647 h 1240"/>
              <a:gd name="T42" fmla="*/ 2147483647 w 2377"/>
              <a:gd name="T43" fmla="*/ 2147483647 h 1240"/>
              <a:gd name="T44" fmla="*/ 2147483647 w 2377"/>
              <a:gd name="T45" fmla="*/ 2147483647 h 1240"/>
              <a:gd name="T46" fmla="*/ 2147483647 w 2377"/>
              <a:gd name="T47" fmla="*/ 2147483647 h 1240"/>
              <a:gd name="T48" fmla="*/ 2147483647 w 2377"/>
              <a:gd name="T49" fmla="*/ 2147483647 h 1240"/>
              <a:gd name="T50" fmla="*/ 2147483647 w 2377"/>
              <a:gd name="T51" fmla="*/ 2147483647 h 1240"/>
              <a:gd name="T52" fmla="*/ 0 w 2377"/>
              <a:gd name="T53" fmla="*/ 2147483647 h 124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377"/>
              <a:gd name="T82" fmla="*/ 0 h 1240"/>
              <a:gd name="T83" fmla="*/ 2377 w 2377"/>
              <a:gd name="T84" fmla="*/ 1240 h 124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377" h="1240">
                <a:moveTo>
                  <a:pt x="1816" y="22"/>
                </a:moveTo>
                <a:cubicBezTo>
                  <a:pt x="1832" y="11"/>
                  <a:pt x="1847" y="7"/>
                  <a:pt x="1865" y="0"/>
                </a:cubicBezTo>
                <a:cubicBezTo>
                  <a:pt x="1899" y="6"/>
                  <a:pt x="1919" y="19"/>
                  <a:pt x="1948" y="38"/>
                </a:cubicBezTo>
                <a:cubicBezTo>
                  <a:pt x="1961" y="47"/>
                  <a:pt x="1993" y="51"/>
                  <a:pt x="2008" y="55"/>
                </a:cubicBezTo>
                <a:cubicBezTo>
                  <a:pt x="2042" y="65"/>
                  <a:pt x="2077" y="74"/>
                  <a:pt x="2112" y="82"/>
                </a:cubicBezTo>
                <a:cubicBezTo>
                  <a:pt x="2152" y="109"/>
                  <a:pt x="2194" y="130"/>
                  <a:pt x="2222" y="170"/>
                </a:cubicBezTo>
                <a:cubicBezTo>
                  <a:pt x="2236" y="216"/>
                  <a:pt x="2214" y="150"/>
                  <a:pt x="2244" y="209"/>
                </a:cubicBezTo>
                <a:cubicBezTo>
                  <a:pt x="2247" y="215"/>
                  <a:pt x="2246" y="223"/>
                  <a:pt x="2249" y="230"/>
                </a:cubicBezTo>
                <a:cubicBezTo>
                  <a:pt x="2252" y="236"/>
                  <a:pt x="2256" y="241"/>
                  <a:pt x="2260" y="247"/>
                </a:cubicBezTo>
                <a:cubicBezTo>
                  <a:pt x="2272" y="301"/>
                  <a:pt x="2293" y="351"/>
                  <a:pt x="2304" y="406"/>
                </a:cubicBezTo>
                <a:cubicBezTo>
                  <a:pt x="2319" y="481"/>
                  <a:pt x="2323" y="558"/>
                  <a:pt x="2343" y="631"/>
                </a:cubicBezTo>
                <a:cubicBezTo>
                  <a:pt x="2357" y="737"/>
                  <a:pt x="2358" y="843"/>
                  <a:pt x="2370" y="949"/>
                </a:cubicBezTo>
                <a:cubicBezTo>
                  <a:pt x="2368" y="986"/>
                  <a:pt x="2377" y="1027"/>
                  <a:pt x="2359" y="1059"/>
                </a:cubicBezTo>
                <a:cubicBezTo>
                  <a:pt x="2331" y="1112"/>
                  <a:pt x="2276" y="1138"/>
                  <a:pt x="2227" y="1169"/>
                </a:cubicBezTo>
                <a:cubicBezTo>
                  <a:pt x="2213" y="1178"/>
                  <a:pt x="2193" y="1177"/>
                  <a:pt x="2178" y="1185"/>
                </a:cubicBezTo>
                <a:cubicBezTo>
                  <a:pt x="2157" y="1196"/>
                  <a:pt x="2165" y="1199"/>
                  <a:pt x="2140" y="1207"/>
                </a:cubicBezTo>
                <a:cubicBezTo>
                  <a:pt x="2080" y="1226"/>
                  <a:pt x="2015" y="1220"/>
                  <a:pt x="1953" y="1223"/>
                </a:cubicBezTo>
                <a:cubicBezTo>
                  <a:pt x="1911" y="1225"/>
                  <a:pt x="1869" y="1227"/>
                  <a:pt x="1827" y="1229"/>
                </a:cubicBezTo>
                <a:cubicBezTo>
                  <a:pt x="1553" y="1223"/>
                  <a:pt x="1627" y="1240"/>
                  <a:pt x="1487" y="1196"/>
                </a:cubicBezTo>
                <a:cubicBezTo>
                  <a:pt x="1448" y="1166"/>
                  <a:pt x="1410" y="1150"/>
                  <a:pt x="1361" y="1141"/>
                </a:cubicBezTo>
                <a:cubicBezTo>
                  <a:pt x="1300" y="1111"/>
                  <a:pt x="1158" y="1119"/>
                  <a:pt x="1158" y="1119"/>
                </a:cubicBezTo>
                <a:cubicBezTo>
                  <a:pt x="1006" y="1125"/>
                  <a:pt x="854" y="1135"/>
                  <a:pt x="702" y="1141"/>
                </a:cubicBezTo>
                <a:cubicBezTo>
                  <a:pt x="661" y="1152"/>
                  <a:pt x="618" y="1156"/>
                  <a:pt x="576" y="1163"/>
                </a:cubicBezTo>
                <a:cubicBezTo>
                  <a:pt x="496" y="1193"/>
                  <a:pt x="179" y="1169"/>
                  <a:pt x="170" y="1169"/>
                </a:cubicBezTo>
                <a:cubicBezTo>
                  <a:pt x="138" y="1165"/>
                  <a:pt x="108" y="1160"/>
                  <a:pt x="77" y="1152"/>
                </a:cubicBezTo>
                <a:cubicBezTo>
                  <a:pt x="50" y="1134"/>
                  <a:pt x="30" y="1097"/>
                  <a:pt x="11" y="1070"/>
                </a:cubicBezTo>
                <a:cubicBezTo>
                  <a:pt x="1" y="1036"/>
                  <a:pt x="0" y="1029"/>
                  <a:pt x="0" y="987"/>
                </a:cubicBez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4" name="Group 15"/>
          <p:cNvGrpSpPr>
            <a:grpSpLocks/>
          </p:cNvGrpSpPr>
          <p:nvPr/>
        </p:nvGrpSpPr>
        <p:grpSpPr bwMode="auto">
          <a:xfrm>
            <a:off x="3646488" y="3824288"/>
            <a:ext cx="1412875" cy="941387"/>
            <a:chOff x="4628" y="353"/>
            <a:chExt cx="890" cy="593"/>
          </a:xfrm>
        </p:grpSpPr>
        <p:sp>
          <p:nvSpPr>
            <p:cNvPr id="24587" name="Text Box 16"/>
            <p:cNvSpPr txBox="1">
              <a:spLocks noChangeArrowheads="1"/>
            </p:cNvSpPr>
            <p:nvPr/>
          </p:nvSpPr>
          <p:spPr bwMode="auto">
            <a:xfrm>
              <a:off x="4628" y="353"/>
              <a:ext cx="2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1600" b="1"/>
                <a:t>off</a:t>
              </a:r>
            </a:p>
          </p:txBody>
        </p:sp>
        <p:sp>
          <p:nvSpPr>
            <p:cNvPr id="24588" name="Text Box 17"/>
            <p:cNvSpPr txBox="1">
              <a:spLocks noChangeArrowheads="1"/>
            </p:cNvSpPr>
            <p:nvPr/>
          </p:nvSpPr>
          <p:spPr bwMode="auto">
            <a:xfrm>
              <a:off x="5227" y="354"/>
              <a:ext cx="2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1600" b="1"/>
                <a:t>on</a:t>
              </a:r>
            </a:p>
          </p:txBody>
        </p:sp>
        <p:sp>
          <p:nvSpPr>
            <p:cNvPr id="24589" name="AutoShape 18"/>
            <p:cNvSpPr>
              <a:spLocks noChangeArrowheads="1"/>
            </p:cNvSpPr>
            <p:nvPr/>
          </p:nvSpPr>
          <p:spPr bwMode="auto">
            <a:xfrm flipH="1">
              <a:off x="4780" y="602"/>
              <a:ext cx="644" cy="344"/>
            </a:xfrm>
            <a:prstGeom prst="cube">
              <a:avLst>
                <a:gd name="adj" fmla="val 35120"/>
              </a:avLst>
            </a:prstGeom>
            <a:solidFill>
              <a:schemeClr val="tx1"/>
            </a:solidFill>
            <a:ln w="9525">
              <a:solidFill>
                <a:schemeClr val="tx1"/>
              </a:solidFill>
              <a:miter lim="800000"/>
              <a:headEnd/>
              <a:tailEnd/>
            </a:ln>
          </p:spPr>
          <p:txBody>
            <a:bodyPr wrap="none" anchor="ctr"/>
            <a:lstStyle/>
            <a:p>
              <a:endParaRPr lang="en-US"/>
            </a:p>
          </p:txBody>
        </p:sp>
        <p:pic>
          <p:nvPicPr>
            <p:cNvPr id="24590" name="Picture 19" descr="switch"/>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flipH="1">
              <a:off x="4944" y="444"/>
              <a:ext cx="354"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6324">
                                            <p:txEl>
                                              <p:pRg st="0" end="0"/>
                                            </p:txEl>
                                          </p:spTgt>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56332"/>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563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8702675" y="3795713"/>
            <a:ext cx="117475" cy="306070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7347" name="Rectangle 3"/>
          <p:cNvSpPr>
            <a:spLocks noChangeArrowheads="1"/>
          </p:cNvSpPr>
          <p:nvPr/>
        </p:nvSpPr>
        <p:spPr bwMode="auto">
          <a:xfrm>
            <a:off x="8612188" y="3797300"/>
            <a:ext cx="314325" cy="306070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7348" name="Rectangle 4"/>
          <p:cNvSpPr>
            <a:spLocks noGrp="1" noChangeArrowheads="1"/>
          </p:cNvSpPr>
          <p:nvPr>
            <p:ph type="title"/>
          </p:nvPr>
        </p:nvSpPr>
        <p:spPr>
          <a:xfrm>
            <a:off x="0" y="0"/>
            <a:ext cx="3124200" cy="792163"/>
          </a:xfrm>
        </p:spPr>
        <p:txBody>
          <a:bodyPr/>
          <a:lstStyle/>
          <a:p>
            <a:pPr eaLnBrk="1" hangingPunct="1">
              <a:defRPr/>
            </a:pPr>
            <a:r>
              <a:rPr lang="en-US" kern="1200" dirty="0">
                <a:ea typeface="+mn-ea"/>
                <a:cs typeface="+mn-cs"/>
              </a:rPr>
              <a:t>Resistance</a:t>
            </a:r>
          </a:p>
        </p:txBody>
      </p:sp>
      <p:sp>
        <p:nvSpPr>
          <p:cNvPr id="25605" name="Text Box 5"/>
          <p:cNvSpPr txBox="1">
            <a:spLocks noChangeArrowheads="1"/>
          </p:cNvSpPr>
          <p:nvPr/>
        </p:nvSpPr>
        <p:spPr bwMode="auto">
          <a:xfrm>
            <a:off x="3357563" y="762000"/>
            <a:ext cx="57864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3200"/>
              <a:t>The opposition of current flow</a:t>
            </a:r>
          </a:p>
        </p:txBody>
      </p:sp>
      <p:sp>
        <p:nvSpPr>
          <p:cNvPr id="57350" name="Text Box 6"/>
          <p:cNvSpPr txBox="1">
            <a:spLocks noChangeArrowheads="1"/>
          </p:cNvSpPr>
          <p:nvPr/>
        </p:nvSpPr>
        <p:spPr bwMode="auto">
          <a:xfrm>
            <a:off x="496888" y="4686300"/>
            <a:ext cx="7759700"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30000"/>
              </a:spcBef>
            </a:pPr>
            <a:r>
              <a:rPr lang="en-US" sz="2800"/>
              <a:t>What happens to the flow (current) if a rock gets lodged in the pipe?  </a:t>
            </a:r>
          </a:p>
          <a:p>
            <a:pPr eaLnBrk="1" hangingPunct="1">
              <a:spcBef>
                <a:spcPct val="30000"/>
              </a:spcBef>
            </a:pPr>
            <a:r>
              <a:rPr lang="en-US" sz="2800">
                <a:solidFill>
                  <a:srgbClr val="FF0000"/>
                </a:solidFill>
              </a:rPr>
              <a:t>Flow (current) decreases.</a:t>
            </a:r>
          </a:p>
        </p:txBody>
      </p:sp>
      <p:sp>
        <p:nvSpPr>
          <p:cNvPr id="25607" name="Rectangle 7"/>
          <p:cNvSpPr>
            <a:spLocks noChangeArrowheads="1"/>
          </p:cNvSpPr>
          <p:nvPr/>
        </p:nvSpPr>
        <p:spPr bwMode="auto">
          <a:xfrm>
            <a:off x="2630488" y="3217863"/>
            <a:ext cx="5389562" cy="36512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5608" name="Freeform 8"/>
          <p:cNvSpPr>
            <a:spLocks/>
          </p:cNvSpPr>
          <p:nvPr/>
        </p:nvSpPr>
        <p:spPr bwMode="auto">
          <a:xfrm>
            <a:off x="344488" y="1901825"/>
            <a:ext cx="2560637" cy="2325688"/>
          </a:xfrm>
          <a:custGeom>
            <a:avLst/>
            <a:gdLst>
              <a:gd name="T0" fmla="*/ 2147483647 w 1607"/>
              <a:gd name="T1" fmla="*/ 2147483647 h 1437"/>
              <a:gd name="T2" fmla="*/ 2147483647 w 1607"/>
              <a:gd name="T3" fmla="*/ 2147483647 h 1437"/>
              <a:gd name="T4" fmla="*/ 2147483647 w 1607"/>
              <a:gd name="T5" fmla="*/ 2147483647 h 1437"/>
              <a:gd name="T6" fmla="*/ 2147483647 w 1607"/>
              <a:gd name="T7" fmla="*/ 2147483647 h 1437"/>
              <a:gd name="T8" fmla="*/ 2147483647 w 1607"/>
              <a:gd name="T9" fmla="*/ 2147483647 h 1437"/>
              <a:gd name="T10" fmla="*/ 2147483647 w 1607"/>
              <a:gd name="T11" fmla="*/ 2147483647 h 1437"/>
              <a:gd name="T12" fmla="*/ 2147483647 w 1607"/>
              <a:gd name="T13" fmla="*/ 2147483647 h 1437"/>
              <a:gd name="T14" fmla="*/ 2147483647 w 1607"/>
              <a:gd name="T15" fmla="*/ 2147483647 h 1437"/>
              <a:gd name="T16" fmla="*/ 2147483647 w 1607"/>
              <a:gd name="T17" fmla="*/ 2147483647 h 1437"/>
              <a:gd name="T18" fmla="*/ 2147483647 w 1607"/>
              <a:gd name="T19" fmla="*/ 2147483647 h 1437"/>
              <a:gd name="T20" fmla="*/ 2147483647 w 1607"/>
              <a:gd name="T21" fmla="*/ 2147483647 h 1437"/>
              <a:gd name="T22" fmla="*/ 2147483647 w 1607"/>
              <a:gd name="T23" fmla="*/ 2147483647 h 1437"/>
              <a:gd name="T24" fmla="*/ 2147483647 w 1607"/>
              <a:gd name="T25" fmla="*/ 2147483647 h 1437"/>
              <a:gd name="T26" fmla="*/ 2147483647 w 1607"/>
              <a:gd name="T27" fmla="*/ 2147483647 h 1437"/>
              <a:gd name="T28" fmla="*/ 2147483647 w 1607"/>
              <a:gd name="T29" fmla="*/ 2147483647 h 1437"/>
              <a:gd name="T30" fmla="*/ 2147483647 w 1607"/>
              <a:gd name="T31" fmla="*/ 2147483647 h 1437"/>
              <a:gd name="T32" fmla="*/ 2147483647 w 1607"/>
              <a:gd name="T33" fmla="*/ 2147483647 h 1437"/>
              <a:gd name="T34" fmla="*/ 2147483647 w 1607"/>
              <a:gd name="T35" fmla="*/ 2147483647 h 1437"/>
              <a:gd name="T36" fmla="*/ 2147483647 w 1607"/>
              <a:gd name="T37" fmla="*/ 2147483647 h 1437"/>
              <a:gd name="T38" fmla="*/ 2147483647 w 1607"/>
              <a:gd name="T39" fmla="*/ 2147483647 h 1437"/>
              <a:gd name="T40" fmla="*/ 2147483647 w 1607"/>
              <a:gd name="T41" fmla="*/ 2147483647 h 1437"/>
              <a:gd name="T42" fmla="*/ 2147483647 w 1607"/>
              <a:gd name="T43" fmla="*/ 0 h 1437"/>
              <a:gd name="T44" fmla="*/ 2147483647 w 1607"/>
              <a:gd name="T45" fmla="*/ 2147483647 h 1437"/>
              <a:gd name="T46" fmla="*/ 2147483647 w 1607"/>
              <a:gd name="T47" fmla="*/ 2147483647 h 1437"/>
              <a:gd name="T48" fmla="*/ 2147483647 w 1607"/>
              <a:gd name="T49" fmla="*/ 2147483647 h 1437"/>
              <a:gd name="T50" fmla="*/ 2147483647 w 1607"/>
              <a:gd name="T51" fmla="*/ 2147483647 h 1437"/>
              <a:gd name="T52" fmla="*/ 2147483647 w 1607"/>
              <a:gd name="T53" fmla="*/ 2147483647 h 1437"/>
              <a:gd name="T54" fmla="*/ 2147483647 w 1607"/>
              <a:gd name="T55" fmla="*/ 2147483647 h 1437"/>
              <a:gd name="T56" fmla="*/ 0 w 1607"/>
              <a:gd name="T57" fmla="*/ 2147483647 h 1437"/>
              <a:gd name="T58" fmla="*/ 2147483647 w 1607"/>
              <a:gd name="T59" fmla="*/ 2147483647 h 143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07"/>
              <a:gd name="T91" fmla="*/ 0 h 1437"/>
              <a:gd name="T92" fmla="*/ 1607 w 1607"/>
              <a:gd name="T93" fmla="*/ 1437 h 143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07" h="1437">
                <a:moveTo>
                  <a:pt x="5" y="104"/>
                </a:moveTo>
                <a:cubicBezTo>
                  <a:pt x="27" y="83"/>
                  <a:pt x="44" y="60"/>
                  <a:pt x="65" y="39"/>
                </a:cubicBezTo>
                <a:cubicBezTo>
                  <a:pt x="85" y="41"/>
                  <a:pt x="111" y="35"/>
                  <a:pt x="126" y="49"/>
                </a:cubicBezTo>
                <a:cubicBezTo>
                  <a:pt x="150" y="73"/>
                  <a:pt x="144" y="94"/>
                  <a:pt x="175" y="104"/>
                </a:cubicBezTo>
                <a:cubicBezTo>
                  <a:pt x="220" y="101"/>
                  <a:pt x="258" y="98"/>
                  <a:pt x="301" y="88"/>
                </a:cubicBezTo>
                <a:cubicBezTo>
                  <a:pt x="331" y="65"/>
                  <a:pt x="342" y="31"/>
                  <a:pt x="373" y="11"/>
                </a:cubicBezTo>
                <a:cubicBezTo>
                  <a:pt x="408" y="13"/>
                  <a:pt x="443" y="10"/>
                  <a:pt x="477" y="17"/>
                </a:cubicBezTo>
                <a:cubicBezTo>
                  <a:pt x="495" y="21"/>
                  <a:pt x="533" y="61"/>
                  <a:pt x="543" y="71"/>
                </a:cubicBezTo>
                <a:cubicBezTo>
                  <a:pt x="552" y="80"/>
                  <a:pt x="580" y="83"/>
                  <a:pt x="592" y="88"/>
                </a:cubicBezTo>
                <a:cubicBezTo>
                  <a:pt x="648" y="68"/>
                  <a:pt x="695" y="32"/>
                  <a:pt x="751" y="11"/>
                </a:cubicBezTo>
                <a:cubicBezTo>
                  <a:pt x="752" y="11"/>
                  <a:pt x="800" y="15"/>
                  <a:pt x="812" y="22"/>
                </a:cubicBezTo>
                <a:cubicBezTo>
                  <a:pt x="836" y="35"/>
                  <a:pt x="851" y="52"/>
                  <a:pt x="877" y="60"/>
                </a:cubicBezTo>
                <a:cubicBezTo>
                  <a:pt x="905" y="88"/>
                  <a:pt x="910" y="82"/>
                  <a:pt x="954" y="77"/>
                </a:cubicBezTo>
                <a:cubicBezTo>
                  <a:pt x="972" y="71"/>
                  <a:pt x="985" y="60"/>
                  <a:pt x="1004" y="55"/>
                </a:cubicBezTo>
                <a:cubicBezTo>
                  <a:pt x="1023" y="42"/>
                  <a:pt x="1047" y="30"/>
                  <a:pt x="1069" y="22"/>
                </a:cubicBezTo>
                <a:cubicBezTo>
                  <a:pt x="1097" y="25"/>
                  <a:pt x="1128" y="18"/>
                  <a:pt x="1152" y="33"/>
                </a:cubicBezTo>
                <a:cubicBezTo>
                  <a:pt x="1164" y="41"/>
                  <a:pt x="1168" y="57"/>
                  <a:pt x="1179" y="66"/>
                </a:cubicBezTo>
                <a:cubicBezTo>
                  <a:pt x="1204" y="86"/>
                  <a:pt x="1217" y="89"/>
                  <a:pt x="1245" y="99"/>
                </a:cubicBezTo>
                <a:cubicBezTo>
                  <a:pt x="1280" y="91"/>
                  <a:pt x="1291" y="87"/>
                  <a:pt x="1322" y="66"/>
                </a:cubicBezTo>
                <a:cubicBezTo>
                  <a:pt x="1327" y="62"/>
                  <a:pt x="1338" y="55"/>
                  <a:pt x="1338" y="55"/>
                </a:cubicBezTo>
                <a:cubicBezTo>
                  <a:pt x="1348" y="40"/>
                  <a:pt x="1351" y="34"/>
                  <a:pt x="1366" y="22"/>
                </a:cubicBezTo>
                <a:cubicBezTo>
                  <a:pt x="1376" y="14"/>
                  <a:pt x="1398" y="0"/>
                  <a:pt x="1398" y="0"/>
                </a:cubicBezTo>
                <a:cubicBezTo>
                  <a:pt x="1409" y="2"/>
                  <a:pt x="1421" y="1"/>
                  <a:pt x="1431" y="6"/>
                </a:cubicBezTo>
                <a:cubicBezTo>
                  <a:pt x="1442" y="12"/>
                  <a:pt x="1441" y="49"/>
                  <a:pt x="1448" y="60"/>
                </a:cubicBezTo>
                <a:cubicBezTo>
                  <a:pt x="1465" y="90"/>
                  <a:pt x="1472" y="99"/>
                  <a:pt x="1503" y="110"/>
                </a:cubicBezTo>
                <a:cubicBezTo>
                  <a:pt x="1554" y="99"/>
                  <a:pt x="1553" y="75"/>
                  <a:pt x="1590" y="49"/>
                </a:cubicBezTo>
                <a:cubicBezTo>
                  <a:pt x="1602" y="31"/>
                  <a:pt x="1595" y="33"/>
                  <a:pt x="1607" y="33"/>
                </a:cubicBezTo>
                <a:lnTo>
                  <a:pt x="1607" y="1437"/>
                </a:lnTo>
                <a:lnTo>
                  <a:pt x="0" y="1437"/>
                </a:lnTo>
                <a:lnTo>
                  <a:pt x="5" y="10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09" name="Text Box 9"/>
          <p:cNvSpPr txBox="1">
            <a:spLocks noChangeArrowheads="1"/>
          </p:cNvSpPr>
          <p:nvPr/>
        </p:nvSpPr>
        <p:spPr bwMode="auto">
          <a:xfrm>
            <a:off x="374650" y="2379663"/>
            <a:ext cx="2481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2000">
                <a:solidFill>
                  <a:schemeClr val="bg1"/>
                </a:solidFill>
              </a:rPr>
              <a:t>Tank (Battery)</a:t>
            </a:r>
          </a:p>
        </p:txBody>
      </p:sp>
      <p:sp>
        <p:nvSpPr>
          <p:cNvPr id="25610" name="Text Box 10"/>
          <p:cNvSpPr txBox="1">
            <a:spLocks noChangeArrowheads="1"/>
          </p:cNvSpPr>
          <p:nvPr/>
        </p:nvSpPr>
        <p:spPr bwMode="auto">
          <a:xfrm>
            <a:off x="7142163" y="2487613"/>
            <a:ext cx="19954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2000"/>
              <a:t>Faucet (Switch)</a:t>
            </a:r>
          </a:p>
        </p:txBody>
      </p:sp>
      <p:sp>
        <p:nvSpPr>
          <p:cNvPr id="25611" name="Text Box 11"/>
          <p:cNvSpPr txBox="1">
            <a:spLocks noChangeArrowheads="1"/>
          </p:cNvSpPr>
          <p:nvPr/>
        </p:nvSpPr>
        <p:spPr bwMode="auto">
          <a:xfrm>
            <a:off x="2908300" y="3189288"/>
            <a:ext cx="49879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2000">
                <a:solidFill>
                  <a:schemeClr val="bg1"/>
                </a:solidFill>
              </a:rPr>
              <a:t>Pipe (Wiring)</a:t>
            </a:r>
          </a:p>
        </p:txBody>
      </p:sp>
      <p:sp>
        <p:nvSpPr>
          <p:cNvPr id="25612" name="Freeform 12"/>
          <p:cNvSpPr>
            <a:spLocks/>
          </p:cNvSpPr>
          <p:nvPr/>
        </p:nvSpPr>
        <p:spPr bwMode="auto">
          <a:xfrm>
            <a:off x="327025" y="1138238"/>
            <a:ext cx="7593013" cy="3100387"/>
          </a:xfrm>
          <a:custGeom>
            <a:avLst/>
            <a:gdLst>
              <a:gd name="T0" fmla="*/ 0 w 4783"/>
              <a:gd name="T1" fmla="*/ 2147483647 h 1953"/>
              <a:gd name="T2" fmla="*/ 0 w 4783"/>
              <a:gd name="T3" fmla="*/ 2147483647 h 1953"/>
              <a:gd name="T4" fmla="*/ 2147483647 w 4783"/>
              <a:gd name="T5" fmla="*/ 2147483647 h 1953"/>
              <a:gd name="T6" fmla="*/ 2147483647 w 4783"/>
              <a:gd name="T7" fmla="*/ 2147483647 h 1953"/>
              <a:gd name="T8" fmla="*/ 2147483647 w 4783"/>
              <a:gd name="T9" fmla="*/ 2147483647 h 1953"/>
              <a:gd name="T10" fmla="*/ 2147483647 w 4783"/>
              <a:gd name="T11" fmla="*/ 2147483647 h 1953"/>
              <a:gd name="T12" fmla="*/ 2147483647 w 4783"/>
              <a:gd name="T13" fmla="*/ 2147483647 h 1953"/>
              <a:gd name="T14" fmla="*/ 2147483647 w 4783"/>
              <a:gd name="T15" fmla="*/ 0 h 1953"/>
              <a:gd name="T16" fmla="*/ 0 60000 65536"/>
              <a:gd name="T17" fmla="*/ 0 60000 65536"/>
              <a:gd name="T18" fmla="*/ 0 60000 65536"/>
              <a:gd name="T19" fmla="*/ 0 60000 65536"/>
              <a:gd name="T20" fmla="*/ 0 60000 65536"/>
              <a:gd name="T21" fmla="*/ 0 60000 65536"/>
              <a:gd name="T22" fmla="*/ 0 60000 65536"/>
              <a:gd name="T23" fmla="*/ 0 60000 65536"/>
              <a:gd name="T24" fmla="*/ 0 w 4783"/>
              <a:gd name="T25" fmla="*/ 0 h 1953"/>
              <a:gd name="T26" fmla="*/ 4783 w 4783"/>
              <a:gd name="T27" fmla="*/ 1953 h 19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3" h="1953">
                <a:moveTo>
                  <a:pt x="0" y="6"/>
                </a:moveTo>
                <a:lnTo>
                  <a:pt x="0" y="1953"/>
                </a:lnTo>
                <a:lnTo>
                  <a:pt x="1618" y="1953"/>
                </a:lnTo>
                <a:lnTo>
                  <a:pt x="1618" y="1531"/>
                </a:lnTo>
                <a:lnTo>
                  <a:pt x="4783" y="1531"/>
                </a:lnTo>
                <a:lnTo>
                  <a:pt x="4783" y="1295"/>
                </a:lnTo>
                <a:lnTo>
                  <a:pt x="1607" y="1295"/>
                </a:lnTo>
                <a:lnTo>
                  <a:pt x="1607" y="0"/>
                </a:ln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57" name="Freeform 13"/>
          <p:cNvSpPr>
            <a:spLocks/>
          </p:cNvSpPr>
          <p:nvPr/>
        </p:nvSpPr>
        <p:spPr bwMode="auto">
          <a:xfrm>
            <a:off x="1477963" y="-277813"/>
            <a:ext cx="331787" cy="233363"/>
          </a:xfrm>
          <a:custGeom>
            <a:avLst/>
            <a:gdLst>
              <a:gd name="T0" fmla="*/ 2147483647 w 209"/>
              <a:gd name="T1" fmla="*/ 2147483647 h 147"/>
              <a:gd name="T2" fmla="*/ 2147483647 w 209"/>
              <a:gd name="T3" fmla="*/ 0 h 147"/>
              <a:gd name="T4" fmla="*/ 2147483647 w 209"/>
              <a:gd name="T5" fmla="*/ 2147483647 h 147"/>
              <a:gd name="T6" fmla="*/ 0 w 209"/>
              <a:gd name="T7" fmla="*/ 2147483647 h 147"/>
              <a:gd name="T8" fmla="*/ 2147483647 w 209"/>
              <a:gd name="T9" fmla="*/ 2147483647 h 147"/>
              <a:gd name="T10" fmla="*/ 2147483647 w 209"/>
              <a:gd name="T11" fmla="*/ 2147483647 h 147"/>
              <a:gd name="T12" fmla="*/ 2147483647 w 209"/>
              <a:gd name="T13" fmla="*/ 2147483647 h 147"/>
              <a:gd name="T14" fmla="*/ 2147483647 w 209"/>
              <a:gd name="T15" fmla="*/ 2147483647 h 147"/>
              <a:gd name="T16" fmla="*/ 0 60000 65536"/>
              <a:gd name="T17" fmla="*/ 0 60000 65536"/>
              <a:gd name="T18" fmla="*/ 0 60000 65536"/>
              <a:gd name="T19" fmla="*/ 0 60000 65536"/>
              <a:gd name="T20" fmla="*/ 0 60000 65536"/>
              <a:gd name="T21" fmla="*/ 0 60000 65536"/>
              <a:gd name="T22" fmla="*/ 0 60000 65536"/>
              <a:gd name="T23" fmla="*/ 0 60000 65536"/>
              <a:gd name="T24" fmla="*/ 0 w 209"/>
              <a:gd name="T25" fmla="*/ 0 h 147"/>
              <a:gd name="T26" fmla="*/ 209 w 209"/>
              <a:gd name="T27" fmla="*/ 147 h 1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9" h="147">
                <a:moveTo>
                  <a:pt x="197" y="62"/>
                </a:moveTo>
                <a:cubicBezTo>
                  <a:pt x="209" y="29"/>
                  <a:pt x="182" y="9"/>
                  <a:pt x="152" y="0"/>
                </a:cubicBezTo>
                <a:cubicBezTo>
                  <a:pt x="126" y="6"/>
                  <a:pt x="105" y="14"/>
                  <a:pt x="79" y="5"/>
                </a:cubicBezTo>
                <a:cubicBezTo>
                  <a:pt x="32" y="11"/>
                  <a:pt x="24" y="14"/>
                  <a:pt x="0" y="51"/>
                </a:cubicBezTo>
                <a:cubicBezTo>
                  <a:pt x="13" y="71"/>
                  <a:pt x="22" y="77"/>
                  <a:pt x="45" y="84"/>
                </a:cubicBezTo>
                <a:cubicBezTo>
                  <a:pt x="67" y="108"/>
                  <a:pt x="67" y="134"/>
                  <a:pt x="101" y="147"/>
                </a:cubicBezTo>
                <a:cubicBezTo>
                  <a:pt x="125" y="123"/>
                  <a:pt x="153" y="108"/>
                  <a:pt x="181" y="90"/>
                </a:cubicBezTo>
                <a:cubicBezTo>
                  <a:pt x="194" y="70"/>
                  <a:pt x="189" y="79"/>
                  <a:pt x="197" y="62"/>
                </a:cubicBezTo>
                <a:close/>
              </a:path>
            </a:pathLst>
          </a:custGeom>
          <a:solidFill>
            <a:schemeClr val="bg2"/>
          </a:solidFill>
          <a:ln w="9525">
            <a:solidFill>
              <a:schemeClr val="tx1"/>
            </a:solidFill>
            <a:round/>
            <a:headEnd/>
            <a:tailEnd/>
          </a:ln>
        </p:spPr>
        <p:txBody>
          <a:bodyPr/>
          <a:lstStyle/>
          <a:p>
            <a:endParaRPr lang="en-US"/>
          </a:p>
        </p:txBody>
      </p:sp>
      <p:pic>
        <p:nvPicPr>
          <p:cNvPr id="25614" name="Picture 14" descr="j0412790[1]"/>
          <p:cNvPicPr>
            <a:picLocks noChangeAspect="1" noChangeArrowheads="1"/>
          </p:cNvPicPr>
          <p:nvPr/>
        </p:nvPicPr>
        <p:blipFill>
          <a:blip r:embed="rId3" cstate="email">
            <a:extLst>
              <a:ext uri="{28A0092B-C50C-407E-A947-70E740481C1C}">
                <a14:useLocalDpi xmlns:a14="http://schemas.microsoft.com/office/drawing/2010/main" val="0"/>
              </a:ext>
            </a:extLst>
          </a:blip>
          <a:srcRect b="27391"/>
          <a:stretch>
            <a:fillRect/>
          </a:stretch>
        </p:blipFill>
        <p:spPr bwMode="auto">
          <a:xfrm>
            <a:off x="7888288" y="2867025"/>
            <a:ext cx="1116012"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5" name="Rectangle 14"/>
          <p:cNvSpPr>
            <a:spLocks noChangeArrowheads="1"/>
          </p:cNvSpPr>
          <p:nvPr/>
        </p:nvSpPr>
        <p:spPr bwMode="auto">
          <a:xfrm>
            <a:off x="3810000" y="1219200"/>
            <a:ext cx="43021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a:t>- measured in </a:t>
            </a:r>
            <a:r>
              <a:rPr lang="en-US" sz="2800" b="1">
                <a:ea typeface="Times New Roman" charset="0"/>
                <a:cs typeface="Arial" charset="0"/>
              </a:rPr>
              <a:t>Ohms</a:t>
            </a:r>
            <a:r>
              <a:rPr lang="en-US" sz="4400">
                <a:ea typeface="Times New Roman" charset="0"/>
                <a:cs typeface="Arial" charset="0"/>
              </a:rPr>
              <a:t> </a:t>
            </a:r>
            <a:r>
              <a:rPr lang="en-US" sz="2800"/>
              <a:t>(</a:t>
            </a:r>
            <a:r>
              <a:rPr lang="en-US" sz="2800" b="1">
                <a:cs typeface="Times New Roman" charset="0"/>
              </a:rPr>
              <a:t>Ω</a:t>
            </a:r>
            <a:r>
              <a:rPr lang="en-US" sz="280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735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accel="50000" decel="50000" fill="hold" grpId="0" nodeType="clickEffect">
                                  <p:stCondLst>
                                    <p:cond delay="0"/>
                                  </p:stCondLst>
                                  <p:childTnLst>
                                    <p:animMotion origin="layout" path="M 0.0092 -3.7037E-7 C 0.00885 0.00463 0.00868 0.00903 0.00816 0.01343 C 0.00764 0.01806 0.00625 0.02732 0.00625 0.02755 C 0.00486 0.05 0.00399 0.07315 0.00816 0.09537 C 0.00989 0.12315 0.01007 0.15046 0.01198 0.17801 C 0.01337 0.225 0.0151 0.2713 0.01094 0.31829 C 0.01128 0.33634 0.00955 0.36667 0.01493 0.3875 C 0.01614 0.40509 0.01701 0.40787 0.02257 0.42315 C 0.02344 0.42546 0.02482 0.43009 0.02621 0.43218 C 0.02778 0.43449 0.03125 0.43866 0.03125 0.43889 C 0.03403 0.44931 0.03889 0.45741 0.04635 0.46227 C 0.05034 0.46759 0.05278 0.47292 0.05798 0.47546 C 0.07465 0.49213 0.09479 0.49884 0.11441 0.5081 C 0.12187 0.51181 0.13021 0.5088 0.13819 0.50926 C 0.15521 0.51528 0.17344 0.51968 0.19097 0.52107 C 0.20642 0.5206 0.22205 0.5206 0.23767 0.51991 C 0.24184 0.51968 0.25017 0.51597 0.25017 0.5162 C 0.25885 0.50949 0.26528 0.5125 0.27604 0.51319 C 0.28177 0.51458 0.28403 0.51528 0.29028 0.51597 C 0.29982 0.5169 0.31892 0.51852 0.31892 0.51875 C 0.34271 0.52732 0.36996 0.52269 0.39479 0.525 C 0.41562 0.52454 0.43663 0.52477 0.45764 0.52361 C 0.46875 0.52315 0.47934 0.5169 0.4901 0.51597 C 0.4993 0.51528 0.50798 0.51505 0.51684 0.51458 C 0.53993 0.5081 0.56163 0.52037 0.58403 0.52245 C 0.60295 0.52199 0.6217 0.52222 0.64045 0.52107 C 0.64618 0.52083 0.64982 0.51759 0.65486 0.51597 C 0.66319 0.51343 0.66267 0.51458 0.67396 0.51458 " pathEditMode="relative" rAng="0" ptsTypes="fffffffffffffffffffffffffffA">
                                      <p:cBhvr>
                                        <p:cTn id="10" dur="5000" fill="hold"/>
                                        <p:tgtEl>
                                          <p:spTgt spid="57357"/>
                                        </p:tgtEl>
                                        <p:attrNameLst>
                                          <p:attrName>ppt_x</p:attrName>
                                          <p:attrName>ppt_y</p:attrName>
                                        </p:attrNameLst>
                                      </p:cBhvr>
                                      <p:rCtr x="32969" y="26366"/>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7350">
                                            <p:txEl>
                                              <p:pRg st="1" end="1"/>
                                            </p:txEl>
                                          </p:spTgt>
                                        </p:tgtEl>
                                        <p:attrNameLst>
                                          <p:attrName>style.visibility</p:attrName>
                                        </p:attrNameLst>
                                      </p:cBhvr>
                                      <p:to>
                                        <p:strVal val="visible"/>
                                      </p:to>
                                    </p:set>
                                  </p:childTnLst>
                                </p:cTn>
                              </p:par>
                              <p:par>
                                <p:cTn id="15" presetID="10" presetClass="exit" presetSubtype="0" fill="hold" grpId="0" nodeType="withEffect">
                                  <p:stCondLst>
                                    <p:cond delay="0"/>
                                  </p:stCondLst>
                                  <p:childTnLst>
                                    <p:animEffect transition="out" filter="fade">
                                      <p:cBhvr>
                                        <p:cTn id="16" dur="2000"/>
                                        <p:tgtEl>
                                          <p:spTgt spid="57347"/>
                                        </p:tgtEl>
                                      </p:cBhvr>
                                    </p:animEffect>
                                    <p:set>
                                      <p:cBhvr>
                                        <p:cTn id="17" dur="1" fill="hold">
                                          <p:stCondLst>
                                            <p:cond delay="1999"/>
                                          </p:stCondLst>
                                        </p:cTn>
                                        <p:tgtEl>
                                          <p:spTgt spid="57347"/>
                                        </p:tgtEl>
                                        <p:attrNameLst>
                                          <p:attrName>style.visibility</p:attrName>
                                        </p:attrNameLst>
                                      </p:cBhvr>
                                      <p:to>
                                        <p:strVal val="hidden"/>
                                      </p:to>
                                    </p:set>
                                  </p:childTnLst>
                                </p:cTn>
                              </p:par>
                              <p:par>
                                <p:cTn id="18" presetID="10" presetClass="entr" presetSubtype="0" fill="hold" grpId="0" nodeType="withEffect">
                                  <p:stCondLst>
                                    <p:cond delay="0"/>
                                  </p:stCondLst>
                                  <p:childTnLst>
                                    <p:set>
                                      <p:cBhvr>
                                        <p:cTn id="19" dur="1" fill="hold">
                                          <p:stCondLst>
                                            <p:cond delay="0"/>
                                          </p:stCondLst>
                                        </p:cTn>
                                        <p:tgtEl>
                                          <p:spTgt spid="57346"/>
                                        </p:tgtEl>
                                        <p:attrNameLst>
                                          <p:attrName>style.visibility</p:attrName>
                                        </p:attrNameLst>
                                      </p:cBhvr>
                                      <p:to>
                                        <p:strVal val="visible"/>
                                      </p:to>
                                    </p:set>
                                    <p:animEffect transition="in" filter="fade">
                                      <p:cBhvr>
                                        <p:cTn id="20" dur="2000"/>
                                        <p:tgtEl>
                                          <p:spTgt spid="57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animBg="1"/>
      <p:bldP spid="57347" grpId="0" animBg="1"/>
      <p:bldP spid="5735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0" y="0"/>
            <a:ext cx="8229600" cy="762000"/>
          </a:xfrm>
        </p:spPr>
        <p:txBody>
          <a:bodyPr/>
          <a:lstStyle/>
          <a:p>
            <a:pPr eaLnBrk="1" hangingPunct="1">
              <a:defRPr/>
            </a:pPr>
            <a:r>
              <a:rPr lang="en-US" kern="1200" dirty="0">
                <a:ea typeface="+mn-ea"/>
                <a:cs typeface="+mn-cs"/>
              </a:rPr>
              <a:t>Resistance in a Circuit</a:t>
            </a:r>
          </a:p>
        </p:txBody>
      </p:sp>
      <p:pic>
        <p:nvPicPr>
          <p:cNvPr id="59395" name="Picture 3" descr="LightOn"/>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51363" y="1073150"/>
            <a:ext cx="1903412"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Text Box 4"/>
          <p:cNvSpPr txBox="1">
            <a:spLocks noChangeArrowheads="1"/>
          </p:cNvSpPr>
          <p:nvPr/>
        </p:nvSpPr>
        <p:spPr bwMode="auto">
          <a:xfrm>
            <a:off x="533400" y="4953000"/>
            <a:ext cx="8112125"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30000"/>
              </a:spcBef>
            </a:pPr>
            <a:r>
              <a:rPr lang="en-US" sz="2800"/>
              <a:t>Resistors are components that create resistance.</a:t>
            </a:r>
          </a:p>
          <a:p>
            <a:pPr eaLnBrk="1" hangingPunct="1">
              <a:spcBef>
                <a:spcPct val="30000"/>
              </a:spcBef>
            </a:pPr>
            <a:r>
              <a:rPr lang="en-US" sz="2800"/>
              <a:t>Reducing current causes the bulb to become more dim.</a:t>
            </a:r>
          </a:p>
        </p:txBody>
      </p:sp>
      <p:pic>
        <p:nvPicPr>
          <p:cNvPr id="26629" name="Picture 5" descr="j0434785[1]"/>
          <p:cNvPicPr>
            <a:picLocks noChangeAspect="1" noChangeArrowheads="1"/>
          </p:cNvPicPr>
          <p:nvPr/>
        </p:nvPicPr>
        <p:blipFill>
          <a:blip r:embed="rId4">
            <a:extLst>
              <a:ext uri="{28A0092B-C50C-407E-A947-70E740481C1C}">
                <a14:useLocalDpi xmlns:a14="http://schemas.microsoft.com/office/drawing/2010/main" val="0"/>
              </a:ext>
            </a:extLst>
          </a:blip>
          <a:srcRect l="22395" r="31857" b="7639"/>
          <a:stretch>
            <a:fillRect/>
          </a:stretch>
        </p:blipFill>
        <p:spPr bwMode="auto">
          <a:xfrm>
            <a:off x="2447925" y="2643188"/>
            <a:ext cx="836613"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Freeform 6"/>
          <p:cNvSpPr>
            <a:spLocks/>
          </p:cNvSpPr>
          <p:nvPr/>
        </p:nvSpPr>
        <p:spPr bwMode="auto">
          <a:xfrm>
            <a:off x="2847975" y="2514600"/>
            <a:ext cx="2298700" cy="227013"/>
          </a:xfrm>
          <a:custGeom>
            <a:avLst/>
            <a:gdLst>
              <a:gd name="T0" fmla="*/ 0 w 1448"/>
              <a:gd name="T1" fmla="*/ 2147483647 h 143"/>
              <a:gd name="T2" fmla="*/ 2147483647 w 1448"/>
              <a:gd name="T3" fmla="*/ 2147483647 h 143"/>
              <a:gd name="T4" fmla="*/ 2147483647 w 1448"/>
              <a:gd name="T5" fmla="*/ 0 h 143"/>
              <a:gd name="T6" fmla="*/ 2147483647 w 1448"/>
              <a:gd name="T7" fmla="*/ 2147483647 h 143"/>
              <a:gd name="T8" fmla="*/ 2147483647 w 1448"/>
              <a:gd name="T9" fmla="*/ 2147483647 h 143"/>
              <a:gd name="T10" fmla="*/ 2147483647 w 1448"/>
              <a:gd name="T11" fmla="*/ 2147483647 h 143"/>
              <a:gd name="T12" fmla="*/ 2147483647 w 1448"/>
              <a:gd name="T13" fmla="*/ 2147483647 h 143"/>
              <a:gd name="T14" fmla="*/ 2147483647 w 1448"/>
              <a:gd name="T15" fmla="*/ 2147483647 h 143"/>
              <a:gd name="T16" fmla="*/ 2147483647 w 1448"/>
              <a:gd name="T17" fmla="*/ 2147483647 h 1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48"/>
              <a:gd name="T28" fmla="*/ 0 h 143"/>
              <a:gd name="T29" fmla="*/ 1448 w 1448"/>
              <a:gd name="T30" fmla="*/ 143 h 1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48" h="143">
                <a:moveTo>
                  <a:pt x="0" y="143"/>
                </a:moveTo>
                <a:cubicBezTo>
                  <a:pt x="20" y="116"/>
                  <a:pt x="33" y="81"/>
                  <a:pt x="60" y="60"/>
                </a:cubicBezTo>
                <a:cubicBezTo>
                  <a:pt x="132" y="4"/>
                  <a:pt x="238" y="4"/>
                  <a:pt x="323" y="0"/>
                </a:cubicBezTo>
                <a:cubicBezTo>
                  <a:pt x="441" y="4"/>
                  <a:pt x="556" y="13"/>
                  <a:pt x="674" y="22"/>
                </a:cubicBezTo>
                <a:cubicBezTo>
                  <a:pt x="746" y="42"/>
                  <a:pt x="700" y="32"/>
                  <a:pt x="817" y="38"/>
                </a:cubicBezTo>
                <a:cubicBezTo>
                  <a:pt x="882" y="52"/>
                  <a:pt x="795" y="34"/>
                  <a:pt x="905" y="49"/>
                </a:cubicBezTo>
                <a:cubicBezTo>
                  <a:pt x="968" y="57"/>
                  <a:pt x="1034" y="74"/>
                  <a:pt x="1097" y="88"/>
                </a:cubicBezTo>
                <a:cubicBezTo>
                  <a:pt x="1129" y="95"/>
                  <a:pt x="1163" y="93"/>
                  <a:pt x="1195" y="99"/>
                </a:cubicBezTo>
                <a:cubicBezTo>
                  <a:pt x="1274" y="113"/>
                  <a:pt x="1370" y="143"/>
                  <a:pt x="1448" y="143"/>
                </a:cubicBez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31" name="Freeform 7"/>
          <p:cNvSpPr>
            <a:spLocks/>
          </p:cNvSpPr>
          <p:nvPr/>
        </p:nvSpPr>
        <p:spPr bwMode="auto">
          <a:xfrm>
            <a:off x="2786063" y="2714625"/>
            <a:ext cx="3773487" cy="1968500"/>
          </a:xfrm>
          <a:custGeom>
            <a:avLst/>
            <a:gdLst>
              <a:gd name="T0" fmla="*/ 2147483647 w 2377"/>
              <a:gd name="T1" fmla="*/ 2147483647 h 1240"/>
              <a:gd name="T2" fmla="*/ 2147483647 w 2377"/>
              <a:gd name="T3" fmla="*/ 0 h 1240"/>
              <a:gd name="T4" fmla="*/ 2147483647 w 2377"/>
              <a:gd name="T5" fmla="*/ 2147483647 h 1240"/>
              <a:gd name="T6" fmla="*/ 2147483647 w 2377"/>
              <a:gd name="T7" fmla="*/ 2147483647 h 1240"/>
              <a:gd name="T8" fmla="*/ 2147483647 w 2377"/>
              <a:gd name="T9" fmla="*/ 2147483647 h 1240"/>
              <a:gd name="T10" fmla="*/ 2147483647 w 2377"/>
              <a:gd name="T11" fmla="*/ 2147483647 h 1240"/>
              <a:gd name="T12" fmla="*/ 2147483647 w 2377"/>
              <a:gd name="T13" fmla="*/ 2147483647 h 1240"/>
              <a:gd name="T14" fmla="*/ 2147483647 w 2377"/>
              <a:gd name="T15" fmla="*/ 2147483647 h 1240"/>
              <a:gd name="T16" fmla="*/ 2147483647 w 2377"/>
              <a:gd name="T17" fmla="*/ 2147483647 h 1240"/>
              <a:gd name="T18" fmla="*/ 2147483647 w 2377"/>
              <a:gd name="T19" fmla="*/ 2147483647 h 1240"/>
              <a:gd name="T20" fmla="*/ 2147483647 w 2377"/>
              <a:gd name="T21" fmla="*/ 2147483647 h 1240"/>
              <a:gd name="T22" fmla="*/ 2147483647 w 2377"/>
              <a:gd name="T23" fmla="*/ 2147483647 h 1240"/>
              <a:gd name="T24" fmla="*/ 2147483647 w 2377"/>
              <a:gd name="T25" fmla="*/ 2147483647 h 1240"/>
              <a:gd name="T26" fmla="*/ 2147483647 w 2377"/>
              <a:gd name="T27" fmla="*/ 2147483647 h 1240"/>
              <a:gd name="T28" fmla="*/ 2147483647 w 2377"/>
              <a:gd name="T29" fmla="*/ 2147483647 h 1240"/>
              <a:gd name="T30" fmla="*/ 2147483647 w 2377"/>
              <a:gd name="T31" fmla="*/ 2147483647 h 1240"/>
              <a:gd name="T32" fmla="*/ 2147483647 w 2377"/>
              <a:gd name="T33" fmla="*/ 2147483647 h 1240"/>
              <a:gd name="T34" fmla="*/ 2147483647 w 2377"/>
              <a:gd name="T35" fmla="*/ 2147483647 h 1240"/>
              <a:gd name="T36" fmla="*/ 2147483647 w 2377"/>
              <a:gd name="T37" fmla="*/ 2147483647 h 1240"/>
              <a:gd name="T38" fmla="*/ 2147483647 w 2377"/>
              <a:gd name="T39" fmla="*/ 2147483647 h 1240"/>
              <a:gd name="T40" fmla="*/ 2147483647 w 2377"/>
              <a:gd name="T41" fmla="*/ 2147483647 h 1240"/>
              <a:gd name="T42" fmla="*/ 2147483647 w 2377"/>
              <a:gd name="T43" fmla="*/ 2147483647 h 1240"/>
              <a:gd name="T44" fmla="*/ 2147483647 w 2377"/>
              <a:gd name="T45" fmla="*/ 2147483647 h 1240"/>
              <a:gd name="T46" fmla="*/ 2147483647 w 2377"/>
              <a:gd name="T47" fmla="*/ 2147483647 h 1240"/>
              <a:gd name="T48" fmla="*/ 2147483647 w 2377"/>
              <a:gd name="T49" fmla="*/ 2147483647 h 1240"/>
              <a:gd name="T50" fmla="*/ 2147483647 w 2377"/>
              <a:gd name="T51" fmla="*/ 2147483647 h 1240"/>
              <a:gd name="T52" fmla="*/ 0 w 2377"/>
              <a:gd name="T53" fmla="*/ 2147483647 h 124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377"/>
              <a:gd name="T82" fmla="*/ 0 h 1240"/>
              <a:gd name="T83" fmla="*/ 2377 w 2377"/>
              <a:gd name="T84" fmla="*/ 1240 h 124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377" h="1240">
                <a:moveTo>
                  <a:pt x="1816" y="22"/>
                </a:moveTo>
                <a:cubicBezTo>
                  <a:pt x="1832" y="11"/>
                  <a:pt x="1847" y="7"/>
                  <a:pt x="1865" y="0"/>
                </a:cubicBezTo>
                <a:cubicBezTo>
                  <a:pt x="1899" y="6"/>
                  <a:pt x="1919" y="19"/>
                  <a:pt x="1948" y="38"/>
                </a:cubicBezTo>
                <a:cubicBezTo>
                  <a:pt x="1961" y="47"/>
                  <a:pt x="1993" y="51"/>
                  <a:pt x="2008" y="55"/>
                </a:cubicBezTo>
                <a:cubicBezTo>
                  <a:pt x="2042" y="65"/>
                  <a:pt x="2077" y="74"/>
                  <a:pt x="2112" y="82"/>
                </a:cubicBezTo>
                <a:cubicBezTo>
                  <a:pt x="2152" y="109"/>
                  <a:pt x="2194" y="130"/>
                  <a:pt x="2222" y="170"/>
                </a:cubicBezTo>
                <a:cubicBezTo>
                  <a:pt x="2236" y="216"/>
                  <a:pt x="2214" y="150"/>
                  <a:pt x="2244" y="209"/>
                </a:cubicBezTo>
                <a:cubicBezTo>
                  <a:pt x="2247" y="215"/>
                  <a:pt x="2246" y="223"/>
                  <a:pt x="2249" y="230"/>
                </a:cubicBezTo>
                <a:cubicBezTo>
                  <a:pt x="2252" y="236"/>
                  <a:pt x="2256" y="241"/>
                  <a:pt x="2260" y="247"/>
                </a:cubicBezTo>
                <a:cubicBezTo>
                  <a:pt x="2272" y="301"/>
                  <a:pt x="2293" y="351"/>
                  <a:pt x="2304" y="406"/>
                </a:cubicBezTo>
                <a:cubicBezTo>
                  <a:pt x="2319" y="481"/>
                  <a:pt x="2323" y="558"/>
                  <a:pt x="2343" y="631"/>
                </a:cubicBezTo>
                <a:cubicBezTo>
                  <a:pt x="2357" y="737"/>
                  <a:pt x="2358" y="843"/>
                  <a:pt x="2370" y="949"/>
                </a:cubicBezTo>
                <a:cubicBezTo>
                  <a:pt x="2368" y="986"/>
                  <a:pt x="2377" y="1027"/>
                  <a:pt x="2359" y="1059"/>
                </a:cubicBezTo>
                <a:cubicBezTo>
                  <a:pt x="2331" y="1112"/>
                  <a:pt x="2276" y="1138"/>
                  <a:pt x="2227" y="1169"/>
                </a:cubicBezTo>
                <a:cubicBezTo>
                  <a:pt x="2213" y="1178"/>
                  <a:pt x="2193" y="1177"/>
                  <a:pt x="2178" y="1185"/>
                </a:cubicBezTo>
                <a:cubicBezTo>
                  <a:pt x="2157" y="1196"/>
                  <a:pt x="2165" y="1199"/>
                  <a:pt x="2140" y="1207"/>
                </a:cubicBezTo>
                <a:cubicBezTo>
                  <a:pt x="2080" y="1226"/>
                  <a:pt x="2015" y="1220"/>
                  <a:pt x="1953" y="1223"/>
                </a:cubicBezTo>
                <a:cubicBezTo>
                  <a:pt x="1911" y="1225"/>
                  <a:pt x="1869" y="1227"/>
                  <a:pt x="1827" y="1229"/>
                </a:cubicBezTo>
                <a:cubicBezTo>
                  <a:pt x="1553" y="1223"/>
                  <a:pt x="1627" y="1240"/>
                  <a:pt x="1487" y="1196"/>
                </a:cubicBezTo>
                <a:cubicBezTo>
                  <a:pt x="1448" y="1166"/>
                  <a:pt x="1410" y="1150"/>
                  <a:pt x="1361" y="1141"/>
                </a:cubicBezTo>
                <a:cubicBezTo>
                  <a:pt x="1300" y="1111"/>
                  <a:pt x="1158" y="1119"/>
                  <a:pt x="1158" y="1119"/>
                </a:cubicBezTo>
                <a:cubicBezTo>
                  <a:pt x="1006" y="1125"/>
                  <a:pt x="854" y="1135"/>
                  <a:pt x="702" y="1141"/>
                </a:cubicBezTo>
                <a:cubicBezTo>
                  <a:pt x="661" y="1152"/>
                  <a:pt x="618" y="1156"/>
                  <a:pt x="576" y="1163"/>
                </a:cubicBezTo>
                <a:cubicBezTo>
                  <a:pt x="496" y="1193"/>
                  <a:pt x="179" y="1169"/>
                  <a:pt x="170" y="1169"/>
                </a:cubicBezTo>
                <a:cubicBezTo>
                  <a:pt x="138" y="1165"/>
                  <a:pt x="108" y="1160"/>
                  <a:pt x="77" y="1152"/>
                </a:cubicBezTo>
                <a:cubicBezTo>
                  <a:pt x="50" y="1134"/>
                  <a:pt x="30" y="1097"/>
                  <a:pt x="11" y="1070"/>
                </a:cubicBezTo>
                <a:cubicBezTo>
                  <a:pt x="1" y="1036"/>
                  <a:pt x="0" y="1029"/>
                  <a:pt x="0" y="987"/>
                </a:cubicBez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6632" name="Group 8"/>
          <p:cNvGrpSpPr>
            <a:grpSpLocks/>
          </p:cNvGrpSpPr>
          <p:nvPr/>
        </p:nvGrpSpPr>
        <p:grpSpPr bwMode="auto">
          <a:xfrm>
            <a:off x="3681413" y="3841750"/>
            <a:ext cx="1412875" cy="941388"/>
            <a:chOff x="4628" y="353"/>
            <a:chExt cx="890" cy="593"/>
          </a:xfrm>
        </p:grpSpPr>
        <p:sp>
          <p:nvSpPr>
            <p:cNvPr id="26635" name="Text Box 9"/>
            <p:cNvSpPr txBox="1">
              <a:spLocks noChangeArrowheads="1"/>
            </p:cNvSpPr>
            <p:nvPr/>
          </p:nvSpPr>
          <p:spPr bwMode="auto">
            <a:xfrm>
              <a:off x="4628" y="353"/>
              <a:ext cx="2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1600" b="1"/>
                <a:t>off</a:t>
              </a:r>
            </a:p>
          </p:txBody>
        </p:sp>
        <p:sp>
          <p:nvSpPr>
            <p:cNvPr id="26636" name="Text Box 10"/>
            <p:cNvSpPr txBox="1">
              <a:spLocks noChangeArrowheads="1"/>
            </p:cNvSpPr>
            <p:nvPr/>
          </p:nvSpPr>
          <p:spPr bwMode="auto">
            <a:xfrm>
              <a:off x="5227" y="354"/>
              <a:ext cx="2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1600" b="1"/>
                <a:t>on</a:t>
              </a:r>
            </a:p>
          </p:txBody>
        </p:sp>
        <p:sp>
          <p:nvSpPr>
            <p:cNvPr id="26637" name="AutoShape 11"/>
            <p:cNvSpPr>
              <a:spLocks noChangeArrowheads="1"/>
            </p:cNvSpPr>
            <p:nvPr/>
          </p:nvSpPr>
          <p:spPr bwMode="auto">
            <a:xfrm flipH="1">
              <a:off x="4780" y="602"/>
              <a:ext cx="644" cy="344"/>
            </a:xfrm>
            <a:prstGeom prst="cube">
              <a:avLst>
                <a:gd name="adj" fmla="val 35120"/>
              </a:avLst>
            </a:prstGeom>
            <a:solidFill>
              <a:schemeClr val="tx1"/>
            </a:solidFill>
            <a:ln w="9525">
              <a:solidFill>
                <a:schemeClr val="tx1"/>
              </a:solidFill>
              <a:miter lim="800000"/>
              <a:headEnd/>
              <a:tailEnd/>
            </a:ln>
          </p:spPr>
          <p:txBody>
            <a:bodyPr wrap="none" anchor="ctr"/>
            <a:lstStyle/>
            <a:p>
              <a:endParaRPr lang="en-US"/>
            </a:p>
          </p:txBody>
        </p:sp>
        <p:pic>
          <p:nvPicPr>
            <p:cNvPr id="26638" name="Picture 12" descr="switch"/>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flipH="1">
              <a:off x="4944" y="444"/>
              <a:ext cx="354"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9405" name="Text Box 13"/>
          <p:cNvSpPr txBox="1">
            <a:spLocks noChangeArrowheads="1"/>
          </p:cNvSpPr>
          <p:nvPr/>
        </p:nvSpPr>
        <p:spPr bwMode="auto">
          <a:xfrm rot="203903">
            <a:off x="3344863" y="1595438"/>
            <a:ext cx="1192212" cy="376237"/>
          </a:xfrm>
          <a:prstGeom prst="rect">
            <a:avLst/>
          </a:prstGeom>
          <a:solidFill>
            <a:schemeClr val="bg2"/>
          </a:solidFill>
          <a:ln w="9525">
            <a:solidFill>
              <a:schemeClr val="tx1"/>
            </a:solidFill>
            <a:miter lim="800000"/>
            <a:headEnd/>
            <a:tailEnd/>
          </a:ln>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b="1">
                <a:solidFill>
                  <a:schemeClr val="bg1"/>
                </a:solidFill>
              </a:rPr>
              <a:t>Resistor</a:t>
            </a:r>
          </a:p>
        </p:txBody>
      </p:sp>
      <p:pic>
        <p:nvPicPr>
          <p:cNvPr id="59406" name="Picture 14" descr="LightOn"/>
          <p:cNvPicPr>
            <a:picLocks noChangeAspect="1" noChangeArrowheads="1"/>
          </p:cNvPicPr>
          <p:nvPr/>
        </p:nvPicPr>
        <p:blipFill>
          <a:blip r:embed="rId3" cstate="email">
            <a:lum bright="78000" contrast="68000"/>
            <a:extLst>
              <a:ext uri="{28A0092B-C50C-407E-A947-70E740481C1C}">
                <a14:useLocalDpi xmlns:a14="http://schemas.microsoft.com/office/drawing/2010/main" val="0"/>
              </a:ext>
            </a:extLst>
          </a:blip>
          <a:srcRect/>
          <a:stretch>
            <a:fillRect/>
          </a:stretch>
        </p:blipFill>
        <p:spPr bwMode="auto">
          <a:xfrm>
            <a:off x="4564063" y="1066800"/>
            <a:ext cx="1903412"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939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9405"/>
                                        </p:tgtEl>
                                        <p:attrNameLst>
                                          <p:attrName>style.visibility</p:attrName>
                                        </p:attrNameLst>
                                      </p:cBhvr>
                                      <p:to>
                                        <p:strVal val="visible"/>
                                      </p:to>
                                    </p:set>
                                    <p:animEffect transition="in" filter="fade">
                                      <p:cBhvr>
                                        <p:cTn id="11" dur="2000"/>
                                        <p:tgtEl>
                                          <p:spTgt spid="59405"/>
                                        </p:tgtEl>
                                      </p:cBhvr>
                                    </p:animEffect>
                                  </p:childTnLst>
                                </p:cTn>
                              </p:par>
                            </p:childTnLst>
                          </p:cTn>
                        </p:par>
                        <p:par>
                          <p:cTn id="12" fill="hold" nodeType="afterGroup">
                            <p:stCondLst>
                              <p:cond delay="2000"/>
                            </p:stCondLst>
                            <p:childTnLst>
                              <p:par>
                                <p:cTn id="13" presetID="42" presetClass="path" presetSubtype="0" accel="50000" decel="50000" fill="hold" grpId="1" nodeType="afterEffect">
                                  <p:stCondLst>
                                    <p:cond delay="0"/>
                                  </p:stCondLst>
                                  <p:childTnLst>
                                    <p:animMotion origin="layout" path="M -2.77778E-6 -3.7037E-6 L -0.00087 0.11482 " pathEditMode="relative" rAng="0" ptsTypes="AA">
                                      <p:cBhvr>
                                        <p:cTn id="14" dur="3000" fill="hold"/>
                                        <p:tgtEl>
                                          <p:spTgt spid="59405"/>
                                        </p:tgtEl>
                                        <p:attrNameLst>
                                          <p:attrName>ppt_x</p:attrName>
                                          <p:attrName>ppt_y</p:attrName>
                                        </p:attrNameLst>
                                      </p:cBhvr>
                                      <p:rCtr x="-52" y="5741"/>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9396">
                                            <p:txEl>
                                              <p:pRg st="1" end="1"/>
                                            </p:txEl>
                                          </p:spTgt>
                                        </p:tgtEl>
                                        <p:attrNameLst>
                                          <p:attrName>style.visibility</p:attrName>
                                        </p:attrNameLst>
                                      </p:cBhvr>
                                      <p:to>
                                        <p:strVal val="visible"/>
                                      </p:to>
                                    </p:set>
                                  </p:childTnLst>
                                </p:cTn>
                              </p:par>
                              <p:par>
                                <p:cTn id="19" presetID="10" presetClass="exit" presetSubtype="0" fill="hold" nodeType="withEffect">
                                  <p:stCondLst>
                                    <p:cond delay="0"/>
                                  </p:stCondLst>
                                  <p:childTnLst>
                                    <p:animEffect transition="out" filter="fade">
                                      <p:cBhvr>
                                        <p:cTn id="20" dur="2000"/>
                                        <p:tgtEl>
                                          <p:spTgt spid="59395"/>
                                        </p:tgtEl>
                                      </p:cBhvr>
                                    </p:animEffect>
                                    <p:set>
                                      <p:cBhvr>
                                        <p:cTn id="21" dur="1" fill="hold">
                                          <p:stCondLst>
                                            <p:cond delay="1999"/>
                                          </p:stCondLst>
                                        </p:cTn>
                                        <p:tgtEl>
                                          <p:spTgt spid="59395"/>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59406"/>
                                        </p:tgtEl>
                                        <p:attrNameLst>
                                          <p:attrName>style.visibility</p:attrName>
                                        </p:attrNameLst>
                                      </p:cBhvr>
                                      <p:to>
                                        <p:strVal val="visible"/>
                                      </p:to>
                                    </p:set>
                                    <p:animEffect transition="in" filter="fade">
                                      <p:cBhvr>
                                        <p:cTn id="24" dur="2000"/>
                                        <p:tgtEl>
                                          <p:spTgt spid="594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05" grpId="0" animBg="1"/>
      <p:bldP spid="59405"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0"/>
            <a:ext cx="5029200" cy="838200"/>
          </a:xfrm>
        </p:spPr>
        <p:txBody>
          <a:bodyPr/>
          <a:lstStyle/>
          <a:p>
            <a:pPr eaLnBrk="1" hangingPunct="1">
              <a:defRPr/>
            </a:pPr>
            <a:r>
              <a:rPr lang="en-US" kern="1200" dirty="0">
                <a:ea typeface="+mn-ea"/>
                <a:cs typeface="+mn-cs"/>
              </a:rPr>
              <a:t>Measuring Voltage</a:t>
            </a:r>
          </a:p>
        </p:txBody>
      </p:sp>
      <p:sp>
        <p:nvSpPr>
          <p:cNvPr id="21511" name="Rectangle 7"/>
          <p:cNvSpPr>
            <a:spLocks noGrp="1" noChangeArrowheads="1"/>
          </p:cNvSpPr>
          <p:nvPr>
            <p:ph idx="1"/>
          </p:nvPr>
        </p:nvSpPr>
        <p:spPr>
          <a:xfrm>
            <a:off x="381000" y="762000"/>
            <a:ext cx="6096000" cy="838200"/>
          </a:xfrm>
        </p:spPr>
        <p:txBody>
          <a:bodyPr/>
          <a:lstStyle/>
          <a:p>
            <a:pPr eaLnBrk="1" hangingPunct="1">
              <a:buFontTx/>
              <a:buNone/>
            </a:pPr>
            <a:r>
              <a:rPr lang="en-US" sz="2400">
                <a:latin typeface="Arial" charset="0"/>
              </a:rPr>
              <a:t>Set multimeter to the proper V range. </a:t>
            </a:r>
          </a:p>
          <a:p>
            <a:pPr eaLnBrk="1" hangingPunct="1">
              <a:buFontTx/>
              <a:buNone/>
            </a:pPr>
            <a:r>
              <a:rPr lang="en-US" sz="2400">
                <a:latin typeface="Arial" charset="0"/>
              </a:rPr>
              <a:t>Measure across a component.</a:t>
            </a:r>
          </a:p>
        </p:txBody>
      </p:sp>
      <p:sp>
        <p:nvSpPr>
          <p:cNvPr id="27652" name="Text Box 3"/>
          <p:cNvSpPr txBox="1">
            <a:spLocks noChangeArrowheads="1"/>
          </p:cNvSpPr>
          <p:nvPr/>
        </p:nvSpPr>
        <p:spPr bwMode="auto">
          <a:xfrm>
            <a:off x="3292475" y="6446838"/>
            <a:ext cx="946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a:t>Light</a:t>
            </a:r>
          </a:p>
        </p:txBody>
      </p:sp>
      <p:grpSp>
        <p:nvGrpSpPr>
          <p:cNvPr id="2" name="Group 4"/>
          <p:cNvGrpSpPr>
            <a:grpSpLocks/>
          </p:cNvGrpSpPr>
          <p:nvPr/>
        </p:nvGrpSpPr>
        <p:grpSpPr bwMode="auto">
          <a:xfrm>
            <a:off x="1890713" y="3932238"/>
            <a:ext cx="2106612" cy="1257300"/>
            <a:chOff x="1191" y="2477"/>
            <a:chExt cx="1327" cy="792"/>
          </a:xfrm>
        </p:grpSpPr>
        <p:pic>
          <p:nvPicPr>
            <p:cNvPr id="27680" name="Picture 5" descr="BlackProb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0025122">
              <a:off x="1204" y="2945"/>
              <a:ext cx="131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81" name="Picture 6" descr="RedProbe"/>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10067509">
              <a:off x="1191" y="2477"/>
              <a:ext cx="1242"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7654" name="Picture 8" descr="PushSwitch"/>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333750" y="2495550"/>
            <a:ext cx="595313"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9" descr="Resisto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014913" y="3706813"/>
            <a:ext cx="427037"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10" descr="Battery"/>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22238" y="4027488"/>
            <a:ext cx="191135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11" descr="LED"/>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2867025" y="5492750"/>
            <a:ext cx="1666875"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8" name="Freeform 12"/>
          <p:cNvSpPr>
            <a:spLocks/>
          </p:cNvSpPr>
          <p:nvPr/>
        </p:nvSpPr>
        <p:spPr bwMode="auto">
          <a:xfrm>
            <a:off x="1951038" y="3592513"/>
            <a:ext cx="1555750" cy="733425"/>
          </a:xfrm>
          <a:custGeom>
            <a:avLst/>
            <a:gdLst>
              <a:gd name="T0" fmla="*/ 0 w 1104"/>
              <a:gd name="T1" fmla="*/ 2147483647 h 547"/>
              <a:gd name="T2" fmla="*/ 0 w 1104"/>
              <a:gd name="T3" fmla="*/ 0 h 547"/>
              <a:gd name="T4" fmla="*/ 2147483647 w 1104"/>
              <a:gd name="T5" fmla="*/ 0 h 547"/>
              <a:gd name="T6" fmla="*/ 0 60000 65536"/>
              <a:gd name="T7" fmla="*/ 0 60000 65536"/>
              <a:gd name="T8" fmla="*/ 0 60000 65536"/>
              <a:gd name="T9" fmla="*/ 0 w 1104"/>
              <a:gd name="T10" fmla="*/ 0 h 547"/>
              <a:gd name="T11" fmla="*/ 1104 w 1104"/>
              <a:gd name="T12" fmla="*/ 547 h 547"/>
            </a:gdLst>
            <a:ahLst/>
            <a:cxnLst>
              <a:cxn ang="T6">
                <a:pos x="T0" y="T1"/>
              </a:cxn>
              <a:cxn ang="T7">
                <a:pos x="T2" y="T3"/>
              </a:cxn>
              <a:cxn ang="T8">
                <a:pos x="T4" y="T5"/>
              </a:cxn>
            </a:cxnLst>
            <a:rect l="T9" t="T10" r="T11" b="T12"/>
            <a:pathLst>
              <a:path w="1104" h="547">
                <a:moveTo>
                  <a:pt x="0" y="547"/>
                </a:moveTo>
                <a:lnTo>
                  <a:pt x="0" y="0"/>
                </a:lnTo>
                <a:lnTo>
                  <a:pt x="1104" y="0"/>
                </a:ln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59" name="Freeform 13"/>
          <p:cNvSpPr>
            <a:spLocks/>
          </p:cNvSpPr>
          <p:nvPr/>
        </p:nvSpPr>
        <p:spPr bwMode="auto">
          <a:xfrm flipV="1">
            <a:off x="1954213" y="4879975"/>
            <a:ext cx="1555750" cy="731838"/>
          </a:xfrm>
          <a:custGeom>
            <a:avLst/>
            <a:gdLst>
              <a:gd name="T0" fmla="*/ 0 w 1104"/>
              <a:gd name="T1" fmla="*/ 2147483647 h 547"/>
              <a:gd name="T2" fmla="*/ 0 w 1104"/>
              <a:gd name="T3" fmla="*/ 0 h 547"/>
              <a:gd name="T4" fmla="*/ 2147483647 w 1104"/>
              <a:gd name="T5" fmla="*/ 0 h 547"/>
              <a:gd name="T6" fmla="*/ 0 60000 65536"/>
              <a:gd name="T7" fmla="*/ 0 60000 65536"/>
              <a:gd name="T8" fmla="*/ 0 60000 65536"/>
              <a:gd name="T9" fmla="*/ 0 w 1104"/>
              <a:gd name="T10" fmla="*/ 0 h 547"/>
              <a:gd name="T11" fmla="*/ 1104 w 1104"/>
              <a:gd name="T12" fmla="*/ 547 h 547"/>
            </a:gdLst>
            <a:ahLst/>
            <a:cxnLst>
              <a:cxn ang="T6">
                <a:pos x="T0" y="T1"/>
              </a:cxn>
              <a:cxn ang="T7">
                <a:pos x="T2" y="T3"/>
              </a:cxn>
              <a:cxn ang="T8">
                <a:pos x="T4" y="T5"/>
              </a:cxn>
            </a:cxnLst>
            <a:rect l="T9" t="T10" r="T11" b="T12"/>
            <a:pathLst>
              <a:path w="1104" h="547">
                <a:moveTo>
                  <a:pt x="0" y="547"/>
                </a:moveTo>
                <a:lnTo>
                  <a:pt x="0" y="0"/>
                </a:lnTo>
                <a:lnTo>
                  <a:pt x="1104" y="0"/>
                </a:ln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60" name="Freeform 14"/>
          <p:cNvSpPr>
            <a:spLocks/>
          </p:cNvSpPr>
          <p:nvPr/>
        </p:nvSpPr>
        <p:spPr bwMode="auto">
          <a:xfrm flipH="1" flipV="1">
            <a:off x="4205288" y="5024438"/>
            <a:ext cx="1046162" cy="588962"/>
          </a:xfrm>
          <a:custGeom>
            <a:avLst/>
            <a:gdLst>
              <a:gd name="T0" fmla="*/ 0 w 1104"/>
              <a:gd name="T1" fmla="*/ 2147483647 h 547"/>
              <a:gd name="T2" fmla="*/ 0 w 1104"/>
              <a:gd name="T3" fmla="*/ 0 h 547"/>
              <a:gd name="T4" fmla="*/ 2147483647 w 1104"/>
              <a:gd name="T5" fmla="*/ 0 h 547"/>
              <a:gd name="T6" fmla="*/ 0 60000 65536"/>
              <a:gd name="T7" fmla="*/ 0 60000 65536"/>
              <a:gd name="T8" fmla="*/ 0 60000 65536"/>
              <a:gd name="T9" fmla="*/ 0 w 1104"/>
              <a:gd name="T10" fmla="*/ 0 h 547"/>
              <a:gd name="T11" fmla="*/ 1104 w 1104"/>
              <a:gd name="T12" fmla="*/ 547 h 547"/>
            </a:gdLst>
            <a:ahLst/>
            <a:cxnLst>
              <a:cxn ang="T6">
                <a:pos x="T0" y="T1"/>
              </a:cxn>
              <a:cxn ang="T7">
                <a:pos x="T2" y="T3"/>
              </a:cxn>
              <a:cxn ang="T8">
                <a:pos x="T4" y="T5"/>
              </a:cxn>
            </a:cxnLst>
            <a:rect l="T9" t="T10" r="T11" b="T12"/>
            <a:pathLst>
              <a:path w="1104" h="547">
                <a:moveTo>
                  <a:pt x="0" y="547"/>
                </a:moveTo>
                <a:lnTo>
                  <a:pt x="0" y="0"/>
                </a:lnTo>
                <a:lnTo>
                  <a:pt x="1104" y="0"/>
                </a:ln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61" name="Freeform 15"/>
          <p:cNvSpPr>
            <a:spLocks/>
          </p:cNvSpPr>
          <p:nvPr/>
        </p:nvSpPr>
        <p:spPr bwMode="auto">
          <a:xfrm flipH="1">
            <a:off x="3736975" y="3592513"/>
            <a:ext cx="1547813" cy="419100"/>
          </a:xfrm>
          <a:custGeom>
            <a:avLst/>
            <a:gdLst>
              <a:gd name="T0" fmla="*/ 0 w 1104"/>
              <a:gd name="T1" fmla="*/ 2147483647 h 547"/>
              <a:gd name="T2" fmla="*/ 0 w 1104"/>
              <a:gd name="T3" fmla="*/ 0 h 547"/>
              <a:gd name="T4" fmla="*/ 2147483647 w 1104"/>
              <a:gd name="T5" fmla="*/ 0 h 547"/>
              <a:gd name="T6" fmla="*/ 0 60000 65536"/>
              <a:gd name="T7" fmla="*/ 0 60000 65536"/>
              <a:gd name="T8" fmla="*/ 0 60000 65536"/>
              <a:gd name="T9" fmla="*/ 0 w 1104"/>
              <a:gd name="T10" fmla="*/ 0 h 547"/>
              <a:gd name="T11" fmla="*/ 1104 w 1104"/>
              <a:gd name="T12" fmla="*/ 547 h 547"/>
            </a:gdLst>
            <a:ahLst/>
            <a:cxnLst>
              <a:cxn ang="T6">
                <a:pos x="T0" y="T1"/>
              </a:cxn>
              <a:cxn ang="T7">
                <a:pos x="T2" y="T3"/>
              </a:cxn>
              <a:cxn ang="T8">
                <a:pos x="T4" y="T5"/>
              </a:cxn>
            </a:cxnLst>
            <a:rect l="T9" t="T10" r="T11" b="T12"/>
            <a:pathLst>
              <a:path w="1104" h="547">
                <a:moveTo>
                  <a:pt x="0" y="547"/>
                </a:moveTo>
                <a:lnTo>
                  <a:pt x="0" y="0"/>
                </a:lnTo>
                <a:lnTo>
                  <a:pt x="1104" y="0"/>
                </a:ln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62" name="Text Box 16"/>
          <p:cNvSpPr txBox="1">
            <a:spLocks noChangeArrowheads="1"/>
          </p:cNvSpPr>
          <p:nvPr/>
        </p:nvSpPr>
        <p:spPr bwMode="auto">
          <a:xfrm>
            <a:off x="5319713" y="4400550"/>
            <a:ext cx="10334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a:t>Resistor</a:t>
            </a:r>
          </a:p>
        </p:txBody>
      </p:sp>
      <p:sp>
        <p:nvSpPr>
          <p:cNvPr id="27663" name="Text Box 17"/>
          <p:cNvSpPr txBox="1">
            <a:spLocks noChangeArrowheads="1"/>
          </p:cNvSpPr>
          <p:nvPr/>
        </p:nvSpPr>
        <p:spPr bwMode="auto">
          <a:xfrm>
            <a:off x="352425" y="3732213"/>
            <a:ext cx="946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a:t>Battery</a:t>
            </a:r>
          </a:p>
        </p:txBody>
      </p:sp>
      <p:sp>
        <p:nvSpPr>
          <p:cNvPr id="27664" name="Text Box 18"/>
          <p:cNvSpPr txBox="1">
            <a:spLocks noChangeArrowheads="1"/>
          </p:cNvSpPr>
          <p:nvPr/>
        </p:nvSpPr>
        <p:spPr bwMode="auto">
          <a:xfrm>
            <a:off x="3135313" y="2235200"/>
            <a:ext cx="946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a:t>Switch</a:t>
            </a:r>
          </a:p>
        </p:txBody>
      </p:sp>
      <p:sp>
        <p:nvSpPr>
          <p:cNvPr id="27665" name="AutoShape 19"/>
          <p:cNvSpPr>
            <a:spLocks noChangeArrowheads="1"/>
          </p:cNvSpPr>
          <p:nvPr/>
        </p:nvSpPr>
        <p:spPr bwMode="auto">
          <a:xfrm>
            <a:off x="1423988" y="3646488"/>
            <a:ext cx="393700" cy="393700"/>
          </a:xfrm>
          <a:prstGeom prst="plus">
            <a:avLst>
              <a:gd name="adj" fmla="val 40106"/>
            </a:avLst>
          </a:prstGeom>
          <a:solidFill>
            <a:srgbClr val="FF0000"/>
          </a:solidFill>
          <a:ln w="9525">
            <a:solidFill>
              <a:schemeClr val="tx1"/>
            </a:solidFill>
            <a:miter lim="800000"/>
            <a:headEnd/>
            <a:tailEnd/>
          </a:ln>
        </p:spPr>
        <p:txBody>
          <a:bodyPr wrap="none" anchor="ctr"/>
          <a:lstStyle/>
          <a:p>
            <a:endParaRPr lang="en-US"/>
          </a:p>
        </p:txBody>
      </p:sp>
      <p:sp>
        <p:nvSpPr>
          <p:cNvPr id="27666" name="Rectangle 20"/>
          <p:cNvSpPr>
            <a:spLocks noChangeArrowheads="1"/>
          </p:cNvSpPr>
          <p:nvPr/>
        </p:nvSpPr>
        <p:spPr bwMode="auto">
          <a:xfrm>
            <a:off x="1474788" y="5160963"/>
            <a:ext cx="293687" cy="53975"/>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27667" name="AutoShape 21"/>
          <p:cNvSpPr>
            <a:spLocks noChangeArrowheads="1"/>
          </p:cNvSpPr>
          <p:nvPr/>
        </p:nvSpPr>
        <p:spPr bwMode="auto">
          <a:xfrm rot="10800000" flipV="1">
            <a:off x="1447800" y="5410200"/>
            <a:ext cx="647700" cy="515938"/>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8548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206" y="0"/>
                </a:moveTo>
                <a:lnTo>
                  <a:pt x="12812" y="7200"/>
                </a:lnTo>
                <a:lnTo>
                  <a:pt x="15898" y="7200"/>
                </a:lnTo>
                <a:lnTo>
                  <a:pt x="15898" y="18548"/>
                </a:lnTo>
                <a:lnTo>
                  <a:pt x="0" y="18548"/>
                </a:lnTo>
                <a:lnTo>
                  <a:pt x="0" y="21600"/>
                </a:lnTo>
                <a:lnTo>
                  <a:pt x="18514" y="21600"/>
                </a:lnTo>
                <a:lnTo>
                  <a:pt x="18514" y="7200"/>
                </a:lnTo>
                <a:lnTo>
                  <a:pt x="21600" y="7200"/>
                </a:lnTo>
                <a:lnTo>
                  <a:pt x="17206" y="0"/>
                </a:lnTo>
                <a:close/>
              </a:path>
            </a:pathLst>
          </a:custGeom>
          <a:solidFill>
            <a:schemeClr val="tx1"/>
          </a:solidFill>
          <a:ln w="9525">
            <a:solidFill>
              <a:schemeClr val="tx1"/>
            </a:solidFill>
            <a:miter lim="800000"/>
            <a:headEnd/>
            <a:tailEnd/>
          </a:ln>
        </p:spPr>
        <p:txBody>
          <a:bodyPr wrap="none" anchor="ctr"/>
          <a:lstStyle/>
          <a:p>
            <a:endParaRPr lang="en-US"/>
          </a:p>
        </p:txBody>
      </p:sp>
      <p:sp>
        <p:nvSpPr>
          <p:cNvPr id="27668" name="AutoShape 22"/>
          <p:cNvSpPr>
            <a:spLocks noChangeArrowheads="1"/>
          </p:cNvSpPr>
          <p:nvPr/>
        </p:nvSpPr>
        <p:spPr bwMode="auto">
          <a:xfrm rot="16200000" flipV="1">
            <a:off x="1619250" y="2800350"/>
            <a:ext cx="647700" cy="685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8548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206" y="0"/>
                </a:moveTo>
                <a:lnTo>
                  <a:pt x="12812" y="7200"/>
                </a:lnTo>
                <a:lnTo>
                  <a:pt x="15898" y="7200"/>
                </a:lnTo>
                <a:lnTo>
                  <a:pt x="15898" y="18548"/>
                </a:lnTo>
                <a:lnTo>
                  <a:pt x="0" y="18548"/>
                </a:lnTo>
                <a:lnTo>
                  <a:pt x="0" y="21600"/>
                </a:lnTo>
                <a:lnTo>
                  <a:pt x="18514" y="21600"/>
                </a:lnTo>
                <a:lnTo>
                  <a:pt x="18514" y="7200"/>
                </a:lnTo>
                <a:lnTo>
                  <a:pt x="21600" y="7200"/>
                </a:lnTo>
                <a:lnTo>
                  <a:pt x="17206" y="0"/>
                </a:lnTo>
                <a:close/>
              </a:path>
            </a:pathLst>
          </a:custGeom>
          <a:solidFill>
            <a:srgbClr val="FF0000"/>
          </a:solidFill>
          <a:ln w="9525">
            <a:solidFill>
              <a:schemeClr val="tx1"/>
            </a:solidFill>
            <a:miter lim="800000"/>
            <a:headEnd/>
            <a:tailEnd/>
          </a:ln>
        </p:spPr>
        <p:txBody>
          <a:bodyPr wrap="none" anchor="ctr"/>
          <a:lstStyle/>
          <a:p>
            <a:endParaRPr lang="en-US"/>
          </a:p>
        </p:txBody>
      </p:sp>
      <p:grpSp>
        <p:nvGrpSpPr>
          <p:cNvPr id="3" name="Group 23"/>
          <p:cNvGrpSpPr>
            <a:grpSpLocks/>
          </p:cNvGrpSpPr>
          <p:nvPr/>
        </p:nvGrpSpPr>
        <p:grpSpPr bwMode="auto">
          <a:xfrm>
            <a:off x="5133975" y="4002088"/>
            <a:ext cx="2171700" cy="1449387"/>
            <a:chOff x="3234" y="2521"/>
            <a:chExt cx="1368" cy="913"/>
          </a:xfrm>
        </p:grpSpPr>
        <p:pic>
          <p:nvPicPr>
            <p:cNvPr id="27678" name="Picture 24" descr="RedProbe"/>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9410947">
              <a:off x="3234" y="2521"/>
              <a:ext cx="1242"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9" name="Picture 25" descr="BlackProb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0362446">
              <a:off x="3288" y="3110"/>
              <a:ext cx="131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26"/>
          <p:cNvGrpSpPr>
            <a:grpSpLocks/>
          </p:cNvGrpSpPr>
          <p:nvPr/>
        </p:nvGrpSpPr>
        <p:grpSpPr bwMode="auto">
          <a:xfrm>
            <a:off x="1452563" y="5748338"/>
            <a:ext cx="4764087" cy="585787"/>
            <a:chOff x="915" y="3621"/>
            <a:chExt cx="3001" cy="369"/>
          </a:xfrm>
        </p:grpSpPr>
        <p:pic>
          <p:nvPicPr>
            <p:cNvPr id="27676" name="Picture 27" descr="BlackProb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292693">
              <a:off x="915" y="3621"/>
              <a:ext cx="131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7" name="Picture 28" descr="RedProbe"/>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9216850">
              <a:off x="2674" y="3675"/>
              <a:ext cx="1242"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29"/>
          <p:cNvGrpSpPr>
            <a:grpSpLocks/>
          </p:cNvGrpSpPr>
          <p:nvPr/>
        </p:nvGrpSpPr>
        <p:grpSpPr bwMode="auto">
          <a:xfrm>
            <a:off x="2359025" y="1700213"/>
            <a:ext cx="2590800" cy="2085975"/>
            <a:chOff x="1486" y="1071"/>
            <a:chExt cx="1632" cy="1314"/>
          </a:xfrm>
        </p:grpSpPr>
        <p:pic>
          <p:nvPicPr>
            <p:cNvPr id="27674" name="Picture 30" descr="BlackProb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7492520">
              <a:off x="2299" y="1566"/>
              <a:ext cx="131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5" name="Picture 31" descr="RedProbe"/>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3893726">
              <a:off x="1023" y="1573"/>
              <a:ext cx="1242"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7672" name="Picture 32"/>
          <p:cNvPicPr>
            <a:picLocks noChangeAspect="1" noChangeArrowheads="1"/>
          </p:cNvPicPr>
          <p:nvPr/>
        </p:nvPicPr>
        <p:blipFill>
          <a:blip r:embed="rId9" cstate="email">
            <a:lum bright="20000" contrast="50000"/>
            <a:extLst>
              <a:ext uri="{28A0092B-C50C-407E-A947-70E740481C1C}">
                <a14:useLocalDpi xmlns:a14="http://schemas.microsoft.com/office/drawing/2010/main" val="0"/>
              </a:ext>
            </a:extLst>
          </a:blip>
          <a:srcRect/>
          <a:stretch>
            <a:fillRect/>
          </a:stretch>
        </p:blipFill>
        <p:spPr bwMode="auto">
          <a:xfrm>
            <a:off x="6948488" y="0"/>
            <a:ext cx="2195512"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7" name="Picture 3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96050" y="914400"/>
            <a:ext cx="2647950" cy="26289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153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nodeType="clickEffect">
                                  <p:stCondLst>
                                    <p:cond delay="0"/>
                                  </p:stCondLst>
                                  <p:childTnLst>
                                    <p:set>
                                      <p:cBhvr>
                                        <p:cTn id="14" dur="1" fill="hold">
                                          <p:stCondLst>
                                            <p:cond delay="0"/>
                                          </p:stCondLst>
                                        </p:cTn>
                                        <p:tgtEl>
                                          <p:spTgt spid="21537"/>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11">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nodeType="clickEffect">
                                  <p:stCondLst>
                                    <p:cond delay="0"/>
                                  </p:stCondLst>
                                  <p:childTnLst>
                                    <p:set>
                                      <p:cBhvr>
                                        <p:cTn id="26" dur="1" fill="hold">
                                          <p:stCondLst>
                                            <p:cond delay="0"/>
                                          </p:stCondLst>
                                        </p:cTn>
                                        <p:tgtEl>
                                          <p:spTgt spid="2"/>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xit" presetSubtype="0" fill="hold" nodeType="clickEffect">
                                  <p:stCondLst>
                                    <p:cond delay="0"/>
                                  </p:stCondLst>
                                  <p:childTnLst>
                                    <p:set>
                                      <p:cBhvr>
                                        <p:cTn id="34" dur="1" fill="hold">
                                          <p:stCondLst>
                                            <p:cond delay="0"/>
                                          </p:stCondLst>
                                        </p:cTn>
                                        <p:tgtEl>
                                          <p:spTgt spid="5"/>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xit" presetSubtype="0" fill="hold" nodeType="clickEffect">
                                  <p:stCondLst>
                                    <p:cond delay="0"/>
                                  </p:stCondLst>
                                  <p:childTnLst>
                                    <p:set>
                                      <p:cBhvr>
                                        <p:cTn id="42" dur="1" fill="hold">
                                          <p:stCondLst>
                                            <p:cond delay="0"/>
                                          </p:stCondLst>
                                        </p:cTn>
                                        <p:tgtEl>
                                          <p:spTgt spid="3"/>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xit" presetSubtype="0" fill="hold" nodeType="clickEffect">
                                  <p:stCondLst>
                                    <p:cond delay="0"/>
                                  </p:stCondLst>
                                  <p:childTnLst>
                                    <p:set>
                                      <p:cBhvr>
                                        <p:cTn id="5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Kelvin50Multimete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34000" y="4419600"/>
            <a:ext cx="11811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3" descr="RadShackMultimete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048000" y="4419600"/>
            <a:ext cx="1109663"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4" descr="SmallRadShackMultimete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81000" y="4419600"/>
            <a:ext cx="1550988"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Rectangle 5"/>
          <p:cNvSpPr>
            <a:spLocks noGrp="1" noChangeArrowheads="1"/>
          </p:cNvSpPr>
          <p:nvPr>
            <p:ph type="title"/>
          </p:nvPr>
        </p:nvSpPr>
        <p:spPr>
          <a:xfrm>
            <a:off x="0" y="0"/>
            <a:ext cx="2743200" cy="838200"/>
          </a:xfrm>
        </p:spPr>
        <p:txBody>
          <a:bodyPr/>
          <a:lstStyle/>
          <a:p>
            <a:pPr eaLnBrk="1" hangingPunct="1">
              <a:defRPr/>
            </a:pPr>
            <a:r>
              <a:rPr lang="en-US" kern="1200" dirty="0" err="1">
                <a:ea typeface="+mn-ea"/>
                <a:cs typeface="+mn-cs"/>
              </a:rPr>
              <a:t>Multimeter</a:t>
            </a:r>
            <a:endParaRPr lang="en-US" kern="1200" dirty="0">
              <a:ea typeface="+mn-ea"/>
              <a:cs typeface="+mn-cs"/>
            </a:endParaRPr>
          </a:p>
        </p:txBody>
      </p:sp>
      <p:sp>
        <p:nvSpPr>
          <p:cNvPr id="28678" name="Rectangle 6"/>
          <p:cNvSpPr>
            <a:spLocks noGrp="1" noChangeArrowheads="1"/>
          </p:cNvSpPr>
          <p:nvPr>
            <p:ph idx="1"/>
          </p:nvPr>
        </p:nvSpPr>
        <p:spPr>
          <a:xfrm>
            <a:off x="838200" y="762000"/>
            <a:ext cx="6781800" cy="3733800"/>
          </a:xfrm>
        </p:spPr>
        <p:txBody>
          <a:bodyPr/>
          <a:lstStyle/>
          <a:p>
            <a:pPr marL="0" indent="0" eaLnBrk="1" hangingPunct="1">
              <a:buFontTx/>
              <a:buNone/>
            </a:pPr>
            <a:r>
              <a:rPr lang="en-US">
                <a:latin typeface="Arial" charset="0"/>
              </a:rPr>
              <a:t>An instrument used to measure the properties of an electrical circuit, including</a:t>
            </a:r>
          </a:p>
          <a:p>
            <a:pPr marL="0" indent="0" eaLnBrk="1" hangingPunct="1">
              <a:buFontTx/>
              <a:buNone/>
            </a:pPr>
            <a:r>
              <a:rPr lang="en-US">
                <a:latin typeface="Arial" charset="0"/>
              </a:rPr>
              <a:t>	</a:t>
            </a:r>
            <a:r>
              <a:rPr lang="en-US" b="1">
                <a:solidFill>
                  <a:srgbClr val="FF0000"/>
                </a:solidFill>
                <a:latin typeface="Arial" charset="0"/>
              </a:rPr>
              <a:t>Voltage		</a:t>
            </a:r>
            <a:r>
              <a:rPr lang="en-US" b="1">
                <a:solidFill>
                  <a:srgbClr val="3333FF"/>
                </a:solidFill>
                <a:latin typeface="Arial" charset="0"/>
              </a:rPr>
              <a:t>Volts</a:t>
            </a:r>
          </a:p>
          <a:p>
            <a:pPr marL="0" indent="0" eaLnBrk="1" hangingPunct="1">
              <a:buFontTx/>
              <a:buNone/>
            </a:pPr>
            <a:r>
              <a:rPr lang="en-US" b="1">
                <a:solidFill>
                  <a:srgbClr val="FF0000"/>
                </a:solidFill>
                <a:latin typeface="Arial" charset="0"/>
              </a:rPr>
              <a:t>	Current		</a:t>
            </a:r>
            <a:r>
              <a:rPr lang="en-US" b="1">
                <a:solidFill>
                  <a:srgbClr val="3333FF"/>
                </a:solidFill>
                <a:latin typeface="Arial" charset="0"/>
              </a:rPr>
              <a:t>Amps</a:t>
            </a:r>
          </a:p>
          <a:p>
            <a:pPr marL="0" indent="0" eaLnBrk="1" hangingPunct="1">
              <a:buFontTx/>
              <a:buNone/>
            </a:pPr>
            <a:r>
              <a:rPr lang="en-US" b="1">
                <a:solidFill>
                  <a:srgbClr val="FF0000"/>
                </a:solidFill>
                <a:latin typeface="Arial" charset="0"/>
              </a:rPr>
              <a:t>	Resistance 	</a:t>
            </a:r>
            <a:r>
              <a:rPr lang="en-US" b="1">
                <a:solidFill>
                  <a:srgbClr val="3333FF"/>
                </a:solidFill>
                <a:latin typeface="Arial" charset="0"/>
              </a:rPr>
              <a:t>Ohms</a:t>
            </a:r>
          </a:p>
        </p:txBody>
      </p:sp>
      <p:pic>
        <p:nvPicPr>
          <p:cNvPr id="28679" name="Picture 10"/>
          <p:cNvPicPr>
            <a:picLocks noChangeAspect="1" noChangeArrowheads="1"/>
          </p:cNvPicPr>
          <p:nvPr/>
        </p:nvPicPr>
        <p:blipFill>
          <a:blip r:embed="rId6" cstate="email">
            <a:clrChange>
              <a:clrFrom>
                <a:srgbClr val="A29EA7"/>
              </a:clrFrom>
              <a:clrTo>
                <a:srgbClr val="A29EA7">
                  <a:alpha val="0"/>
                </a:srgbClr>
              </a:clrTo>
            </a:clrChange>
            <a:lum bright="30000" contrast="50000"/>
            <a:extLst>
              <a:ext uri="{28A0092B-C50C-407E-A947-70E740481C1C}">
                <a14:useLocalDpi xmlns:a14="http://schemas.microsoft.com/office/drawing/2010/main" val="0"/>
              </a:ext>
            </a:extLst>
          </a:blip>
          <a:srcRect/>
          <a:stretch>
            <a:fillRect/>
          </a:stretch>
        </p:blipFill>
        <p:spPr bwMode="auto">
          <a:xfrm>
            <a:off x="7696200" y="4362450"/>
            <a:ext cx="1190625"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5105400" cy="762000"/>
          </a:xfrm>
        </p:spPr>
        <p:txBody>
          <a:bodyPr/>
          <a:lstStyle/>
          <a:p>
            <a:pPr eaLnBrk="1" hangingPunct="1">
              <a:defRPr/>
            </a:pPr>
            <a:r>
              <a:rPr lang="en-US" kern="1200" dirty="0">
                <a:ea typeface="+mn-ea"/>
                <a:cs typeface="+mn-cs"/>
              </a:rPr>
              <a:t>Measuring Current</a:t>
            </a:r>
          </a:p>
        </p:txBody>
      </p:sp>
      <p:sp>
        <p:nvSpPr>
          <p:cNvPr id="23556" name="Rectangle 4"/>
          <p:cNvSpPr>
            <a:spLocks noGrp="1" noChangeArrowheads="1"/>
          </p:cNvSpPr>
          <p:nvPr>
            <p:ph idx="1"/>
          </p:nvPr>
        </p:nvSpPr>
        <p:spPr>
          <a:xfrm>
            <a:off x="304800" y="838200"/>
            <a:ext cx="5715000" cy="914400"/>
          </a:xfrm>
        </p:spPr>
        <p:txBody>
          <a:bodyPr/>
          <a:lstStyle/>
          <a:p>
            <a:pPr eaLnBrk="1" hangingPunct="1">
              <a:lnSpc>
                <a:spcPct val="90000"/>
              </a:lnSpc>
              <a:buFontTx/>
              <a:buNone/>
            </a:pPr>
            <a:r>
              <a:rPr lang="en-US" sz="2400" dirty="0">
                <a:latin typeface="Arial" charset="0"/>
              </a:rPr>
              <a:t>Set </a:t>
            </a:r>
            <a:r>
              <a:rPr lang="en-US" sz="2400" dirty="0" err="1">
                <a:latin typeface="Arial" charset="0"/>
              </a:rPr>
              <a:t>multimeter</a:t>
            </a:r>
            <a:r>
              <a:rPr lang="en-US" sz="2400" dirty="0">
                <a:latin typeface="Arial" charset="0"/>
              </a:rPr>
              <a:t> to the proper A</a:t>
            </a:r>
            <a:r>
              <a:rPr lang="en-US" sz="1800" dirty="0">
                <a:latin typeface="Arial" charset="0"/>
              </a:rPr>
              <a:t>DC</a:t>
            </a:r>
            <a:r>
              <a:rPr lang="en-US" sz="2400" dirty="0">
                <a:latin typeface="Arial" charset="0"/>
              </a:rPr>
              <a:t> range.</a:t>
            </a:r>
          </a:p>
          <a:p>
            <a:pPr eaLnBrk="1" hangingPunct="1">
              <a:lnSpc>
                <a:spcPct val="90000"/>
              </a:lnSpc>
              <a:buFontTx/>
              <a:buNone/>
            </a:pPr>
            <a:r>
              <a:rPr lang="en-US" sz="2400" dirty="0">
                <a:latin typeface="Arial" charset="0"/>
              </a:rPr>
              <a:t>Circuit flow must go through the meter.</a:t>
            </a:r>
          </a:p>
          <a:p>
            <a:pPr eaLnBrk="1" hangingPunct="1">
              <a:lnSpc>
                <a:spcPct val="90000"/>
              </a:lnSpc>
              <a:buFontTx/>
              <a:buNone/>
            </a:pPr>
            <a:endParaRPr lang="en-US" sz="2400" dirty="0">
              <a:latin typeface="Arial" charset="0"/>
            </a:endParaRPr>
          </a:p>
        </p:txBody>
      </p:sp>
      <p:sp>
        <p:nvSpPr>
          <p:cNvPr id="29700" name="Text Box 3"/>
          <p:cNvSpPr txBox="1">
            <a:spLocks noChangeArrowheads="1"/>
          </p:cNvSpPr>
          <p:nvPr/>
        </p:nvSpPr>
        <p:spPr bwMode="auto">
          <a:xfrm>
            <a:off x="3292475" y="6446838"/>
            <a:ext cx="946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a:t>Light</a:t>
            </a:r>
          </a:p>
        </p:txBody>
      </p:sp>
      <p:pic>
        <p:nvPicPr>
          <p:cNvPr id="29701" name="Picture 5" descr="PushSwitch"/>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333750" y="2495550"/>
            <a:ext cx="595313"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6" descr="Resisto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014913" y="3706813"/>
            <a:ext cx="427037"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7" descr="Battery"/>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22238" y="4027488"/>
            <a:ext cx="191135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8" descr="LED"/>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867025" y="5492750"/>
            <a:ext cx="1666875"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5" name="Freeform 9"/>
          <p:cNvSpPr>
            <a:spLocks/>
          </p:cNvSpPr>
          <p:nvPr/>
        </p:nvSpPr>
        <p:spPr bwMode="auto">
          <a:xfrm>
            <a:off x="1951038" y="3592513"/>
            <a:ext cx="1555750" cy="733425"/>
          </a:xfrm>
          <a:custGeom>
            <a:avLst/>
            <a:gdLst>
              <a:gd name="T0" fmla="*/ 0 w 1104"/>
              <a:gd name="T1" fmla="*/ 2147483647 h 547"/>
              <a:gd name="T2" fmla="*/ 0 w 1104"/>
              <a:gd name="T3" fmla="*/ 0 h 547"/>
              <a:gd name="T4" fmla="*/ 2147483647 w 1104"/>
              <a:gd name="T5" fmla="*/ 0 h 547"/>
              <a:gd name="T6" fmla="*/ 0 60000 65536"/>
              <a:gd name="T7" fmla="*/ 0 60000 65536"/>
              <a:gd name="T8" fmla="*/ 0 60000 65536"/>
              <a:gd name="T9" fmla="*/ 0 w 1104"/>
              <a:gd name="T10" fmla="*/ 0 h 547"/>
              <a:gd name="T11" fmla="*/ 1104 w 1104"/>
              <a:gd name="T12" fmla="*/ 547 h 547"/>
            </a:gdLst>
            <a:ahLst/>
            <a:cxnLst>
              <a:cxn ang="T6">
                <a:pos x="T0" y="T1"/>
              </a:cxn>
              <a:cxn ang="T7">
                <a:pos x="T2" y="T3"/>
              </a:cxn>
              <a:cxn ang="T8">
                <a:pos x="T4" y="T5"/>
              </a:cxn>
            </a:cxnLst>
            <a:rect l="T9" t="T10" r="T11" b="T12"/>
            <a:pathLst>
              <a:path w="1104" h="547">
                <a:moveTo>
                  <a:pt x="0" y="547"/>
                </a:moveTo>
                <a:lnTo>
                  <a:pt x="0" y="0"/>
                </a:lnTo>
                <a:lnTo>
                  <a:pt x="1104" y="0"/>
                </a:ln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06" name="Freeform 10"/>
          <p:cNvSpPr>
            <a:spLocks/>
          </p:cNvSpPr>
          <p:nvPr/>
        </p:nvSpPr>
        <p:spPr bwMode="auto">
          <a:xfrm flipV="1">
            <a:off x="1954213" y="4879975"/>
            <a:ext cx="1555750" cy="731838"/>
          </a:xfrm>
          <a:custGeom>
            <a:avLst/>
            <a:gdLst>
              <a:gd name="T0" fmla="*/ 0 w 1104"/>
              <a:gd name="T1" fmla="*/ 2147483647 h 547"/>
              <a:gd name="T2" fmla="*/ 0 w 1104"/>
              <a:gd name="T3" fmla="*/ 0 h 547"/>
              <a:gd name="T4" fmla="*/ 2147483647 w 1104"/>
              <a:gd name="T5" fmla="*/ 0 h 547"/>
              <a:gd name="T6" fmla="*/ 0 60000 65536"/>
              <a:gd name="T7" fmla="*/ 0 60000 65536"/>
              <a:gd name="T8" fmla="*/ 0 60000 65536"/>
              <a:gd name="T9" fmla="*/ 0 w 1104"/>
              <a:gd name="T10" fmla="*/ 0 h 547"/>
              <a:gd name="T11" fmla="*/ 1104 w 1104"/>
              <a:gd name="T12" fmla="*/ 547 h 547"/>
            </a:gdLst>
            <a:ahLst/>
            <a:cxnLst>
              <a:cxn ang="T6">
                <a:pos x="T0" y="T1"/>
              </a:cxn>
              <a:cxn ang="T7">
                <a:pos x="T2" y="T3"/>
              </a:cxn>
              <a:cxn ang="T8">
                <a:pos x="T4" y="T5"/>
              </a:cxn>
            </a:cxnLst>
            <a:rect l="T9" t="T10" r="T11" b="T12"/>
            <a:pathLst>
              <a:path w="1104" h="547">
                <a:moveTo>
                  <a:pt x="0" y="547"/>
                </a:moveTo>
                <a:lnTo>
                  <a:pt x="0" y="0"/>
                </a:lnTo>
                <a:lnTo>
                  <a:pt x="1104" y="0"/>
                </a:ln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07" name="Freeform 11"/>
          <p:cNvSpPr>
            <a:spLocks/>
          </p:cNvSpPr>
          <p:nvPr/>
        </p:nvSpPr>
        <p:spPr bwMode="auto">
          <a:xfrm flipH="1" flipV="1">
            <a:off x="4205288" y="5024438"/>
            <a:ext cx="1046162" cy="588962"/>
          </a:xfrm>
          <a:custGeom>
            <a:avLst/>
            <a:gdLst>
              <a:gd name="T0" fmla="*/ 0 w 1104"/>
              <a:gd name="T1" fmla="*/ 2147483647 h 547"/>
              <a:gd name="T2" fmla="*/ 0 w 1104"/>
              <a:gd name="T3" fmla="*/ 0 h 547"/>
              <a:gd name="T4" fmla="*/ 2147483647 w 1104"/>
              <a:gd name="T5" fmla="*/ 0 h 547"/>
              <a:gd name="T6" fmla="*/ 0 60000 65536"/>
              <a:gd name="T7" fmla="*/ 0 60000 65536"/>
              <a:gd name="T8" fmla="*/ 0 60000 65536"/>
              <a:gd name="T9" fmla="*/ 0 w 1104"/>
              <a:gd name="T10" fmla="*/ 0 h 547"/>
              <a:gd name="T11" fmla="*/ 1104 w 1104"/>
              <a:gd name="T12" fmla="*/ 547 h 547"/>
            </a:gdLst>
            <a:ahLst/>
            <a:cxnLst>
              <a:cxn ang="T6">
                <a:pos x="T0" y="T1"/>
              </a:cxn>
              <a:cxn ang="T7">
                <a:pos x="T2" y="T3"/>
              </a:cxn>
              <a:cxn ang="T8">
                <a:pos x="T4" y="T5"/>
              </a:cxn>
            </a:cxnLst>
            <a:rect l="T9" t="T10" r="T11" b="T12"/>
            <a:pathLst>
              <a:path w="1104" h="547">
                <a:moveTo>
                  <a:pt x="0" y="547"/>
                </a:moveTo>
                <a:lnTo>
                  <a:pt x="0" y="0"/>
                </a:lnTo>
                <a:lnTo>
                  <a:pt x="1104" y="0"/>
                </a:ln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64" name="Freeform 12"/>
          <p:cNvSpPr>
            <a:spLocks/>
          </p:cNvSpPr>
          <p:nvPr/>
        </p:nvSpPr>
        <p:spPr bwMode="auto">
          <a:xfrm flipH="1">
            <a:off x="3736975" y="3592513"/>
            <a:ext cx="1547813" cy="419100"/>
          </a:xfrm>
          <a:custGeom>
            <a:avLst/>
            <a:gdLst>
              <a:gd name="T0" fmla="*/ 0 w 1104"/>
              <a:gd name="T1" fmla="*/ 2147483647 h 547"/>
              <a:gd name="T2" fmla="*/ 0 w 1104"/>
              <a:gd name="T3" fmla="*/ 0 h 547"/>
              <a:gd name="T4" fmla="*/ 2147483647 w 1104"/>
              <a:gd name="T5" fmla="*/ 0 h 547"/>
              <a:gd name="T6" fmla="*/ 0 60000 65536"/>
              <a:gd name="T7" fmla="*/ 0 60000 65536"/>
              <a:gd name="T8" fmla="*/ 0 60000 65536"/>
              <a:gd name="T9" fmla="*/ 0 w 1104"/>
              <a:gd name="T10" fmla="*/ 0 h 547"/>
              <a:gd name="T11" fmla="*/ 1104 w 1104"/>
              <a:gd name="T12" fmla="*/ 547 h 547"/>
            </a:gdLst>
            <a:ahLst/>
            <a:cxnLst>
              <a:cxn ang="T6">
                <a:pos x="T0" y="T1"/>
              </a:cxn>
              <a:cxn ang="T7">
                <a:pos x="T2" y="T3"/>
              </a:cxn>
              <a:cxn ang="T8">
                <a:pos x="T4" y="T5"/>
              </a:cxn>
            </a:cxnLst>
            <a:rect l="T9" t="T10" r="T11" b="T12"/>
            <a:pathLst>
              <a:path w="1104" h="547">
                <a:moveTo>
                  <a:pt x="0" y="547"/>
                </a:moveTo>
                <a:lnTo>
                  <a:pt x="0" y="0"/>
                </a:lnTo>
                <a:lnTo>
                  <a:pt x="1104" y="0"/>
                </a:ln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09" name="Text Box 13"/>
          <p:cNvSpPr txBox="1">
            <a:spLocks noChangeArrowheads="1"/>
          </p:cNvSpPr>
          <p:nvPr/>
        </p:nvSpPr>
        <p:spPr bwMode="auto">
          <a:xfrm>
            <a:off x="5284788" y="4400550"/>
            <a:ext cx="11223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a:t>Resistor</a:t>
            </a:r>
          </a:p>
        </p:txBody>
      </p:sp>
      <p:sp>
        <p:nvSpPr>
          <p:cNvPr id="29710" name="Text Box 14"/>
          <p:cNvSpPr txBox="1">
            <a:spLocks noChangeArrowheads="1"/>
          </p:cNvSpPr>
          <p:nvPr/>
        </p:nvSpPr>
        <p:spPr bwMode="auto">
          <a:xfrm>
            <a:off x="352425" y="3732213"/>
            <a:ext cx="946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a:t>Battery</a:t>
            </a:r>
          </a:p>
        </p:txBody>
      </p:sp>
      <p:sp>
        <p:nvSpPr>
          <p:cNvPr id="29711" name="Text Box 15"/>
          <p:cNvSpPr txBox="1">
            <a:spLocks noChangeArrowheads="1"/>
          </p:cNvSpPr>
          <p:nvPr/>
        </p:nvSpPr>
        <p:spPr bwMode="auto">
          <a:xfrm>
            <a:off x="3135313" y="2235200"/>
            <a:ext cx="946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a:t>Switch</a:t>
            </a:r>
          </a:p>
        </p:txBody>
      </p:sp>
      <p:sp>
        <p:nvSpPr>
          <p:cNvPr id="29712" name="AutoShape 16"/>
          <p:cNvSpPr>
            <a:spLocks noChangeArrowheads="1"/>
          </p:cNvSpPr>
          <p:nvPr/>
        </p:nvSpPr>
        <p:spPr bwMode="auto">
          <a:xfrm>
            <a:off x="1423988" y="3646488"/>
            <a:ext cx="393700" cy="393700"/>
          </a:xfrm>
          <a:prstGeom prst="plus">
            <a:avLst>
              <a:gd name="adj" fmla="val 40106"/>
            </a:avLst>
          </a:prstGeom>
          <a:solidFill>
            <a:srgbClr val="FF0000"/>
          </a:solidFill>
          <a:ln w="9525">
            <a:solidFill>
              <a:schemeClr val="tx1"/>
            </a:solidFill>
            <a:miter lim="800000"/>
            <a:headEnd/>
            <a:tailEnd/>
          </a:ln>
        </p:spPr>
        <p:txBody>
          <a:bodyPr wrap="none" anchor="ctr"/>
          <a:lstStyle/>
          <a:p>
            <a:endParaRPr lang="en-US"/>
          </a:p>
        </p:txBody>
      </p:sp>
      <p:sp>
        <p:nvSpPr>
          <p:cNvPr id="29713" name="Rectangle 17"/>
          <p:cNvSpPr>
            <a:spLocks noChangeArrowheads="1"/>
          </p:cNvSpPr>
          <p:nvPr/>
        </p:nvSpPr>
        <p:spPr bwMode="auto">
          <a:xfrm>
            <a:off x="1474788" y="5160963"/>
            <a:ext cx="293687" cy="53975"/>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2" name="Group 20"/>
          <p:cNvGrpSpPr>
            <a:grpSpLocks/>
          </p:cNvGrpSpPr>
          <p:nvPr/>
        </p:nvGrpSpPr>
        <p:grpSpPr bwMode="auto">
          <a:xfrm>
            <a:off x="3440113" y="2089150"/>
            <a:ext cx="2505075" cy="2085975"/>
            <a:chOff x="2202" y="1302"/>
            <a:chExt cx="1578" cy="1314"/>
          </a:xfrm>
        </p:grpSpPr>
        <p:pic>
          <p:nvPicPr>
            <p:cNvPr id="29719" name="Picture 21" descr="BlackProbe"/>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rot="7007982">
              <a:off x="2961" y="1797"/>
              <a:ext cx="131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20" name="Picture 22" descr="RedProbe"/>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rot="8515351">
              <a:off x="2202" y="1751"/>
              <a:ext cx="1242"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9715" name="Picture 24"/>
          <p:cNvPicPr>
            <a:picLocks noChangeAspect="1" noChangeArrowheads="1"/>
          </p:cNvPicPr>
          <p:nvPr/>
        </p:nvPicPr>
        <p:blipFill>
          <a:blip r:embed="rId9" cstate="email">
            <a:lum bright="30000" contrast="60000"/>
            <a:extLst>
              <a:ext uri="{28A0092B-C50C-407E-A947-70E740481C1C}">
                <a14:useLocalDpi xmlns:a14="http://schemas.microsoft.com/office/drawing/2010/main" val="0"/>
              </a:ext>
            </a:extLst>
          </a:blip>
          <a:srcRect/>
          <a:stretch>
            <a:fillRect/>
          </a:stretch>
        </p:blipFill>
        <p:spPr bwMode="auto">
          <a:xfrm>
            <a:off x="6440488" y="609600"/>
            <a:ext cx="2511425" cy="535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7" name="Picture 25"/>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6477000" y="1828800"/>
            <a:ext cx="2514600" cy="24701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9717" name="AutoShape 21"/>
          <p:cNvSpPr>
            <a:spLocks noChangeArrowheads="1"/>
          </p:cNvSpPr>
          <p:nvPr/>
        </p:nvSpPr>
        <p:spPr bwMode="auto">
          <a:xfrm rot="10800000" flipV="1">
            <a:off x="1447800" y="5410200"/>
            <a:ext cx="647700" cy="515938"/>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8548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206" y="0"/>
                </a:moveTo>
                <a:lnTo>
                  <a:pt x="12812" y="7200"/>
                </a:lnTo>
                <a:lnTo>
                  <a:pt x="15898" y="7200"/>
                </a:lnTo>
                <a:lnTo>
                  <a:pt x="15898" y="18548"/>
                </a:lnTo>
                <a:lnTo>
                  <a:pt x="0" y="18548"/>
                </a:lnTo>
                <a:lnTo>
                  <a:pt x="0" y="21600"/>
                </a:lnTo>
                <a:lnTo>
                  <a:pt x="18514" y="21600"/>
                </a:lnTo>
                <a:lnTo>
                  <a:pt x="18514" y="7200"/>
                </a:lnTo>
                <a:lnTo>
                  <a:pt x="21600" y="7200"/>
                </a:lnTo>
                <a:lnTo>
                  <a:pt x="17206" y="0"/>
                </a:lnTo>
                <a:close/>
              </a:path>
            </a:pathLst>
          </a:custGeom>
          <a:solidFill>
            <a:schemeClr val="tx1"/>
          </a:solidFill>
          <a:ln w="9525">
            <a:solidFill>
              <a:schemeClr val="tx1"/>
            </a:solidFill>
            <a:miter lim="800000"/>
            <a:headEnd/>
            <a:tailEnd/>
          </a:ln>
        </p:spPr>
        <p:txBody>
          <a:bodyPr wrap="none" anchor="ctr"/>
          <a:lstStyle/>
          <a:p>
            <a:endParaRPr lang="en-US"/>
          </a:p>
        </p:txBody>
      </p:sp>
      <p:sp>
        <p:nvSpPr>
          <p:cNvPr id="29718" name="AutoShape 22"/>
          <p:cNvSpPr>
            <a:spLocks noChangeArrowheads="1"/>
          </p:cNvSpPr>
          <p:nvPr/>
        </p:nvSpPr>
        <p:spPr bwMode="auto">
          <a:xfrm rot="16200000" flipV="1">
            <a:off x="1619250" y="2800350"/>
            <a:ext cx="647700" cy="685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8548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206" y="0"/>
                </a:moveTo>
                <a:lnTo>
                  <a:pt x="12812" y="7200"/>
                </a:lnTo>
                <a:lnTo>
                  <a:pt x="15898" y="7200"/>
                </a:lnTo>
                <a:lnTo>
                  <a:pt x="15898" y="18548"/>
                </a:lnTo>
                <a:lnTo>
                  <a:pt x="0" y="18548"/>
                </a:lnTo>
                <a:lnTo>
                  <a:pt x="0" y="21600"/>
                </a:lnTo>
                <a:lnTo>
                  <a:pt x="18514" y="21600"/>
                </a:lnTo>
                <a:lnTo>
                  <a:pt x="18514" y="7200"/>
                </a:lnTo>
                <a:lnTo>
                  <a:pt x="21600" y="7200"/>
                </a:lnTo>
                <a:lnTo>
                  <a:pt x="17206" y="0"/>
                </a:lnTo>
                <a:close/>
              </a:path>
            </a:pathLst>
          </a:custGeom>
          <a:solidFill>
            <a:srgbClr val="FF0000"/>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57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nodeType="clickEffect">
                                  <p:stCondLst>
                                    <p:cond delay="0"/>
                                  </p:stCondLst>
                                  <p:childTnLst>
                                    <p:set>
                                      <p:cBhvr>
                                        <p:cTn id="14" dur="1" fill="hold">
                                          <p:stCondLst>
                                            <p:cond delay="0"/>
                                          </p:stCondLst>
                                        </p:cTn>
                                        <p:tgtEl>
                                          <p:spTgt spid="23577"/>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556">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23564"/>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build="p"/>
      <p:bldP spid="2356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0"/>
            <a:ext cx="5943600" cy="762000"/>
          </a:xfrm>
        </p:spPr>
        <p:txBody>
          <a:bodyPr/>
          <a:lstStyle/>
          <a:p>
            <a:pPr eaLnBrk="1" hangingPunct="1">
              <a:defRPr/>
            </a:pPr>
            <a:r>
              <a:rPr lang="en-US" kern="1200" dirty="0">
                <a:ea typeface="+mn-ea"/>
                <a:cs typeface="+mn-cs"/>
              </a:rPr>
              <a:t>Measuring Resistance</a:t>
            </a:r>
          </a:p>
        </p:txBody>
      </p:sp>
      <p:sp>
        <p:nvSpPr>
          <p:cNvPr id="24580" name="Rectangle 4"/>
          <p:cNvSpPr>
            <a:spLocks noGrp="1" noChangeArrowheads="1"/>
          </p:cNvSpPr>
          <p:nvPr>
            <p:ph idx="1"/>
          </p:nvPr>
        </p:nvSpPr>
        <p:spPr>
          <a:xfrm>
            <a:off x="152400" y="914400"/>
            <a:ext cx="6553200" cy="1295400"/>
          </a:xfrm>
        </p:spPr>
        <p:txBody>
          <a:bodyPr/>
          <a:lstStyle/>
          <a:p>
            <a:pPr eaLnBrk="1" hangingPunct="1">
              <a:lnSpc>
                <a:spcPct val="90000"/>
              </a:lnSpc>
              <a:buFontTx/>
              <a:buNone/>
            </a:pPr>
            <a:r>
              <a:rPr lang="en-US" sz="2400">
                <a:latin typeface="Arial" charset="0"/>
              </a:rPr>
              <a:t>Set multimeter to the proper Ohms range. </a:t>
            </a:r>
          </a:p>
          <a:p>
            <a:pPr eaLnBrk="1" hangingPunct="1">
              <a:lnSpc>
                <a:spcPct val="90000"/>
              </a:lnSpc>
              <a:buFontTx/>
              <a:buNone/>
            </a:pPr>
            <a:r>
              <a:rPr lang="en-US" sz="2400">
                <a:latin typeface="Arial" charset="0"/>
              </a:rPr>
              <a:t>Measure across the component being tested.</a:t>
            </a:r>
          </a:p>
          <a:p>
            <a:pPr eaLnBrk="1" hangingPunct="1">
              <a:lnSpc>
                <a:spcPct val="90000"/>
              </a:lnSpc>
              <a:buFontTx/>
              <a:buNone/>
            </a:pPr>
            <a:r>
              <a:rPr lang="en-US" sz="2400">
                <a:latin typeface="Arial" charset="0"/>
              </a:rPr>
              <a:t>Power must be off or removed from the circuit.</a:t>
            </a:r>
          </a:p>
          <a:p>
            <a:pPr eaLnBrk="1" hangingPunct="1">
              <a:lnSpc>
                <a:spcPct val="90000"/>
              </a:lnSpc>
              <a:buFontTx/>
              <a:buNone/>
            </a:pPr>
            <a:endParaRPr lang="en-US" sz="2400">
              <a:latin typeface="Arial" charset="0"/>
            </a:endParaRPr>
          </a:p>
        </p:txBody>
      </p:sp>
      <p:sp>
        <p:nvSpPr>
          <p:cNvPr id="30724" name="Text Box 3"/>
          <p:cNvSpPr txBox="1">
            <a:spLocks noChangeArrowheads="1"/>
          </p:cNvSpPr>
          <p:nvPr/>
        </p:nvSpPr>
        <p:spPr bwMode="auto">
          <a:xfrm>
            <a:off x="3643313" y="6491288"/>
            <a:ext cx="946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a:t>Light</a:t>
            </a:r>
          </a:p>
        </p:txBody>
      </p:sp>
      <p:pic>
        <p:nvPicPr>
          <p:cNvPr id="30725" name="Picture 5" descr="PushSwitch"/>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84588" y="2540000"/>
            <a:ext cx="595312"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6" descr="Resisto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365750" y="3751263"/>
            <a:ext cx="427038"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7" descr="Battery"/>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73075" y="4071938"/>
            <a:ext cx="191135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8" descr="LED"/>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217863" y="5537200"/>
            <a:ext cx="1666875"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9" name="Freeform 9"/>
          <p:cNvSpPr>
            <a:spLocks/>
          </p:cNvSpPr>
          <p:nvPr/>
        </p:nvSpPr>
        <p:spPr bwMode="auto">
          <a:xfrm>
            <a:off x="2301875" y="3636963"/>
            <a:ext cx="1555750" cy="733425"/>
          </a:xfrm>
          <a:custGeom>
            <a:avLst/>
            <a:gdLst>
              <a:gd name="T0" fmla="*/ 0 w 1104"/>
              <a:gd name="T1" fmla="*/ 2147483647 h 547"/>
              <a:gd name="T2" fmla="*/ 0 w 1104"/>
              <a:gd name="T3" fmla="*/ 0 h 547"/>
              <a:gd name="T4" fmla="*/ 2147483647 w 1104"/>
              <a:gd name="T5" fmla="*/ 0 h 547"/>
              <a:gd name="T6" fmla="*/ 0 60000 65536"/>
              <a:gd name="T7" fmla="*/ 0 60000 65536"/>
              <a:gd name="T8" fmla="*/ 0 60000 65536"/>
              <a:gd name="T9" fmla="*/ 0 w 1104"/>
              <a:gd name="T10" fmla="*/ 0 h 547"/>
              <a:gd name="T11" fmla="*/ 1104 w 1104"/>
              <a:gd name="T12" fmla="*/ 547 h 547"/>
            </a:gdLst>
            <a:ahLst/>
            <a:cxnLst>
              <a:cxn ang="T6">
                <a:pos x="T0" y="T1"/>
              </a:cxn>
              <a:cxn ang="T7">
                <a:pos x="T2" y="T3"/>
              </a:cxn>
              <a:cxn ang="T8">
                <a:pos x="T4" y="T5"/>
              </a:cxn>
            </a:cxnLst>
            <a:rect l="T9" t="T10" r="T11" b="T12"/>
            <a:pathLst>
              <a:path w="1104" h="547">
                <a:moveTo>
                  <a:pt x="0" y="547"/>
                </a:moveTo>
                <a:lnTo>
                  <a:pt x="0" y="0"/>
                </a:lnTo>
                <a:lnTo>
                  <a:pt x="1104" y="0"/>
                </a:ln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0" name="Freeform 10"/>
          <p:cNvSpPr>
            <a:spLocks/>
          </p:cNvSpPr>
          <p:nvPr/>
        </p:nvSpPr>
        <p:spPr bwMode="auto">
          <a:xfrm flipV="1">
            <a:off x="2305050" y="4924425"/>
            <a:ext cx="1555750" cy="731838"/>
          </a:xfrm>
          <a:custGeom>
            <a:avLst/>
            <a:gdLst>
              <a:gd name="T0" fmla="*/ 0 w 1104"/>
              <a:gd name="T1" fmla="*/ 2147483647 h 547"/>
              <a:gd name="T2" fmla="*/ 0 w 1104"/>
              <a:gd name="T3" fmla="*/ 0 h 547"/>
              <a:gd name="T4" fmla="*/ 2147483647 w 1104"/>
              <a:gd name="T5" fmla="*/ 0 h 547"/>
              <a:gd name="T6" fmla="*/ 0 60000 65536"/>
              <a:gd name="T7" fmla="*/ 0 60000 65536"/>
              <a:gd name="T8" fmla="*/ 0 60000 65536"/>
              <a:gd name="T9" fmla="*/ 0 w 1104"/>
              <a:gd name="T10" fmla="*/ 0 h 547"/>
              <a:gd name="T11" fmla="*/ 1104 w 1104"/>
              <a:gd name="T12" fmla="*/ 547 h 547"/>
            </a:gdLst>
            <a:ahLst/>
            <a:cxnLst>
              <a:cxn ang="T6">
                <a:pos x="T0" y="T1"/>
              </a:cxn>
              <a:cxn ang="T7">
                <a:pos x="T2" y="T3"/>
              </a:cxn>
              <a:cxn ang="T8">
                <a:pos x="T4" y="T5"/>
              </a:cxn>
            </a:cxnLst>
            <a:rect l="T9" t="T10" r="T11" b="T12"/>
            <a:pathLst>
              <a:path w="1104" h="547">
                <a:moveTo>
                  <a:pt x="0" y="547"/>
                </a:moveTo>
                <a:lnTo>
                  <a:pt x="0" y="0"/>
                </a:lnTo>
                <a:lnTo>
                  <a:pt x="1104" y="0"/>
                </a:ln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1" name="Freeform 11"/>
          <p:cNvSpPr>
            <a:spLocks/>
          </p:cNvSpPr>
          <p:nvPr/>
        </p:nvSpPr>
        <p:spPr bwMode="auto">
          <a:xfrm flipH="1" flipV="1">
            <a:off x="4556125" y="5068888"/>
            <a:ext cx="1046163" cy="588962"/>
          </a:xfrm>
          <a:custGeom>
            <a:avLst/>
            <a:gdLst>
              <a:gd name="T0" fmla="*/ 0 w 1104"/>
              <a:gd name="T1" fmla="*/ 2147483647 h 547"/>
              <a:gd name="T2" fmla="*/ 0 w 1104"/>
              <a:gd name="T3" fmla="*/ 0 h 547"/>
              <a:gd name="T4" fmla="*/ 2147483647 w 1104"/>
              <a:gd name="T5" fmla="*/ 0 h 547"/>
              <a:gd name="T6" fmla="*/ 0 60000 65536"/>
              <a:gd name="T7" fmla="*/ 0 60000 65536"/>
              <a:gd name="T8" fmla="*/ 0 60000 65536"/>
              <a:gd name="T9" fmla="*/ 0 w 1104"/>
              <a:gd name="T10" fmla="*/ 0 h 547"/>
              <a:gd name="T11" fmla="*/ 1104 w 1104"/>
              <a:gd name="T12" fmla="*/ 547 h 547"/>
            </a:gdLst>
            <a:ahLst/>
            <a:cxnLst>
              <a:cxn ang="T6">
                <a:pos x="T0" y="T1"/>
              </a:cxn>
              <a:cxn ang="T7">
                <a:pos x="T2" y="T3"/>
              </a:cxn>
              <a:cxn ang="T8">
                <a:pos x="T4" y="T5"/>
              </a:cxn>
            </a:cxnLst>
            <a:rect l="T9" t="T10" r="T11" b="T12"/>
            <a:pathLst>
              <a:path w="1104" h="547">
                <a:moveTo>
                  <a:pt x="0" y="547"/>
                </a:moveTo>
                <a:lnTo>
                  <a:pt x="0" y="0"/>
                </a:lnTo>
                <a:lnTo>
                  <a:pt x="1104" y="0"/>
                </a:ln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2" name="Freeform 12"/>
          <p:cNvSpPr>
            <a:spLocks/>
          </p:cNvSpPr>
          <p:nvPr/>
        </p:nvSpPr>
        <p:spPr bwMode="auto">
          <a:xfrm flipH="1">
            <a:off x="4087813" y="3636963"/>
            <a:ext cx="1547812" cy="419100"/>
          </a:xfrm>
          <a:custGeom>
            <a:avLst/>
            <a:gdLst>
              <a:gd name="T0" fmla="*/ 0 w 1104"/>
              <a:gd name="T1" fmla="*/ 2147483647 h 547"/>
              <a:gd name="T2" fmla="*/ 0 w 1104"/>
              <a:gd name="T3" fmla="*/ 0 h 547"/>
              <a:gd name="T4" fmla="*/ 2147483647 w 1104"/>
              <a:gd name="T5" fmla="*/ 0 h 547"/>
              <a:gd name="T6" fmla="*/ 0 60000 65536"/>
              <a:gd name="T7" fmla="*/ 0 60000 65536"/>
              <a:gd name="T8" fmla="*/ 0 60000 65536"/>
              <a:gd name="T9" fmla="*/ 0 w 1104"/>
              <a:gd name="T10" fmla="*/ 0 h 547"/>
              <a:gd name="T11" fmla="*/ 1104 w 1104"/>
              <a:gd name="T12" fmla="*/ 547 h 547"/>
            </a:gdLst>
            <a:ahLst/>
            <a:cxnLst>
              <a:cxn ang="T6">
                <a:pos x="T0" y="T1"/>
              </a:cxn>
              <a:cxn ang="T7">
                <a:pos x="T2" y="T3"/>
              </a:cxn>
              <a:cxn ang="T8">
                <a:pos x="T4" y="T5"/>
              </a:cxn>
            </a:cxnLst>
            <a:rect l="T9" t="T10" r="T11" b="T12"/>
            <a:pathLst>
              <a:path w="1104" h="547">
                <a:moveTo>
                  <a:pt x="0" y="547"/>
                </a:moveTo>
                <a:lnTo>
                  <a:pt x="0" y="0"/>
                </a:lnTo>
                <a:lnTo>
                  <a:pt x="1104" y="0"/>
                </a:ln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3" name="Text Box 13"/>
          <p:cNvSpPr txBox="1">
            <a:spLocks noChangeArrowheads="1"/>
          </p:cNvSpPr>
          <p:nvPr/>
        </p:nvSpPr>
        <p:spPr bwMode="auto">
          <a:xfrm>
            <a:off x="5670550" y="4392613"/>
            <a:ext cx="11557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a:t>Resistor</a:t>
            </a:r>
          </a:p>
        </p:txBody>
      </p:sp>
      <p:sp>
        <p:nvSpPr>
          <p:cNvPr id="30734" name="Text Box 14"/>
          <p:cNvSpPr txBox="1">
            <a:spLocks noChangeArrowheads="1"/>
          </p:cNvSpPr>
          <p:nvPr/>
        </p:nvSpPr>
        <p:spPr bwMode="auto">
          <a:xfrm>
            <a:off x="703263" y="3776663"/>
            <a:ext cx="946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a:t>Battery</a:t>
            </a:r>
          </a:p>
        </p:txBody>
      </p:sp>
      <p:sp>
        <p:nvSpPr>
          <p:cNvPr id="30735" name="Text Box 15"/>
          <p:cNvSpPr txBox="1">
            <a:spLocks noChangeArrowheads="1"/>
          </p:cNvSpPr>
          <p:nvPr/>
        </p:nvSpPr>
        <p:spPr bwMode="auto">
          <a:xfrm>
            <a:off x="3486150" y="2279650"/>
            <a:ext cx="946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a:t>Switch</a:t>
            </a:r>
          </a:p>
        </p:txBody>
      </p:sp>
      <p:sp>
        <p:nvSpPr>
          <p:cNvPr id="30736" name="AutoShape 16"/>
          <p:cNvSpPr>
            <a:spLocks noChangeArrowheads="1"/>
          </p:cNvSpPr>
          <p:nvPr/>
        </p:nvSpPr>
        <p:spPr bwMode="auto">
          <a:xfrm>
            <a:off x="1774825" y="3690938"/>
            <a:ext cx="393700" cy="393700"/>
          </a:xfrm>
          <a:prstGeom prst="plus">
            <a:avLst>
              <a:gd name="adj" fmla="val 40106"/>
            </a:avLst>
          </a:prstGeom>
          <a:solidFill>
            <a:srgbClr val="FF0000"/>
          </a:solidFill>
          <a:ln w="9525">
            <a:solidFill>
              <a:schemeClr val="tx1"/>
            </a:solidFill>
            <a:miter lim="800000"/>
            <a:headEnd/>
            <a:tailEnd/>
          </a:ln>
        </p:spPr>
        <p:txBody>
          <a:bodyPr wrap="none" anchor="ctr"/>
          <a:lstStyle/>
          <a:p>
            <a:endParaRPr lang="en-US"/>
          </a:p>
        </p:txBody>
      </p:sp>
      <p:sp>
        <p:nvSpPr>
          <p:cNvPr id="30737" name="Rectangle 17"/>
          <p:cNvSpPr>
            <a:spLocks noChangeArrowheads="1"/>
          </p:cNvSpPr>
          <p:nvPr/>
        </p:nvSpPr>
        <p:spPr bwMode="auto">
          <a:xfrm>
            <a:off x="1825625" y="5205413"/>
            <a:ext cx="293688" cy="53975"/>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2" name="Group 20"/>
          <p:cNvGrpSpPr>
            <a:grpSpLocks/>
          </p:cNvGrpSpPr>
          <p:nvPr/>
        </p:nvGrpSpPr>
        <p:grpSpPr bwMode="auto">
          <a:xfrm>
            <a:off x="5486400" y="3498850"/>
            <a:ext cx="2085975" cy="2155825"/>
            <a:chOff x="3235" y="2176"/>
            <a:chExt cx="1314" cy="1358"/>
          </a:xfrm>
        </p:grpSpPr>
        <p:pic>
          <p:nvPicPr>
            <p:cNvPr id="30749" name="Picture 21" descr="BlackProbe"/>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rot="9224436">
              <a:off x="3235" y="2176"/>
              <a:ext cx="131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0" name="Picture 22" descr="RedProbe"/>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rot="-9402327">
              <a:off x="3238" y="3219"/>
              <a:ext cx="1242"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23"/>
          <p:cNvGrpSpPr>
            <a:grpSpLocks/>
          </p:cNvGrpSpPr>
          <p:nvPr/>
        </p:nvGrpSpPr>
        <p:grpSpPr bwMode="auto">
          <a:xfrm>
            <a:off x="3048000" y="5410200"/>
            <a:ext cx="3194050" cy="1971675"/>
            <a:chOff x="2422" y="3361"/>
            <a:chExt cx="2012" cy="1242"/>
          </a:xfrm>
        </p:grpSpPr>
        <p:pic>
          <p:nvPicPr>
            <p:cNvPr id="30747" name="Picture 24" descr="BlackProbe"/>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rot="-9268581">
              <a:off x="3120" y="3631"/>
              <a:ext cx="131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8" name="Picture 25" descr="RedProbe"/>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rot="-2964976">
              <a:off x="1959" y="3824"/>
              <a:ext cx="1242"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26"/>
          <p:cNvGrpSpPr>
            <a:grpSpLocks/>
          </p:cNvGrpSpPr>
          <p:nvPr/>
        </p:nvGrpSpPr>
        <p:grpSpPr bwMode="auto">
          <a:xfrm>
            <a:off x="2006600" y="2813050"/>
            <a:ext cx="3875088" cy="579438"/>
            <a:chOff x="1743" y="1744"/>
            <a:chExt cx="2441" cy="365"/>
          </a:xfrm>
        </p:grpSpPr>
        <p:pic>
          <p:nvPicPr>
            <p:cNvPr id="30745" name="Picture 27" descr="BlackProbe"/>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rot="2185700">
              <a:off x="1743" y="1744"/>
              <a:ext cx="131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6" name="Picture 28" descr="RedProbe"/>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rot="8806498">
              <a:off x="2942" y="1794"/>
              <a:ext cx="1242"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741" name="Picture 29"/>
          <p:cNvPicPr>
            <a:picLocks noChangeAspect="1" noChangeArrowheads="1"/>
          </p:cNvPicPr>
          <p:nvPr/>
        </p:nvPicPr>
        <p:blipFill>
          <a:blip r:embed="rId9" cstate="email">
            <a:lum bright="20000" contrast="46000"/>
            <a:extLst>
              <a:ext uri="{28A0092B-C50C-407E-A947-70E740481C1C}">
                <a14:useLocalDpi xmlns:a14="http://schemas.microsoft.com/office/drawing/2010/main" val="0"/>
              </a:ext>
            </a:extLst>
          </a:blip>
          <a:srcRect/>
          <a:stretch>
            <a:fillRect/>
          </a:stretch>
        </p:blipFill>
        <p:spPr bwMode="auto">
          <a:xfrm rot="-120462">
            <a:off x="6858000" y="685800"/>
            <a:ext cx="2384425"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7" name="Picture 3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81800" y="1905000"/>
            <a:ext cx="2533650" cy="2438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0743" name="AutoShape 21"/>
          <p:cNvSpPr>
            <a:spLocks noChangeArrowheads="1"/>
          </p:cNvSpPr>
          <p:nvPr/>
        </p:nvSpPr>
        <p:spPr bwMode="auto">
          <a:xfrm rot="10800000" flipV="1">
            <a:off x="1752600" y="5562600"/>
            <a:ext cx="647700" cy="515938"/>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8548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206" y="0"/>
                </a:moveTo>
                <a:lnTo>
                  <a:pt x="12812" y="7200"/>
                </a:lnTo>
                <a:lnTo>
                  <a:pt x="15898" y="7200"/>
                </a:lnTo>
                <a:lnTo>
                  <a:pt x="15898" y="18548"/>
                </a:lnTo>
                <a:lnTo>
                  <a:pt x="0" y="18548"/>
                </a:lnTo>
                <a:lnTo>
                  <a:pt x="0" y="21600"/>
                </a:lnTo>
                <a:lnTo>
                  <a:pt x="18514" y="21600"/>
                </a:lnTo>
                <a:lnTo>
                  <a:pt x="18514" y="7200"/>
                </a:lnTo>
                <a:lnTo>
                  <a:pt x="21600" y="7200"/>
                </a:lnTo>
                <a:lnTo>
                  <a:pt x="17206" y="0"/>
                </a:lnTo>
                <a:close/>
              </a:path>
            </a:pathLst>
          </a:custGeom>
          <a:solidFill>
            <a:schemeClr val="tx1"/>
          </a:solidFill>
          <a:ln w="9525">
            <a:solidFill>
              <a:schemeClr val="tx1"/>
            </a:solidFill>
            <a:miter lim="800000"/>
            <a:headEnd/>
            <a:tailEnd/>
          </a:ln>
        </p:spPr>
        <p:txBody>
          <a:bodyPr wrap="none" anchor="ctr"/>
          <a:lstStyle/>
          <a:p>
            <a:endParaRPr lang="en-US"/>
          </a:p>
        </p:txBody>
      </p:sp>
      <p:sp>
        <p:nvSpPr>
          <p:cNvPr id="30744" name="AutoShape 22"/>
          <p:cNvSpPr>
            <a:spLocks noChangeArrowheads="1"/>
          </p:cNvSpPr>
          <p:nvPr/>
        </p:nvSpPr>
        <p:spPr bwMode="auto">
          <a:xfrm rot="16200000" flipV="1">
            <a:off x="1771650" y="2876550"/>
            <a:ext cx="647700" cy="685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8548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206" y="0"/>
                </a:moveTo>
                <a:lnTo>
                  <a:pt x="12812" y="7200"/>
                </a:lnTo>
                <a:lnTo>
                  <a:pt x="15898" y="7200"/>
                </a:lnTo>
                <a:lnTo>
                  <a:pt x="15898" y="18548"/>
                </a:lnTo>
                <a:lnTo>
                  <a:pt x="0" y="18548"/>
                </a:lnTo>
                <a:lnTo>
                  <a:pt x="0" y="21600"/>
                </a:lnTo>
                <a:lnTo>
                  <a:pt x="18514" y="21600"/>
                </a:lnTo>
                <a:lnTo>
                  <a:pt x="18514" y="7200"/>
                </a:lnTo>
                <a:lnTo>
                  <a:pt x="21600" y="7200"/>
                </a:lnTo>
                <a:lnTo>
                  <a:pt x="17206" y="0"/>
                </a:lnTo>
                <a:close/>
              </a:path>
            </a:pathLst>
          </a:custGeom>
          <a:solidFill>
            <a:srgbClr val="FF0000"/>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60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nodeType="clickEffect">
                                  <p:stCondLst>
                                    <p:cond delay="0"/>
                                  </p:stCondLst>
                                  <p:childTnLst>
                                    <p:set>
                                      <p:cBhvr>
                                        <p:cTn id="14" dur="1" fill="hold">
                                          <p:stCondLst>
                                            <p:cond delay="0"/>
                                          </p:stCondLst>
                                        </p:cTn>
                                        <p:tgtEl>
                                          <p:spTgt spid="24607"/>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80">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80">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35" presetClass="path" presetSubtype="0" accel="50000" decel="50000" fill="hold" nodeType="clickEffect">
                                  <p:stCondLst>
                                    <p:cond delay="0"/>
                                  </p:stCondLst>
                                  <p:childTnLst>
                                    <p:animMotion origin="layout" path="M 2.77778E-7 7.40741E-7 L -0.14878 7.40741E-7 " pathEditMode="relative" rAng="0" ptsTypes="AA">
                                      <p:cBhvr>
                                        <p:cTn id="26" dur="2000" fill="hold"/>
                                        <p:tgtEl>
                                          <p:spTgt spid="24583"/>
                                        </p:tgtEl>
                                        <p:attrNameLst>
                                          <p:attrName>ppt_x</p:attrName>
                                          <p:attrName>ppt_y</p:attrName>
                                        </p:attrNameLst>
                                      </p:cBhvr>
                                      <p:rCtr x="-7448" y="0"/>
                                    </p:animMotion>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xit" presetSubtype="0" fill="hold" nodeType="clickEffect">
                                  <p:stCondLst>
                                    <p:cond delay="0"/>
                                  </p:stCondLst>
                                  <p:childTnLst>
                                    <p:set>
                                      <p:cBhvr>
                                        <p:cTn id="34" dur="1" fill="hold">
                                          <p:stCondLst>
                                            <p:cond delay="0"/>
                                          </p:stCondLst>
                                        </p:cTn>
                                        <p:tgtEl>
                                          <p:spTgt spid="4"/>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xit" presetSubtype="0" fill="hold" nodeType="clickEffect">
                                  <p:stCondLst>
                                    <p:cond delay="0"/>
                                  </p:stCondLst>
                                  <p:childTnLst>
                                    <p:set>
                                      <p:cBhvr>
                                        <p:cTn id="40" dur="1" fill="hold">
                                          <p:stCondLst>
                                            <p:cond delay="0"/>
                                          </p:stCondLst>
                                        </p:cTn>
                                        <p:tgtEl>
                                          <p:spTgt spid="2"/>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xit" presetSubtype="0" fill="hold" nodeType="clickEffect">
                                  <p:stCondLst>
                                    <p:cond delay="0"/>
                                  </p:stCondLst>
                                  <p:childTnLst>
                                    <p:set>
                                      <p:cBhvr>
                                        <p:cTn id="4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7696200" cy="838200"/>
          </a:xfrm>
          <a:noFill/>
        </p:spPr>
        <p:txBody>
          <a:bodyPr/>
          <a:lstStyle/>
          <a:p>
            <a:pPr eaLnBrk="1" hangingPunct="1"/>
            <a:r>
              <a:rPr lang="en-US" dirty="0">
                <a:latin typeface="Arial" charset="0"/>
              </a:rPr>
              <a:t>Electricity at the Atomic Level</a:t>
            </a:r>
          </a:p>
        </p:txBody>
      </p:sp>
      <p:sp>
        <p:nvSpPr>
          <p:cNvPr id="7171" name="Rectangle 3"/>
          <p:cNvSpPr>
            <a:spLocks noGrp="1" noChangeArrowheads="1"/>
          </p:cNvSpPr>
          <p:nvPr>
            <p:ph idx="1"/>
          </p:nvPr>
        </p:nvSpPr>
        <p:spPr>
          <a:xfrm>
            <a:off x="304800" y="914400"/>
            <a:ext cx="8534400" cy="533400"/>
          </a:xfrm>
        </p:spPr>
        <p:txBody>
          <a:bodyPr/>
          <a:lstStyle/>
          <a:p>
            <a:pPr eaLnBrk="1" hangingPunct="1">
              <a:lnSpc>
                <a:spcPct val="90000"/>
              </a:lnSpc>
              <a:buFontTx/>
              <a:buNone/>
            </a:pPr>
            <a:r>
              <a:rPr lang="en-US" sz="2800" dirty="0" smtClean="0">
                <a:solidFill>
                  <a:srgbClr val="FF0000"/>
                </a:solidFill>
                <a:latin typeface="Arial" charset="0"/>
              </a:rPr>
              <a:t>Elements</a:t>
            </a:r>
            <a:r>
              <a:rPr lang="en-US" sz="2800" dirty="0">
                <a:latin typeface="Arial" charset="0"/>
              </a:rPr>
              <a:t>—</a:t>
            </a:r>
            <a:r>
              <a:rPr lang="en-US" sz="2800" dirty="0" smtClean="0">
                <a:latin typeface="Arial" charset="0"/>
              </a:rPr>
              <a:t>The </a:t>
            </a:r>
            <a:r>
              <a:rPr lang="en-US" sz="2800" dirty="0">
                <a:latin typeface="Arial" charset="0"/>
              </a:rPr>
              <a:t>simplest form of matter </a:t>
            </a:r>
          </a:p>
        </p:txBody>
      </p:sp>
      <p:grpSp>
        <p:nvGrpSpPr>
          <p:cNvPr id="7172" name="Group 4"/>
          <p:cNvGrpSpPr>
            <a:grpSpLocks/>
          </p:cNvGrpSpPr>
          <p:nvPr/>
        </p:nvGrpSpPr>
        <p:grpSpPr bwMode="auto">
          <a:xfrm>
            <a:off x="7467600" y="5257800"/>
            <a:ext cx="1447800" cy="1371600"/>
            <a:chOff x="2078" y="2010"/>
            <a:chExt cx="1902" cy="1963"/>
          </a:xfrm>
        </p:grpSpPr>
        <p:pic>
          <p:nvPicPr>
            <p:cNvPr id="7175" name="Picture 5" descr="blueball"/>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80" y="2792"/>
              <a:ext cx="396"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6" descr="blueball"/>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907" y="2899"/>
              <a:ext cx="396"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7" descr="redball"/>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937" y="2807"/>
              <a:ext cx="403"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8" descr="redball"/>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600" y="2869"/>
              <a:ext cx="402"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9" descr="redball"/>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815" y="2470"/>
              <a:ext cx="40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Picture 10" descr="blueball"/>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631" y="2593"/>
              <a:ext cx="396"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Picture 11" descr="blueball"/>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968" y="2593"/>
              <a:ext cx="396"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2" name="Picture 12" descr="blueball"/>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753" y="3022"/>
              <a:ext cx="396"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3" name="Picture 13" descr="redball"/>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784" y="2746"/>
              <a:ext cx="40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4" name="Oval 14"/>
            <p:cNvSpPr>
              <a:spLocks noChangeArrowheads="1"/>
            </p:cNvSpPr>
            <p:nvPr/>
          </p:nvSpPr>
          <p:spPr bwMode="auto">
            <a:xfrm>
              <a:off x="2078" y="2439"/>
              <a:ext cx="1902" cy="1043"/>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7185" name="Oval 15"/>
            <p:cNvSpPr>
              <a:spLocks noChangeArrowheads="1"/>
            </p:cNvSpPr>
            <p:nvPr/>
          </p:nvSpPr>
          <p:spPr bwMode="auto">
            <a:xfrm rot="-5400000">
              <a:off x="2017" y="2500"/>
              <a:ext cx="1902" cy="1043"/>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7186" name="Oval 16"/>
            <p:cNvSpPr>
              <a:spLocks noChangeArrowheads="1"/>
            </p:cNvSpPr>
            <p:nvPr/>
          </p:nvSpPr>
          <p:spPr bwMode="auto">
            <a:xfrm rot="-2700000">
              <a:off x="2078" y="2409"/>
              <a:ext cx="1902" cy="1043"/>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7187" name="Oval 17"/>
            <p:cNvSpPr>
              <a:spLocks noChangeArrowheads="1"/>
            </p:cNvSpPr>
            <p:nvPr/>
          </p:nvSpPr>
          <p:spPr bwMode="auto">
            <a:xfrm rot="2700000">
              <a:off x="2017" y="2439"/>
              <a:ext cx="1902" cy="1043"/>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7188" name="Oval 18"/>
            <p:cNvSpPr>
              <a:spLocks noChangeArrowheads="1"/>
            </p:cNvSpPr>
            <p:nvPr/>
          </p:nvSpPr>
          <p:spPr bwMode="auto">
            <a:xfrm>
              <a:off x="3796" y="3145"/>
              <a:ext cx="123" cy="123"/>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7189" name="Oval 19"/>
            <p:cNvSpPr>
              <a:spLocks noChangeArrowheads="1"/>
            </p:cNvSpPr>
            <p:nvPr/>
          </p:nvSpPr>
          <p:spPr bwMode="auto">
            <a:xfrm>
              <a:off x="2722" y="3605"/>
              <a:ext cx="123" cy="123"/>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7190" name="Oval 20"/>
            <p:cNvSpPr>
              <a:spLocks noChangeArrowheads="1"/>
            </p:cNvSpPr>
            <p:nvPr/>
          </p:nvSpPr>
          <p:spPr bwMode="auto">
            <a:xfrm>
              <a:off x="3372" y="2531"/>
              <a:ext cx="122" cy="123"/>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7191" name="Oval 21"/>
            <p:cNvSpPr>
              <a:spLocks noChangeArrowheads="1"/>
            </p:cNvSpPr>
            <p:nvPr/>
          </p:nvSpPr>
          <p:spPr bwMode="auto">
            <a:xfrm>
              <a:off x="2231" y="2225"/>
              <a:ext cx="123" cy="122"/>
            </a:xfrm>
            <a:prstGeom prst="ellipse">
              <a:avLst/>
            </a:prstGeom>
            <a:solidFill>
              <a:srgbClr val="008000"/>
            </a:solidFill>
            <a:ln w="9525">
              <a:solidFill>
                <a:schemeClr val="tx1"/>
              </a:solidFill>
              <a:round/>
              <a:headEnd/>
              <a:tailEnd/>
            </a:ln>
          </p:spPr>
          <p:txBody>
            <a:bodyPr wrap="none" anchor="ctr"/>
            <a:lstStyle/>
            <a:p>
              <a:endParaRPr lang="en-US" dirty="0"/>
            </a:p>
          </p:txBody>
        </p:sp>
      </p:grpSp>
      <p:pic>
        <p:nvPicPr>
          <p:cNvPr id="7173" name="Picture 23" descr="PeriodicTable"/>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828800" y="1371600"/>
            <a:ext cx="5181600" cy="306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24"/>
          <p:cNvSpPr>
            <a:spLocks noChangeArrowheads="1"/>
          </p:cNvSpPr>
          <p:nvPr/>
        </p:nvSpPr>
        <p:spPr bwMode="auto">
          <a:xfrm>
            <a:off x="381000" y="4648200"/>
            <a:ext cx="87630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spcBef>
                <a:spcPct val="20000"/>
              </a:spcBef>
            </a:pPr>
            <a:r>
              <a:rPr lang="en-US" sz="2800" dirty="0" smtClean="0">
                <a:solidFill>
                  <a:srgbClr val="FF0000"/>
                </a:solidFill>
              </a:rPr>
              <a:t>Atoms—</a:t>
            </a:r>
            <a:r>
              <a:rPr lang="en-US" sz="2800" dirty="0" smtClean="0"/>
              <a:t>Smallest </a:t>
            </a:r>
            <a:r>
              <a:rPr lang="en-US" sz="2800" dirty="0"/>
              <a:t>piece of an element containing all of the properties of that element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0" y="0"/>
            <a:ext cx="3581400" cy="838200"/>
          </a:xfrm>
        </p:spPr>
        <p:txBody>
          <a:bodyPr/>
          <a:lstStyle/>
          <a:p>
            <a:pPr eaLnBrk="1" hangingPunct="1"/>
            <a:r>
              <a:rPr lang="en-US" dirty="0" smtClean="0">
                <a:latin typeface="Arial" charset="0"/>
              </a:rPr>
              <a:t>Ohm’s </a:t>
            </a:r>
            <a:r>
              <a:rPr lang="en-US" dirty="0">
                <a:latin typeface="Arial" charset="0"/>
              </a:rPr>
              <a:t>Law</a:t>
            </a:r>
          </a:p>
        </p:txBody>
      </p:sp>
      <p:graphicFrame>
        <p:nvGraphicFramePr>
          <p:cNvPr id="82947" name="Group 3"/>
          <p:cNvGraphicFramePr>
            <a:graphicFrameLocks noGrp="1"/>
          </p:cNvGraphicFramePr>
          <p:nvPr/>
        </p:nvGraphicFramePr>
        <p:xfrm>
          <a:off x="838200" y="3657600"/>
          <a:ext cx="7516813" cy="2014539"/>
        </p:xfrm>
        <a:graphic>
          <a:graphicData uri="http://schemas.openxmlformats.org/drawingml/2006/table">
            <a:tbl>
              <a:tblPr/>
              <a:tblGrid>
                <a:gridCol w="1881188"/>
                <a:gridCol w="1878012"/>
                <a:gridCol w="1876425"/>
                <a:gridCol w="1881188"/>
              </a:tblGrid>
              <a:tr h="503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Times New Roman" charset="0"/>
                          <a:cs typeface="Arial" charset="0"/>
                        </a:rPr>
                        <a:t>Quantities</a:t>
                      </a:r>
                      <a:endParaRPr kumimoji="0" lang="en-US" sz="3600" b="0" i="0" u="none" strike="noStrike" cap="none" normalizeH="0" baseline="0">
                        <a:ln>
                          <a:noFill/>
                        </a:ln>
                        <a:solidFill>
                          <a:schemeClr val="tx1"/>
                        </a:solidFill>
                        <a:effectLst/>
                        <a:latin typeface="Arial" charset="0"/>
                        <a:ea typeface="Times New Roman"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Times New Roman" charset="0"/>
                          <a:cs typeface="Arial" charset="0"/>
                        </a:rPr>
                        <a:t>Abbreviations</a:t>
                      </a:r>
                      <a:endParaRPr kumimoji="0" lang="en-US" sz="3600" b="0" i="0" u="none" strike="noStrike" cap="none" normalizeH="0" baseline="0">
                        <a:ln>
                          <a:noFill/>
                        </a:ln>
                        <a:solidFill>
                          <a:schemeClr val="tx1"/>
                        </a:solidFill>
                        <a:effectLst/>
                        <a:latin typeface="Arial" charset="0"/>
                        <a:ea typeface="Times New Roman"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Times New Roman" charset="0"/>
                          <a:cs typeface="Arial" charset="0"/>
                        </a:rPr>
                        <a:t>Units</a:t>
                      </a:r>
                      <a:endParaRPr kumimoji="0" lang="en-US" sz="3600" b="0" i="0" u="none" strike="noStrike" cap="none" normalizeH="0" baseline="0">
                        <a:ln>
                          <a:noFill/>
                        </a:ln>
                        <a:solidFill>
                          <a:schemeClr val="tx1"/>
                        </a:solidFill>
                        <a:effectLst/>
                        <a:latin typeface="Arial" charset="0"/>
                        <a:ea typeface="Times New Roman"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Times New Roman" charset="0"/>
                          <a:cs typeface="Arial" charset="0"/>
                        </a:rPr>
                        <a:t>Symbols</a:t>
                      </a:r>
                      <a:endParaRPr kumimoji="0" lang="en-US" sz="3600" b="0" i="0" u="none" strike="noStrike" cap="none" normalizeH="0" baseline="0">
                        <a:ln>
                          <a:noFill/>
                        </a:ln>
                        <a:solidFill>
                          <a:schemeClr val="tx1"/>
                        </a:solidFill>
                        <a:effectLst/>
                        <a:latin typeface="Arial" charset="0"/>
                        <a:ea typeface="Times New Roman"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5048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Times New Roman" charset="0"/>
                          <a:cs typeface="Arial" charset="0"/>
                        </a:rPr>
                        <a:t>Voltage</a:t>
                      </a:r>
                      <a:endParaRPr kumimoji="0" lang="en-US" sz="3600" b="0" i="0" u="none" strike="noStrike" cap="none" normalizeH="0" baseline="0">
                        <a:ln>
                          <a:noFill/>
                        </a:ln>
                        <a:solidFill>
                          <a:schemeClr val="tx1"/>
                        </a:solidFill>
                        <a:effectLst/>
                        <a:latin typeface="Arial" charset="0"/>
                        <a:ea typeface="Times New Roman"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Times New Roman" charset="0"/>
                          <a:cs typeface="Arial" charset="0"/>
                        </a:rPr>
                        <a:t>V</a:t>
                      </a:r>
                      <a:endParaRPr kumimoji="0" lang="en-US" sz="3600" b="0" i="0" u="none" strike="noStrike" cap="none" normalizeH="0" baseline="0">
                        <a:ln>
                          <a:noFill/>
                        </a:ln>
                        <a:solidFill>
                          <a:schemeClr val="tx1"/>
                        </a:solidFill>
                        <a:effectLst/>
                        <a:latin typeface="Arial" charset="0"/>
                        <a:ea typeface="Times New Roman"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Times New Roman" charset="0"/>
                          <a:cs typeface="Arial" charset="0"/>
                        </a:rPr>
                        <a:t>Volts</a:t>
                      </a:r>
                      <a:endParaRPr kumimoji="0" lang="en-US" sz="3600" b="0" i="0" u="none" strike="noStrike" cap="none" normalizeH="0" baseline="0">
                        <a:ln>
                          <a:noFill/>
                        </a:ln>
                        <a:solidFill>
                          <a:schemeClr val="tx1"/>
                        </a:solidFill>
                        <a:effectLst/>
                        <a:latin typeface="Arial" charset="0"/>
                        <a:ea typeface="Times New Roman"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Times New Roman" charset="0"/>
                          <a:cs typeface="Arial" charset="0"/>
                        </a:rPr>
                        <a:t>V</a:t>
                      </a:r>
                      <a:endParaRPr kumimoji="0" lang="en-US" sz="3600" b="0" i="0" u="none" strike="noStrike" cap="none" normalizeH="0" baseline="0">
                        <a:ln>
                          <a:noFill/>
                        </a:ln>
                        <a:solidFill>
                          <a:schemeClr val="tx1"/>
                        </a:solidFill>
                        <a:effectLst/>
                        <a:latin typeface="Arial" charset="0"/>
                        <a:ea typeface="Times New Roman"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3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Times New Roman" charset="0"/>
                          <a:cs typeface="Arial" charset="0"/>
                        </a:rPr>
                        <a:t>Current</a:t>
                      </a:r>
                      <a:endParaRPr kumimoji="0" lang="en-US" sz="3600" b="0" i="0" u="none" strike="noStrike" cap="none" normalizeH="0" baseline="0">
                        <a:ln>
                          <a:noFill/>
                        </a:ln>
                        <a:solidFill>
                          <a:schemeClr val="tx1"/>
                        </a:solidFill>
                        <a:effectLst/>
                        <a:latin typeface="Arial" charset="0"/>
                        <a:ea typeface="Times New Roman"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Times New Roman" charset="0"/>
                          <a:cs typeface="Arial" charset="0"/>
                        </a:rPr>
                        <a:t>I</a:t>
                      </a:r>
                      <a:endParaRPr kumimoji="0" lang="en-US" sz="3600" b="0" i="0" u="none" strike="noStrike" cap="none" normalizeH="0" baseline="0">
                        <a:ln>
                          <a:noFill/>
                        </a:ln>
                        <a:solidFill>
                          <a:schemeClr val="tx1"/>
                        </a:solidFill>
                        <a:effectLst/>
                        <a:latin typeface="Arial" charset="0"/>
                        <a:ea typeface="Times New Roman"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Times New Roman" charset="0"/>
                          <a:cs typeface="Arial" charset="0"/>
                        </a:rPr>
                        <a:t>Amperes</a:t>
                      </a:r>
                      <a:endParaRPr kumimoji="0" lang="en-US" sz="3600" b="0" i="0" u="none" strike="noStrike" cap="none" normalizeH="0" baseline="0">
                        <a:ln>
                          <a:noFill/>
                        </a:ln>
                        <a:solidFill>
                          <a:schemeClr val="tx1"/>
                        </a:solidFill>
                        <a:effectLst/>
                        <a:latin typeface="Arial" charset="0"/>
                        <a:ea typeface="Times New Roman"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Times New Roman" charset="0"/>
                          <a:cs typeface="Arial" charset="0"/>
                        </a:rPr>
                        <a:t>A</a:t>
                      </a:r>
                      <a:endParaRPr kumimoji="0" lang="en-US" sz="3600" b="0" i="0" u="none" strike="noStrike" cap="none" normalizeH="0" baseline="0">
                        <a:ln>
                          <a:noFill/>
                        </a:ln>
                        <a:solidFill>
                          <a:schemeClr val="tx1"/>
                        </a:solidFill>
                        <a:effectLst/>
                        <a:latin typeface="Arial" charset="0"/>
                        <a:ea typeface="Times New Roman"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3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Times New Roman" charset="0"/>
                          <a:cs typeface="Arial" charset="0"/>
                        </a:rPr>
                        <a:t>Resistance</a:t>
                      </a:r>
                      <a:endParaRPr kumimoji="0" lang="en-US" sz="3600" b="0" i="0" u="none" strike="noStrike" cap="none" normalizeH="0" baseline="0">
                        <a:ln>
                          <a:noFill/>
                        </a:ln>
                        <a:solidFill>
                          <a:schemeClr val="tx1"/>
                        </a:solidFill>
                        <a:effectLst/>
                        <a:latin typeface="Arial" charset="0"/>
                        <a:ea typeface="Times New Roman"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Times New Roman" charset="0"/>
                          <a:cs typeface="Arial" charset="0"/>
                        </a:rPr>
                        <a:t>R</a:t>
                      </a:r>
                      <a:endParaRPr kumimoji="0" lang="en-US" sz="3600" b="0" i="0" u="none" strike="noStrike" cap="none" normalizeH="0" baseline="0">
                        <a:ln>
                          <a:noFill/>
                        </a:ln>
                        <a:solidFill>
                          <a:schemeClr val="tx1"/>
                        </a:solidFill>
                        <a:effectLst/>
                        <a:latin typeface="Arial" charset="0"/>
                        <a:ea typeface="Times New Roman"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Times New Roman" charset="0"/>
                          <a:cs typeface="Arial" charset="0"/>
                        </a:rPr>
                        <a:t>Ohms</a:t>
                      </a:r>
                      <a:endParaRPr kumimoji="0" lang="en-US" sz="3600" b="0" i="0" u="none" strike="noStrike" cap="none" normalizeH="0" baseline="0">
                        <a:ln>
                          <a:noFill/>
                        </a:ln>
                        <a:solidFill>
                          <a:schemeClr val="tx1"/>
                        </a:solidFill>
                        <a:effectLst/>
                        <a:latin typeface="Arial" charset="0"/>
                        <a:ea typeface="Times New Roman"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Times New Roman" charset="0"/>
                          <a:cs typeface="Arial" charset="0"/>
                        </a:rPr>
                        <a:t>Ω</a:t>
                      </a:r>
                      <a:endParaRPr kumimoji="0" lang="en-US" sz="3600" b="0" i="0" u="none" strike="noStrike" cap="none" normalizeH="0" baseline="0">
                        <a:ln>
                          <a:noFill/>
                        </a:ln>
                        <a:solidFill>
                          <a:schemeClr val="tx1"/>
                        </a:solidFill>
                        <a:effectLst/>
                        <a:latin typeface="Arial" charset="0"/>
                        <a:ea typeface="Times New Roman"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1774" name="Text Box 30"/>
          <p:cNvSpPr txBox="1">
            <a:spLocks noChangeArrowheads="1"/>
          </p:cNvSpPr>
          <p:nvPr/>
        </p:nvSpPr>
        <p:spPr bwMode="auto">
          <a:xfrm>
            <a:off x="381000" y="2798028"/>
            <a:ext cx="8305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400" i="1" dirty="0"/>
              <a:t>If you know </a:t>
            </a:r>
            <a:r>
              <a:rPr lang="en-US" sz="2400" i="1" dirty="0" smtClean="0"/>
              <a:t>two </a:t>
            </a:r>
            <a:r>
              <a:rPr lang="en-US" sz="2400" i="1" dirty="0"/>
              <a:t>of the </a:t>
            </a:r>
            <a:r>
              <a:rPr lang="en-US" sz="2400" i="1" dirty="0" smtClean="0"/>
              <a:t>three </a:t>
            </a:r>
            <a:r>
              <a:rPr lang="en-US" sz="2400" i="1" dirty="0"/>
              <a:t>quantities, you can solve for the third.</a:t>
            </a:r>
          </a:p>
        </p:txBody>
      </p:sp>
      <p:sp>
        <p:nvSpPr>
          <p:cNvPr id="82975" name="Text Box 31"/>
          <p:cNvSpPr txBox="1">
            <a:spLocks noChangeArrowheads="1"/>
          </p:cNvSpPr>
          <p:nvPr/>
        </p:nvSpPr>
        <p:spPr bwMode="auto">
          <a:xfrm>
            <a:off x="665163" y="5746750"/>
            <a:ext cx="18605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5400" b="1">
                <a:solidFill>
                  <a:srgbClr val="FF0000"/>
                </a:solidFill>
              </a:rPr>
              <a:t>V</a:t>
            </a:r>
            <a:r>
              <a:rPr lang="en-US" sz="5400" b="1"/>
              <a:t>=IR</a:t>
            </a:r>
          </a:p>
        </p:txBody>
      </p:sp>
      <p:sp>
        <p:nvSpPr>
          <p:cNvPr id="82976" name="Text Box 32"/>
          <p:cNvSpPr txBox="1">
            <a:spLocks noChangeArrowheads="1"/>
          </p:cNvSpPr>
          <p:nvPr/>
        </p:nvSpPr>
        <p:spPr bwMode="auto">
          <a:xfrm>
            <a:off x="3568700" y="5749925"/>
            <a:ext cx="2006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5400" b="1">
                <a:solidFill>
                  <a:srgbClr val="FF0000"/>
                </a:solidFill>
              </a:rPr>
              <a:t>I</a:t>
            </a:r>
            <a:r>
              <a:rPr lang="en-US" sz="5400" b="1"/>
              <a:t>=V/R</a:t>
            </a:r>
          </a:p>
        </p:txBody>
      </p:sp>
      <p:sp>
        <p:nvSpPr>
          <p:cNvPr id="82977" name="Text Box 33"/>
          <p:cNvSpPr txBox="1">
            <a:spLocks noChangeArrowheads="1"/>
          </p:cNvSpPr>
          <p:nvPr/>
        </p:nvSpPr>
        <p:spPr bwMode="auto">
          <a:xfrm>
            <a:off x="6094413" y="5746750"/>
            <a:ext cx="24574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5400" b="1">
                <a:solidFill>
                  <a:srgbClr val="FF0000"/>
                </a:solidFill>
              </a:rPr>
              <a:t>R</a:t>
            </a:r>
            <a:r>
              <a:rPr lang="en-US" sz="5400" b="1"/>
              <a:t>=V/I</a:t>
            </a:r>
          </a:p>
        </p:txBody>
      </p:sp>
      <p:sp>
        <p:nvSpPr>
          <p:cNvPr id="31778" name="Rectangle 34"/>
          <p:cNvSpPr>
            <a:spLocks noChangeArrowheads="1"/>
          </p:cNvSpPr>
          <p:nvPr/>
        </p:nvSpPr>
        <p:spPr bwMode="auto">
          <a:xfrm>
            <a:off x="381000" y="1976864"/>
            <a:ext cx="7848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dirty="0"/>
              <a:t>The mathematical relationship between current, voltage, and resistance</a:t>
            </a:r>
          </a:p>
        </p:txBody>
      </p:sp>
      <p:sp>
        <p:nvSpPr>
          <p:cNvPr id="31779" name="Rectangle 9"/>
          <p:cNvSpPr>
            <a:spLocks noChangeArrowheads="1"/>
          </p:cNvSpPr>
          <p:nvPr/>
        </p:nvSpPr>
        <p:spPr bwMode="auto">
          <a:xfrm>
            <a:off x="381000" y="685800"/>
            <a:ext cx="85344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600" i="1" dirty="0"/>
              <a:t>Current in a resistor varies in direct proportion to the voltage applied to it and is inversely proportional to the </a:t>
            </a:r>
            <a:r>
              <a:rPr lang="en-US" sz="2600" i="1" dirty="0" smtClean="0"/>
              <a:t>resistor’s </a:t>
            </a:r>
            <a:r>
              <a:rPr lang="en-US" sz="2600" i="1" dirty="0"/>
              <a:t>value</a:t>
            </a:r>
            <a:endParaRPr lang="en-US" sz="26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97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97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9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75" grpId="0"/>
      <p:bldP spid="82976" grpId="0"/>
      <p:bldP spid="8297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0" y="0"/>
            <a:ext cx="8229600" cy="838200"/>
          </a:xfrm>
        </p:spPr>
        <p:txBody>
          <a:bodyPr/>
          <a:lstStyle/>
          <a:p>
            <a:pPr eaLnBrk="1" hangingPunct="1"/>
            <a:r>
              <a:rPr lang="en-US" dirty="0" smtClean="0">
                <a:latin typeface="Arial" charset="0"/>
              </a:rPr>
              <a:t>Ohm’s </a:t>
            </a:r>
            <a:r>
              <a:rPr lang="en-US" dirty="0">
                <a:latin typeface="Arial" charset="0"/>
              </a:rPr>
              <a:t>Law Chart</a:t>
            </a:r>
          </a:p>
        </p:txBody>
      </p:sp>
      <p:grpSp>
        <p:nvGrpSpPr>
          <p:cNvPr id="32771" name="Group 3"/>
          <p:cNvGrpSpPr>
            <a:grpSpLocks/>
          </p:cNvGrpSpPr>
          <p:nvPr/>
        </p:nvGrpSpPr>
        <p:grpSpPr bwMode="auto">
          <a:xfrm>
            <a:off x="887413" y="2176463"/>
            <a:ext cx="3446462" cy="3371850"/>
            <a:chOff x="2186" y="1690"/>
            <a:chExt cx="2171" cy="2124"/>
          </a:xfrm>
        </p:grpSpPr>
        <p:sp>
          <p:nvSpPr>
            <p:cNvPr id="32778" name="Oval 4"/>
            <p:cNvSpPr>
              <a:spLocks noChangeArrowheads="1"/>
            </p:cNvSpPr>
            <p:nvPr/>
          </p:nvSpPr>
          <p:spPr bwMode="auto">
            <a:xfrm>
              <a:off x="2317" y="1690"/>
              <a:ext cx="1960" cy="1960"/>
            </a:xfrm>
            <a:prstGeom prst="ellipse">
              <a:avLst/>
            </a:prstGeom>
            <a:solidFill>
              <a:srgbClr val="0000FF"/>
            </a:solidFill>
            <a:ln w="9525">
              <a:solidFill>
                <a:schemeClr val="tx1"/>
              </a:solidFill>
              <a:round/>
              <a:headEnd/>
              <a:tailEnd/>
            </a:ln>
          </p:spPr>
          <p:txBody>
            <a:bodyPr wrap="none" anchor="ctr"/>
            <a:lstStyle/>
            <a:p>
              <a:endParaRPr lang="en-US"/>
            </a:p>
          </p:txBody>
        </p:sp>
        <p:sp>
          <p:nvSpPr>
            <p:cNvPr id="32779" name="Line 5"/>
            <p:cNvSpPr>
              <a:spLocks noChangeShapeType="1"/>
            </p:cNvSpPr>
            <p:nvPr/>
          </p:nvSpPr>
          <p:spPr bwMode="auto">
            <a:xfrm>
              <a:off x="2186" y="2673"/>
              <a:ext cx="2171"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0" name="Line 6"/>
            <p:cNvSpPr>
              <a:spLocks noChangeShapeType="1"/>
            </p:cNvSpPr>
            <p:nvPr/>
          </p:nvSpPr>
          <p:spPr bwMode="auto">
            <a:xfrm flipH="1">
              <a:off x="3307" y="2675"/>
              <a:ext cx="1" cy="1139"/>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1" name="Text Box 7"/>
            <p:cNvSpPr txBox="1">
              <a:spLocks noChangeArrowheads="1"/>
            </p:cNvSpPr>
            <p:nvPr/>
          </p:nvSpPr>
          <p:spPr bwMode="auto">
            <a:xfrm>
              <a:off x="2999" y="1872"/>
              <a:ext cx="638" cy="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6600" b="1">
                  <a:solidFill>
                    <a:schemeClr val="bg1"/>
                  </a:solidFill>
                </a:rPr>
                <a:t>V</a:t>
              </a:r>
            </a:p>
          </p:txBody>
        </p:sp>
        <p:sp>
          <p:nvSpPr>
            <p:cNvPr id="32782" name="Text Box 8"/>
            <p:cNvSpPr txBox="1">
              <a:spLocks noChangeArrowheads="1"/>
            </p:cNvSpPr>
            <p:nvPr/>
          </p:nvSpPr>
          <p:spPr bwMode="auto">
            <a:xfrm>
              <a:off x="2594" y="2751"/>
              <a:ext cx="638" cy="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6600" b="1">
                  <a:solidFill>
                    <a:schemeClr val="bg1"/>
                  </a:solidFill>
                </a:rPr>
                <a:t>I</a:t>
              </a:r>
            </a:p>
          </p:txBody>
        </p:sp>
        <p:sp>
          <p:nvSpPr>
            <p:cNvPr id="32783" name="Text Box 9"/>
            <p:cNvSpPr txBox="1">
              <a:spLocks noChangeArrowheads="1"/>
            </p:cNvSpPr>
            <p:nvPr/>
          </p:nvSpPr>
          <p:spPr bwMode="auto">
            <a:xfrm>
              <a:off x="3370" y="2751"/>
              <a:ext cx="638" cy="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6600" b="1">
                  <a:solidFill>
                    <a:schemeClr val="bg1"/>
                  </a:solidFill>
                </a:rPr>
                <a:t>R</a:t>
              </a:r>
            </a:p>
          </p:txBody>
        </p:sp>
      </p:grpSp>
      <p:sp>
        <p:nvSpPr>
          <p:cNvPr id="32772" name="Rectangle 10"/>
          <p:cNvSpPr>
            <a:spLocks noChangeArrowheads="1"/>
          </p:cNvSpPr>
          <p:nvPr/>
        </p:nvSpPr>
        <p:spPr bwMode="auto">
          <a:xfrm>
            <a:off x="0" y="33670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83979" name="Object 11"/>
          <p:cNvGraphicFramePr>
            <a:graphicFrameLocks noChangeAspect="1"/>
          </p:cNvGraphicFramePr>
          <p:nvPr/>
        </p:nvGraphicFramePr>
        <p:xfrm>
          <a:off x="2198688" y="3875088"/>
          <a:ext cx="939800" cy="1033462"/>
        </p:xfrm>
        <a:graphic>
          <a:graphicData uri="http://schemas.openxmlformats.org/presentationml/2006/ole">
            <mc:AlternateContent xmlns:mc="http://schemas.openxmlformats.org/markup-compatibility/2006">
              <mc:Choice xmlns:v="urn:schemas-microsoft-com:vml" Requires="v">
                <p:oleObj spid="_x0000_s32800" name="Equation" r:id="rId4" imgW="126835" imgH="139518" progId="Equation.DSMT4">
                  <p:embed/>
                </p:oleObj>
              </mc:Choice>
              <mc:Fallback>
                <p:oleObj name="Equation" r:id="rId4" imgW="126835" imgH="139518" progId="Equation.DSMT4">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8688" y="3875088"/>
                        <a:ext cx="939800" cy="10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774" name="Text Box 12"/>
          <p:cNvSpPr txBox="1">
            <a:spLocks noChangeArrowheads="1"/>
          </p:cNvSpPr>
          <p:nvPr/>
        </p:nvSpPr>
        <p:spPr bwMode="auto">
          <a:xfrm>
            <a:off x="304800" y="9906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3200"/>
              <a:t>Cover the quantity that is unknown.</a:t>
            </a:r>
          </a:p>
        </p:txBody>
      </p:sp>
      <p:sp>
        <p:nvSpPr>
          <p:cNvPr id="83981" name="Text Box 13"/>
          <p:cNvSpPr txBox="1">
            <a:spLocks noChangeArrowheads="1"/>
          </p:cNvSpPr>
          <p:nvPr/>
        </p:nvSpPr>
        <p:spPr bwMode="auto">
          <a:xfrm>
            <a:off x="5029200" y="2209800"/>
            <a:ext cx="31781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4000"/>
              <a:t>Solve for </a:t>
            </a:r>
            <a:r>
              <a:rPr lang="en-US" sz="4000">
                <a:solidFill>
                  <a:srgbClr val="FF0000"/>
                </a:solidFill>
              </a:rPr>
              <a:t>V</a:t>
            </a:r>
          </a:p>
        </p:txBody>
      </p:sp>
      <p:sp>
        <p:nvSpPr>
          <p:cNvPr id="83982" name="Text Box 14"/>
          <p:cNvSpPr txBox="1">
            <a:spLocks noChangeArrowheads="1"/>
          </p:cNvSpPr>
          <p:nvPr/>
        </p:nvSpPr>
        <p:spPr bwMode="auto">
          <a:xfrm>
            <a:off x="5562600" y="3429000"/>
            <a:ext cx="18605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5400" b="1">
                <a:solidFill>
                  <a:srgbClr val="FF0000"/>
                </a:solidFill>
              </a:rPr>
              <a:t>V</a:t>
            </a:r>
            <a:r>
              <a:rPr lang="en-US" sz="5400" b="1"/>
              <a:t>=IR</a:t>
            </a:r>
          </a:p>
        </p:txBody>
      </p:sp>
      <p:pic>
        <p:nvPicPr>
          <p:cNvPr id="83983" name="Picture 15" descr="thum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05618">
            <a:off x="-601663" y="500063"/>
            <a:ext cx="3552826" cy="375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98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9" fill="hold" nodeType="clickEffect">
                                  <p:stCondLst>
                                    <p:cond delay="0"/>
                                  </p:stCondLst>
                                  <p:childTnLst>
                                    <p:set>
                                      <p:cBhvr>
                                        <p:cTn id="10" dur="1" fill="hold">
                                          <p:stCondLst>
                                            <p:cond delay="0"/>
                                          </p:stCondLst>
                                        </p:cTn>
                                        <p:tgtEl>
                                          <p:spTgt spid="83983"/>
                                        </p:tgtEl>
                                        <p:attrNameLst>
                                          <p:attrName>style.visibility</p:attrName>
                                        </p:attrNameLst>
                                      </p:cBhvr>
                                      <p:to>
                                        <p:strVal val="visible"/>
                                      </p:to>
                                    </p:set>
                                    <p:anim calcmode="lin" valueType="num">
                                      <p:cBhvr additive="base">
                                        <p:cTn id="11" dur="1000" fill="hold"/>
                                        <p:tgtEl>
                                          <p:spTgt spid="83983"/>
                                        </p:tgtEl>
                                        <p:attrNameLst>
                                          <p:attrName>ppt_x</p:attrName>
                                        </p:attrNameLst>
                                      </p:cBhvr>
                                      <p:tavLst>
                                        <p:tav tm="0">
                                          <p:val>
                                            <p:strVal val="0-#ppt_w/2"/>
                                          </p:val>
                                        </p:tav>
                                        <p:tav tm="100000">
                                          <p:val>
                                            <p:strVal val="#ppt_x"/>
                                          </p:val>
                                        </p:tav>
                                      </p:tavLst>
                                    </p:anim>
                                    <p:anim calcmode="lin" valueType="num">
                                      <p:cBhvr additive="base">
                                        <p:cTn id="12" dur="1000" fill="hold"/>
                                        <p:tgtEl>
                                          <p:spTgt spid="83983"/>
                                        </p:tgtEl>
                                        <p:attrNameLst>
                                          <p:attrName>ppt_y</p:attrName>
                                        </p:attrNameLst>
                                      </p:cBhvr>
                                      <p:tavLst>
                                        <p:tav tm="0">
                                          <p:val>
                                            <p:strVal val="0-#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8397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39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81" grpId="0"/>
      <p:bldP spid="8398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3"/>
          <p:cNvGrpSpPr>
            <a:grpSpLocks/>
          </p:cNvGrpSpPr>
          <p:nvPr/>
        </p:nvGrpSpPr>
        <p:grpSpPr bwMode="auto">
          <a:xfrm>
            <a:off x="887413" y="2176463"/>
            <a:ext cx="3446462" cy="3371850"/>
            <a:chOff x="2186" y="1690"/>
            <a:chExt cx="2171" cy="2124"/>
          </a:xfrm>
        </p:grpSpPr>
        <p:sp>
          <p:nvSpPr>
            <p:cNvPr id="33802" name="Oval 4"/>
            <p:cNvSpPr>
              <a:spLocks noChangeArrowheads="1"/>
            </p:cNvSpPr>
            <p:nvPr/>
          </p:nvSpPr>
          <p:spPr bwMode="auto">
            <a:xfrm>
              <a:off x="2317" y="1690"/>
              <a:ext cx="1960" cy="1960"/>
            </a:xfrm>
            <a:prstGeom prst="ellipse">
              <a:avLst/>
            </a:prstGeom>
            <a:solidFill>
              <a:srgbClr val="0000FF"/>
            </a:solidFill>
            <a:ln w="9525">
              <a:solidFill>
                <a:schemeClr val="tx1"/>
              </a:solidFill>
              <a:round/>
              <a:headEnd/>
              <a:tailEnd/>
            </a:ln>
          </p:spPr>
          <p:txBody>
            <a:bodyPr wrap="none" anchor="ctr"/>
            <a:lstStyle/>
            <a:p>
              <a:endParaRPr lang="en-US"/>
            </a:p>
          </p:txBody>
        </p:sp>
        <p:sp>
          <p:nvSpPr>
            <p:cNvPr id="33803" name="Line 5"/>
            <p:cNvSpPr>
              <a:spLocks noChangeShapeType="1"/>
            </p:cNvSpPr>
            <p:nvPr/>
          </p:nvSpPr>
          <p:spPr bwMode="auto">
            <a:xfrm>
              <a:off x="2186" y="2673"/>
              <a:ext cx="2171"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4" name="Line 6"/>
            <p:cNvSpPr>
              <a:spLocks noChangeShapeType="1"/>
            </p:cNvSpPr>
            <p:nvPr/>
          </p:nvSpPr>
          <p:spPr bwMode="auto">
            <a:xfrm flipH="1">
              <a:off x="3307" y="2675"/>
              <a:ext cx="1" cy="1139"/>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5" name="Text Box 7"/>
            <p:cNvSpPr txBox="1">
              <a:spLocks noChangeArrowheads="1"/>
            </p:cNvSpPr>
            <p:nvPr/>
          </p:nvSpPr>
          <p:spPr bwMode="auto">
            <a:xfrm>
              <a:off x="2999" y="1872"/>
              <a:ext cx="638" cy="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6600" b="1">
                  <a:solidFill>
                    <a:schemeClr val="bg1"/>
                  </a:solidFill>
                </a:rPr>
                <a:t>V</a:t>
              </a:r>
            </a:p>
          </p:txBody>
        </p:sp>
        <p:sp>
          <p:nvSpPr>
            <p:cNvPr id="33806" name="Text Box 8"/>
            <p:cNvSpPr txBox="1">
              <a:spLocks noChangeArrowheads="1"/>
            </p:cNvSpPr>
            <p:nvPr/>
          </p:nvSpPr>
          <p:spPr bwMode="auto">
            <a:xfrm>
              <a:off x="2594" y="2751"/>
              <a:ext cx="638" cy="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6600" b="1">
                  <a:solidFill>
                    <a:schemeClr val="bg1"/>
                  </a:solidFill>
                </a:rPr>
                <a:t>I</a:t>
              </a:r>
            </a:p>
          </p:txBody>
        </p:sp>
        <p:sp>
          <p:nvSpPr>
            <p:cNvPr id="33807" name="Text Box 9"/>
            <p:cNvSpPr txBox="1">
              <a:spLocks noChangeArrowheads="1"/>
            </p:cNvSpPr>
            <p:nvPr/>
          </p:nvSpPr>
          <p:spPr bwMode="auto">
            <a:xfrm>
              <a:off x="3370" y="2751"/>
              <a:ext cx="638" cy="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6600" b="1">
                  <a:solidFill>
                    <a:schemeClr val="bg1"/>
                  </a:solidFill>
                </a:rPr>
                <a:t>R</a:t>
              </a:r>
            </a:p>
          </p:txBody>
        </p:sp>
      </p:grpSp>
      <p:sp>
        <p:nvSpPr>
          <p:cNvPr id="33795" name="Rectangle 10"/>
          <p:cNvSpPr>
            <a:spLocks noChangeArrowheads="1"/>
          </p:cNvSpPr>
          <p:nvPr/>
        </p:nvSpPr>
        <p:spPr bwMode="auto">
          <a:xfrm>
            <a:off x="0" y="33670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85005" name="Text Box 13"/>
          <p:cNvSpPr txBox="1">
            <a:spLocks noChangeArrowheads="1"/>
          </p:cNvSpPr>
          <p:nvPr/>
        </p:nvSpPr>
        <p:spPr bwMode="auto">
          <a:xfrm>
            <a:off x="5334000" y="3429000"/>
            <a:ext cx="22272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5400" b="1">
                <a:solidFill>
                  <a:srgbClr val="FF0000"/>
                </a:solidFill>
              </a:rPr>
              <a:t>I</a:t>
            </a:r>
            <a:r>
              <a:rPr lang="en-US" sz="5400" b="1"/>
              <a:t>=V/R</a:t>
            </a:r>
          </a:p>
        </p:txBody>
      </p:sp>
      <p:pic>
        <p:nvPicPr>
          <p:cNvPr id="85006" name="Picture 14" descr="thum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05618">
            <a:off x="-601663" y="500063"/>
            <a:ext cx="3552826" cy="375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07" name="Line 15"/>
          <p:cNvSpPr>
            <a:spLocks noChangeShapeType="1"/>
          </p:cNvSpPr>
          <p:nvPr/>
        </p:nvSpPr>
        <p:spPr bwMode="auto">
          <a:xfrm flipH="1">
            <a:off x="2376488" y="3001963"/>
            <a:ext cx="1143000" cy="1143000"/>
          </a:xfrm>
          <a:prstGeom prst="line">
            <a:avLst/>
          </a:prstGeom>
          <a:noFill/>
          <a:ln w="1270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009" name="Rectangle 17"/>
          <p:cNvSpPr>
            <a:spLocks noGrp="1" noChangeArrowheads="1"/>
          </p:cNvSpPr>
          <p:nvPr>
            <p:ph type="title"/>
          </p:nvPr>
        </p:nvSpPr>
        <p:spPr>
          <a:xfrm>
            <a:off x="0" y="0"/>
            <a:ext cx="8229600" cy="838200"/>
          </a:xfrm>
        </p:spPr>
        <p:txBody>
          <a:bodyPr/>
          <a:lstStyle/>
          <a:p>
            <a:pPr eaLnBrk="1" hangingPunct="1"/>
            <a:r>
              <a:rPr lang="en-US" dirty="0" smtClean="0">
                <a:latin typeface="Arial" charset="0"/>
              </a:rPr>
              <a:t>Ohm’s </a:t>
            </a:r>
            <a:r>
              <a:rPr lang="en-US" dirty="0">
                <a:latin typeface="Arial" charset="0"/>
              </a:rPr>
              <a:t>Law Chart</a:t>
            </a:r>
          </a:p>
        </p:txBody>
      </p:sp>
      <p:sp>
        <p:nvSpPr>
          <p:cNvPr id="33800" name="Text Box 12"/>
          <p:cNvSpPr txBox="1">
            <a:spLocks noChangeArrowheads="1"/>
          </p:cNvSpPr>
          <p:nvPr/>
        </p:nvSpPr>
        <p:spPr bwMode="auto">
          <a:xfrm>
            <a:off x="304800" y="9906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3200"/>
              <a:t>Cover the quantity that is unknown.</a:t>
            </a:r>
          </a:p>
        </p:txBody>
      </p:sp>
      <p:sp>
        <p:nvSpPr>
          <p:cNvPr id="17" name="Text Box 13"/>
          <p:cNvSpPr txBox="1">
            <a:spLocks noChangeArrowheads="1"/>
          </p:cNvSpPr>
          <p:nvPr/>
        </p:nvSpPr>
        <p:spPr bwMode="auto">
          <a:xfrm>
            <a:off x="5029200" y="2209800"/>
            <a:ext cx="31781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4000"/>
              <a:t>Solve for </a:t>
            </a:r>
            <a:r>
              <a:rPr lang="en-US" sz="4000">
                <a:solidFill>
                  <a:srgbClr val="FF0000"/>
                </a:solidFill>
              </a:rPr>
              <a:t>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accel="50000" decel="50000" fill="hold" nodeType="clickEffect">
                                  <p:stCondLst>
                                    <p:cond delay="0"/>
                                  </p:stCondLst>
                                  <p:childTnLst>
                                    <p:animMotion origin="layout" path="M 4.72222E-6 2.77556E-17 L -0.06424 0.2044 " pathEditMode="relative" ptsTypes="AA">
                                      <p:cBhvr>
                                        <p:cTn id="10" dur="2000" fill="hold"/>
                                        <p:tgtEl>
                                          <p:spTgt spid="85006"/>
                                        </p:tgtEl>
                                        <p:attrNameLst>
                                          <p:attrName>ppt_x</p:attrName>
                                          <p:attrName>ppt_y</p:attrName>
                                        </p:attrNameLst>
                                      </p:cBhvr>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500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50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05" grpId="0"/>
      <p:bldP spid="85007" grpId="0" animBg="1"/>
      <p:bldP spid="1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Group 3"/>
          <p:cNvGrpSpPr>
            <a:grpSpLocks/>
          </p:cNvGrpSpPr>
          <p:nvPr/>
        </p:nvGrpSpPr>
        <p:grpSpPr bwMode="auto">
          <a:xfrm>
            <a:off x="887413" y="2176463"/>
            <a:ext cx="3446462" cy="3371850"/>
            <a:chOff x="2186" y="1690"/>
            <a:chExt cx="2171" cy="2124"/>
          </a:xfrm>
        </p:grpSpPr>
        <p:sp>
          <p:nvSpPr>
            <p:cNvPr id="34826" name="Oval 4"/>
            <p:cNvSpPr>
              <a:spLocks noChangeArrowheads="1"/>
            </p:cNvSpPr>
            <p:nvPr/>
          </p:nvSpPr>
          <p:spPr bwMode="auto">
            <a:xfrm>
              <a:off x="2317" y="1690"/>
              <a:ext cx="1960" cy="1960"/>
            </a:xfrm>
            <a:prstGeom prst="ellipse">
              <a:avLst/>
            </a:prstGeom>
            <a:solidFill>
              <a:srgbClr val="0000FF"/>
            </a:solidFill>
            <a:ln w="9525">
              <a:solidFill>
                <a:schemeClr val="tx1"/>
              </a:solidFill>
              <a:round/>
              <a:headEnd/>
              <a:tailEnd/>
            </a:ln>
          </p:spPr>
          <p:txBody>
            <a:bodyPr wrap="none" anchor="ctr"/>
            <a:lstStyle/>
            <a:p>
              <a:endParaRPr lang="en-US"/>
            </a:p>
          </p:txBody>
        </p:sp>
        <p:sp>
          <p:nvSpPr>
            <p:cNvPr id="34827" name="Line 5"/>
            <p:cNvSpPr>
              <a:spLocks noChangeShapeType="1"/>
            </p:cNvSpPr>
            <p:nvPr/>
          </p:nvSpPr>
          <p:spPr bwMode="auto">
            <a:xfrm>
              <a:off x="2186" y="2673"/>
              <a:ext cx="2171"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28" name="Line 6"/>
            <p:cNvSpPr>
              <a:spLocks noChangeShapeType="1"/>
            </p:cNvSpPr>
            <p:nvPr/>
          </p:nvSpPr>
          <p:spPr bwMode="auto">
            <a:xfrm flipH="1">
              <a:off x="3307" y="2675"/>
              <a:ext cx="1" cy="1139"/>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29" name="Text Box 7"/>
            <p:cNvSpPr txBox="1">
              <a:spLocks noChangeArrowheads="1"/>
            </p:cNvSpPr>
            <p:nvPr/>
          </p:nvSpPr>
          <p:spPr bwMode="auto">
            <a:xfrm>
              <a:off x="2999" y="1872"/>
              <a:ext cx="638" cy="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6600" b="1">
                  <a:solidFill>
                    <a:schemeClr val="bg1"/>
                  </a:solidFill>
                </a:rPr>
                <a:t>V</a:t>
              </a:r>
            </a:p>
          </p:txBody>
        </p:sp>
        <p:sp>
          <p:nvSpPr>
            <p:cNvPr id="34830" name="Text Box 8"/>
            <p:cNvSpPr txBox="1">
              <a:spLocks noChangeArrowheads="1"/>
            </p:cNvSpPr>
            <p:nvPr/>
          </p:nvSpPr>
          <p:spPr bwMode="auto">
            <a:xfrm>
              <a:off x="2594" y="2751"/>
              <a:ext cx="638" cy="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6600" b="1">
                  <a:solidFill>
                    <a:schemeClr val="bg1"/>
                  </a:solidFill>
                </a:rPr>
                <a:t>I</a:t>
              </a:r>
            </a:p>
          </p:txBody>
        </p:sp>
        <p:sp>
          <p:nvSpPr>
            <p:cNvPr id="34831" name="Text Box 9"/>
            <p:cNvSpPr txBox="1">
              <a:spLocks noChangeArrowheads="1"/>
            </p:cNvSpPr>
            <p:nvPr/>
          </p:nvSpPr>
          <p:spPr bwMode="auto">
            <a:xfrm>
              <a:off x="3370" y="2751"/>
              <a:ext cx="638" cy="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6600" b="1">
                  <a:solidFill>
                    <a:schemeClr val="bg1"/>
                  </a:solidFill>
                </a:rPr>
                <a:t>R</a:t>
              </a:r>
            </a:p>
          </p:txBody>
        </p:sp>
      </p:grpSp>
      <p:sp>
        <p:nvSpPr>
          <p:cNvPr id="34819" name="Rectangle 10"/>
          <p:cNvSpPr>
            <a:spLocks noChangeArrowheads="1"/>
          </p:cNvSpPr>
          <p:nvPr/>
        </p:nvSpPr>
        <p:spPr bwMode="auto">
          <a:xfrm>
            <a:off x="0" y="33670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86029" name="Text Box 13"/>
          <p:cNvSpPr txBox="1">
            <a:spLocks noChangeArrowheads="1"/>
          </p:cNvSpPr>
          <p:nvPr/>
        </p:nvSpPr>
        <p:spPr bwMode="auto">
          <a:xfrm>
            <a:off x="5486400" y="3429000"/>
            <a:ext cx="22272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5400" b="1">
                <a:solidFill>
                  <a:srgbClr val="FF0000"/>
                </a:solidFill>
              </a:rPr>
              <a:t>R</a:t>
            </a:r>
            <a:r>
              <a:rPr lang="en-US" sz="5400" b="1"/>
              <a:t>=V/I</a:t>
            </a:r>
          </a:p>
        </p:txBody>
      </p:sp>
      <p:pic>
        <p:nvPicPr>
          <p:cNvPr id="86030" name="Picture 14" descr="thum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05618">
            <a:off x="-1179513" y="1898650"/>
            <a:ext cx="3552826" cy="375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31" name="Line 15"/>
          <p:cNvSpPr>
            <a:spLocks noChangeShapeType="1"/>
          </p:cNvSpPr>
          <p:nvPr/>
        </p:nvSpPr>
        <p:spPr bwMode="auto">
          <a:xfrm>
            <a:off x="1709738" y="3151188"/>
            <a:ext cx="1143000" cy="1143000"/>
          </a:xfrm>
          <a:prstGeom prst="line">
            <a:avLst/>
          </a:prstGeom>
          <a:noFill/>
          <a:ln w="1270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033" name="Rectangle 17"/>
          <p:cNvSpPr>
            <a:spLocks noGrp="1" noChangeArrowheads="1"/>
          </p:cNvSpPr>
          <p:nvPr>
            <p:ph type="title"/>
          </p:nvPr>
        </p:nvSpPr>
        <p:spPr>
          <a:xfrm>
            <a:off x="0" y="0"/>
            <a:ext cx="8229600" cy="838200"/>
          </a:xfrm>
        </p:spPr>
        <p:txBody>
          <a:bodyPr/>
          <a:lstStyle/>
          <a:p>
            <a:pPr eaLnBrk="1" hangingPunct="1"/>
            <a:r>
              <a:rPr lang="en-US" dirty="0" smtClean="0">
                <a:latin typeface="Arial" charset="0"/>
              </a:rPr>
              <a:t>Ohm’s </a:t>
            </a:r>
            <a:r>
              <a:rPr lang="en-US" dirty="0">
                <a:latin typeface="Arial" charset="0"/>
              </a:rPr>
              <a:t>Law Chart</a:t>
            </a:r>
          </a:p>
        </p:txBody>
      </p:sp>
      <p:sp>
        <p:nvSpPr>
          <p:cNvPr id="34824" name="Text Box 12"/>
          <p:cNvSpPr txBox="1">
            <a:spLocks noChangeArrowheads="1"/>
          </p:cNvSpPr>
          <p:nvPr/>
        </p:nvSpPr>
        <p:spPr bwMode="auto">
          <a:xfrm>
            <a:off x="304800" y="9906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3200"/>
              <a:t>Cover the quantity that is unknown.</a:t>
            </a:r>
          </a:p>
        </p:txBody>
      </p:sp>
      <p:sp>
        <p:nvSpPr>
          <p:cNvPr id="17" name="Text Box 13"/>
          <p:cNvSpPr txBox="1">
            <a:spLocks noChangeArrowheads="1"/>
          </p:cNvSpPr>
          <p:nvPr/>
        </p:nvSpPr>
        <p:spPr bwMode="auto">
          <a:xfrm>
            <a:off x="5029200" y="2209800"/>
            <a:ext cx="31781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4000"/>
              <a:t>Solve for </a:t>
            </a:r>
            <a:r>
              <a:rPr lang="en-US" sz="4000">
                <a:solidFill>
                  <a:srgbClr val="FF0000"/>
                </a:solidFill>
              </a:rPr>
              <a:t>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8" presetClass="emph" presetSubtype="0" fill="hold" nodeType="clickEffect">
                                  <p:stCondLst>
                                    <p:cond delay="0"/>
                                  </p:stCondLst>
                                  <p:childTnLst>
                                    <p:animRot by="-5400000">
                                      <p:cBhvr>
                                        <p:cTn id="10" dur="2000" fill="hold"/>
                                        <p:tgtEl>
                                          <p:spTgt spid="86030"/>
                                        </p:tgtEl>
                                        <p:attrNameLst>
                                          <p:attrName>r</p:attrName>
                                        </p:attrNameLst>
                                      </p:cBhvr>
                                    </p:animRot>
                                  </p:childTnLst>
                                </p:cTn>
                              </p:par>
                              <p:par>
                                <p:cTn id="11" presetID="63" presetClass="path" presetSubtype="0" accel="50000" decel="50000" fill="hold" nodeType="withEffect">
                                  <p:stCondLst>
                                    <p:cond delay="0"/>
                                  </p:stCondLst>
                                  <p:childTnLst>
                                    <p:animMotion origin="layout" path="M 2.22222E-6 -4.44444E-6 L 0.21857 0.29862 " pathEditMode="relative" rAng="0" ptsTypes="AA">
                                      <p:cBhvr>
                                        <p:cTn id="12" dur="2000" fill="hold"/>
                                        <p:tgtEl>
                                          <p:spTgt spid="86030"/>
                                        </p:tgtEl>
                                        <p:attrNameLst>
                                          <p:attrName>ppt_x</p:attrName>
                                          <p:attrName>ppt_y</p:attrName>
                                        </p:attrNameLst>
                                      </p:cBhvr>
                                      <p:rCtr x="10920" y="14931"/>
                                    </p:animMotion>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603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6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9" grpId="0"/>
      <p:bldP spid="86031" grpId="0" animBg="1"/>
      <p:bldP spid="1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0" y="0"/>
            <a:ext cx="8229600" cy="715963"/>
          </a:xfrm>
        </p:spPr>
        <p:txBody>
          <a:bodyPr/>
          <a:lstStyle/>
          <a:p>
            <a:pPr eaLnBrk="1" hangingPunct="1"/>
            <a:r>
              <a:rPr lang="en-US" sz="4000" dirty="0">
                <a:latin typeface="Arial" charset="0"/>
              </a:rPr>
              <a:t>Example: </a:t>
            </a:r>
            <a:r>
              <a:rPr lang="en-US" sz="4000" dirty="0" smtClean="0">
                <a:latin typeface="Arial" charset="0"/>
              </a:rPr>
              <a:t>Ohm’s </a:t>
            </a:r>
            <a:r>
              <a:rPr lang="en-US" sz="4000" dirty="0">
                <a:latin typeface="Arial" charset="0"/>
              </a:rPr>
              <a:t>Law</a:t>
            </a:r>
          </a:p>
        </p:txBody>
      </p:sp>
      <p:sp>
        <p:nvSpPr>
          <p:cNvPr id="35843" name="TextBox 5"/>
          <p:cNvSpPr txBox="1">
            <a:spLocks noChangeArrowheads="1"/>
          </p:cNvSpPr>
          <p:nvPr/>
        </p:nvSpPr>
        <p:spPr bwMode="auto">
          <a:xfrm>
            <a:off x="-228600" y="685800"/>
            <a:ext cx="73152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ea typeface="ＭＳ Ｐゴシック" charset="0"/>
              </a:defRPr>
            </a:lvl1pPr>
            <a:lvl2pPr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lvl="1" eaLnBrk="1" hangingPunct="1"/>
            <a:r>
              <a:rPr lang="en-US" sz="2800" dirty="0"/>
              <a:t>The flashlight shown uses a </a:t>
            </a:r>
            <a:r>
              <a:rPr lang="en-US" sz="2800" dirty="0" smtClean="0"/>
              <a:t>6-volt </a:t>
            </a:r>
            <a:r>
              <a:rPr lang="en-US" sz="2800" dirty="0"/>
              <a:t>battery and has a bulb with a resistance of 150 </a:t>
            </a:r>
            <a:r>
              <a:rPr lang="en-US" sz="2800" dirty="0">
                <a:sym typeface="Symbol" charset="0"/>
              </a:rPr>
              <a:t></a:t>
            </a:r>
            <a:r>
              <a:rPr lang="en-US" sz="2800" dirty="0"/>
              <a:t>. When the flashlight is on, how much current will be drawn from the battery?</a:t>
            </a:r>
          </a:p>
        </p:txBody>
      </p:sp>
      <p:pic>
        <p:nvPicPr>
          <p:cNvPr id="35844" name="Picture 79"/>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848600" y="838200"/>
            <a:ext cx="685800"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8"/>
          <p:cNvGrpSpPr>
            <a:grpSpLocks/>
          </p:cNvGrpSpPr>
          <p:nvPr/>
        </p:nvGrpSpPr>
        <p:grpSpPr bwMode="auto">
          <a:xfrm>
            <a:off x="762000" y="2819400"/>
            <a:ext cx="4259263" cy="1624013"/>
            <a:chOff x="1295400" y="3505200"/>
            <a:chExt cx="4259113" cy="1623609"/>
          </a:xfrm>
        </p:grpSpPr>
        <p:pic>
          <p:nvPicPr>
            <p:cNvPr id="35855"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752577" y="3810060"/>
              <a:ext cx="3291840" cy="1318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6" name="TextBox 26"/>
            <p:cNvSpPr txBox="1">
              <a:spLocks noChangeArrowheads="1"/>
            </p:cNvSpPr>
            <p:nvPr/>
          </p:nvSpPr>
          <p:spPr bwMode="auto">
            <a:xfrm>
              <a:off x="1326932" y="4311868"/>
              <a:ext cx="57971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a:t>V</a:t>
              </a:r>
              <a:r>
                <a:rPr lang="en-US" sz="1600" baseline="-25000"/>
                <a:t>T</a:t>
              </a:r>
              <a:r>
                <a:rPr lang="en-US" sz="1600"/>
                <a:t> =</a:t>
              </a:r>
            </a:p>
          </p:txBody>
        </p:sp>
        <p:sp>
          <p:nvSpPr>
            <p:cNvPr id="35857" name="TextBox 27"/>
            <p:cNvSpPr txBox="1">
              <a:spLocks noChangeArrowheads="1"/>
            </p:cNvSpPr>
            <p:nvPr/>
          </p:nvSpPr>
          <p:spPr bwMode="auto">
            <a:xfrm>
              <a:off x="4876785" y="4114976"/>
              <a:ext cx="319302" cy="92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a:t>+</a:t>
              </a:r>
            </a:p>
            <a:p>
              <a:pPr algn="ctr" eaLnBrk="1" hangingPunct="1"/>
              <a:endParaRPr lang="en-US"/>
            </a:p>
            <a:p>
              <a:pPr algn="ctr" eaLnBrk="1" hangingPunct="1"/>
              <a:r>
                <a:rPr lang="en-US"/>
                <a:t>-</a:t>
              </a:r>
            </a:p>
          </p:txBody>
        </p:sp>
        <p:sp>
          <p:nvSpPr>
            <p:cNvPr id="35858" name="TextBox 28"/>
            <p:cNvSpPr txBox="1">
              <a:spLocks noChangeArrowheads="1"/>
            </p:cNvSpPr>
            <p:nvPr/>
          </p:nvSpPr>
          <p:spPr bwMode="auto">
            <a:xfrm>
              <a:off x="5105373" y="4384624"/>
              <a:ext cx="449140" cy="36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V</a:t>
              </a:r>
              <a:r>
                <a:rPr lang="en-US" baseline="-25000"/>
                <a:t>R</a:t>
              </a:r>
            </a:p>
          </p:txBody>
        </p:sp>
        <p:sp>
          <p:nvSpPr>
            <p:cNvPr id="35859" name="TextBox 29"/>
            <p:cNvSpPr txBox="1">
              <a:spLocks noChangeArrowheads="1"/>
            </p:cNvSpPr>
            <p:nvPr/>
          </p:nvSpPr>
          <p:spPr bwMode="auto">
            <a:xfrm>
              <a:off x="4572000" y="3657600"/>
              <a:ext cx="359376" cy="36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I</a:t>
              </a:r>
              <a:r>
                <a:rPr lang="en-US" baseline="-25000"/>
                <a:t>R</a:t>
              </a:r>
            </a:p>
          </p:txBody>
        </p:sp>
        <p:sp>
          <p:nvSpPr>
            <p:cNvPr id="17" name="Freeform 16"/>
            <p:cNvSpPr/>
            <p:nvPr/>
          </p:nvSpPr>
          <p:spPr bwMode="auto">
            <a:xfrm>
              <a:off x="3733714" y="3789292"/>
              <a:ext cx="790547" cy="423757"/>
            </a:xfrm>
            <a:custGeom>
              <a:avLst/>
              <a:gdLst>
                <a:gd name="connsiteX0" fmla="*/ 0 w 791570"/>
                <a:gd name="connsiteY0" fmla="*/ 0 h 423081"/>
                <a:gd name="connsiteX1" fmla="*/ 791570 w 791570"/>
                <a:gd name="connsiteY1" fmla="*/ 0 h 423081"/>
                <a:gd name="connsiteX2" fmla="*/ 777922 w 791570"/>
                <a:gd name="connsiteY2" fmla="*/ 423081 h 423081"/>
              </a:gdLst>
              <a:ahLst/>
              <a:cxnLst>
                <a:cxn ang="0">
                  <a:pos x="connsiteX0" y="connsiteY0"/>
                </a:cxn>
                <a:cxn ang="0">
                  <a:pos x="connsiteX1" y="connsiteY1"/>
                </a:cxn>
                <a:cxn ang="0">
                  <a:pos x="connsiteX2" y="connsiteY2"/>
                </a:cxn>
              </a:cxnLst>
              <a:rect l="l" t="t" r="r" b="b"/>
              <a:pathLst>
                <a:path w="791570" h="423081">
                  <a:moveTo>
                    <a:pt x="0" y="0"/>
                  </a:moveTo>
                  <a:lnTo>
                    <a:pt x="791570" y="0"/>
                  </a:lnTo>
                  <a:lnTo>
                    <a:pt x="777922" y="423081"/>
                  </a:lnTo>
                </a:path>
              </a:pathLst>
            </a:custGeom>
            <a:ln w="12700">
              <a:solidFill>
                <a:srgbClr val="0000FF"/>
              </a:solidFill>
              <a:headEnd type="none"/>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35861" name="Rectangle 17"/>
            <p:cNvSpPr>
              <a:spLocks noChangeArrowheads="1"/>
            </p:cNvSpPr>
            <p:nvPr/>
          </p:nvSpPr>
          <p:spPr bwMode="auto">
            <a:xfrm>
              <a:off x="1295400" y="3505200"/>
              <a:ext cx="197361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t>Schematic Diagram</a:t>
              </a:r>
            </a:p>
          </p:txBody>
        </p:sp>
      </p:grpSp>
      <p:graphicFrame>
        <p:nvGraphicFramePr>
          <p:cNvPr id="365574" name="Object 2"/>
          <p:cNvGraphicFramePr>
            <a:graphicFrameLocks noChangeAspect="1"/>
          </p:cNvGraphicFramePr>
          <p:nvPr/>
        </p:nvGraphicFramePr>
        <p:xfrm>
          <a:off x="2057400" y="5181600"/>
          <a:ext cx="5767388" cy="990600"/>
        </p:xfrm>
        <a:graphic>
          <a:graphicData uri="http://schemas.openxmlformats.org/presentationml/2006/ole">
            <mc:AlternateContent xmlns:mc="http://schemas.openxmlformats.org/markup-compatibility/2006">
              <mc:Choice xmlns:v="urn:schemas-microsoft-com:vml" Requires="v">
                <p:oleObj spid="_x0000_s35878" name="Equation" r:id="rId6" imgW="2959100" imgH="508000" progId="Equation.3">
                  <p:embed/>
                </p:oleObj>
              </mc:Choice>
              <mc:Fallback>
                <p:oleObj name="Equation" r:id="rId6" imgW="2959100" imgH="508000" progId="Equation.3">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7400" y="5181600"/>
                        <a:ext cx="5767388"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nvGrpSpPr>
          <p:cNvPr id="3" name="Group 22"/>
          <p:cNvGrpSpPr>
            <a:grpSpLocks/>
          </p:cNvGrpSpPr>
          <p:nvPr/>
        </p:nvGrpSpPr>
        <p:grpSpPr bwMode="auto">
          <a:xfrm>
            <a:off x="6400800" y="2895600"/>
            <a:ext cx="1655763" cy="1544638"/>
            <a:chOff x="1676400" y="1752600"/>
            <a:chExt cx="1143000" cy="977900"/>
          </a:xfrm>
        </p:grpSpPr>
        <p:sp>
          <p:nvSpPr>
            <p:cNvPr id="35849" name="Text Box 17"/>
            <p:cNvSpPr txBox="1">
              <a:spLocks noChangeArrowheads="1"/>
            </p:cNvSpPr>
            <p:nvPr/>
          </p:nvSpPr>
          <p:spPr bwMode="auto">
            <a:xfrm>
              <a:off x="2098176" y="1935707"/>
              <a:ext cx="3008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b="1"/>
                <a:t>V</a:t>
              </a:r>
            </a:p>
          </p:txBody>
        </p:sp>
        <p:sp>
          <p:nvSpPr>
            <p:cNvPr id="35850" name="Text Box 18"/>
            <p:cNvSpPr txBox="1">
              <a:spLocks noChangeArrowheads="1"/>
            </p:cNvSpPr>
            <p:nvPr/>
          </p:nvSpPr>
          <p:spPr bwMode="auto">
            <a:xfrm>
              <a:off x="1941630" y="2339960"/>
              <a:ext cx="22722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b="1"/>
                <a:t>I</a:t>
              </a:r>
            </a:p>
          </p:txBody>
        </p:sp>
        <p:sp>
          <p:nvSpPr>
            <p:cNvPr id="35851" name="Text Box 19"/>
            <p:cNvSpPr txBox="1">
              <a:spLocks noChangeArrowheads="1"/>
            </p:cNvSpPr>
            <p:nvPr/>
          </p:nvSpPr>
          <p:spPr bwMode="auto">
            <a:xfrm>
              <a:off x="2314673" y="2339960"/>
              <a:ext cx="3113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b="1"/>
                <a:t>R</a:t>
              </a:r>
            </a:p>
          </p:txBody>
        </p:sp>
        <p:sp>
          <p:nvSpPr>
            <p:cNvPr id="25" name="Isosceles Triangle 24"/>
            <p:cNvSpPr/>
            <p:nvPr/>
          </p:nvSpPr>
          <p:spPr bwMode="auto">
            <a:xfrm>
              <a:off x="1676400" y="1752600"/>
              <a:ext cx="1143000" cy="977900"/>
            </a:xfrm>
            <a:prstGeom prst="triangle">
              <a:avLst/>
            </a:prstGeom>
            <a:noFill/>
            <a:ln w="28575">
              <a:solidFill>
                <a:srgbClr val="FF0000"/>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700" b="1" dirty="0"/>
            </a:p>
          </p:txBody>
        </p:sp>
        <p:cxnSp>
          <p:nvCxnSpPr>
            <p:cNvPr id="26" name="Straight Connector 25"/>
            <p:cNvCxnSpPr>
              <a:stCxn id="25" idx="1"/>
              <a:endCxn id="25" idx="5"/>
            </p:cNvCxnSpPr>
            <p:nvPr/>
          </p:nvCxnSpPr>
          <p:spPr bwMode="auto">
            <a:xfrm rot="10800000" flipH="1">
              <a:off x="1962424" y="2242053"/>
              <a:ext cx="570952"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auto">
            <a:xfrm rot="5400000" flipH="1" flipV="1">
              <a:off x="1995457" y="2479701"/>
              <a:ext cx="488447" cy="13151"/>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3082" name="Picture 11"/>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6151563" y="3783013"/>
            <a:ext cx="1116012"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8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655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0" y="0"/>
            <a:ext cx="8229600" cy="715963"/>
          </a:xfrm>
        </p:spPr>
        <p:txBody>
          <a:bodyPr/>
          <a:lstStyle/>
          <a:p>
            <a:r>
              <a:rPr lang="en-US" sz="4000">
                <a:latin typeface="Arial" charset="0"/>
              </a:rPr>
              <a:t>Circuit Configuration</a:t>
            </a:r>
          </a:p>
        </p:txBody>
      </p:sp>
      <p:sp>
        <p:nvSpPr>
          <p:cNvPr id="36867" name="Content Placeholder 5"/>
          <p:cNvSpPr>
            <a:spLocks noGrp="1"/>
          </p:cNvSpPr>
          <p:nvPr>
            <p:ph sz="half" idx="2"/>
          </p:nvPr>
        </p:nvSpPr>
        <p:spPr>
          <a:xfrm>
            <a:off x="457200" y="1828800"/>
            <a:ext cx="4040188" cy="2332038"/>
          </a:xfrm>
        </p:spPr>
        <p:txBody>
          <a:bodyPr/>
          <a:lstStyle/>
          <a:p>
            <a:pPr>
              <a:buFontTx/>
              <a:buNone/>
            </a:pPr>
            <a:r>
              <a:rPr lang="en-US" b="1">
                <a:latin typeface="Arial" charset="0"/>
              </a:rPr>
              <a:t>Series Circuits</a:t>
            </a:r>
          </a:p>
          <a:p>
            <a:r>
              <a:rPr lang="en-US">
                <a:latin typeface="Arial" charset="0"/>
              </a:rPr>
              <a:t>Components are connected end-to-end.</a:t>
            </a:r>
          </a:p>
          <a:p>
            <a:r>
              <a:rPr lang="en-US">
                <a:latin typeface="Arial" charset="0"/>
              </a:rPr>
              <a:t>There is only a single path for current to flow.</a:t>
            </a:r>
          </a:p>
          <a:p>
            <a:endParaRPr lang="en-US" sz="2000">
              <a:latin typeface="Arial" charset="0"/>
            </a:endParaRPr>
          </a:p>
        </p:txBody>
      </p:sp>
      <p:sp>
        <p:nvSpPr>
          <p:cNvPr id="36868" name="Content Placeholder 7"/>
          <p:cNvSpPr>
            <a:spLocks noGrp="1"/>
          </p:cNvSpPr>
          <p:nvPr>
            <p:ph sz="quarter" idx="4"/>
          </p:nvPr>
        </p:nvSpPr>
        <p:spPr>
          <a:xfrm>
            <a:off x="4645025" y="1752600"/>
            <a:ext cx="4498975" cy="2332038"/>
          </a:xfrm>
        </p:spPr>
        <p:txBody>
          <a:bodyPr/>
          <a:lstStyle/>
          <a:p>
            <a:pPr>
              <a:buFontTx/>
              <a:buNone/>
            </a:pPr>
            <a:r>
              <a:rPr lang="en-US" b="1">
                <a:latin typeface="Arial" charset="0"/>
              </a:rPr>
              <a:t>Parallel Circuits</a:t>
            </a:r>
          </a:p>
          <a:p>
            <a:r>
              <a:rPr lang="en-US">
                <a:latin typeface="Arial" charset="0"/>
              </a:rPr>
              <a:t>Both ends of the components are connected together.</a:t>
            </a:r>
          </a:p>
          <a:p>
            <a:r>
              <a:rPr lang="en-US">
                <a:latin typeface="Arial" charset="0"/>
              </a:rPr>
              <a:t>There are multiple paths for current to flow.</a:t>
            </a:r>
          </a:p>
          <a:p>
            <a:endParaRPr lang="en-US" sz="2000">
              <a:latin typeface="Arial" charset="0"/>
            </a:endParaRPr>
          </a:p>
        </p:txBody>
      </p:sp>
      <p:sp>
        <p:nvSpPr>
          <p:cNvPr id="36869" name="TextBox 49"/>
          <p:cNvSpPr txBox="1">
            <a:spLocks noChangeArrowheads="1"/>
          </p:cNvSpPr>
          <p:nvPr/>
        </p:nvSpPr>
        <p:spPr bwMode="auto">
          <a:xfrm>
            <a:off x="2786063" y="6180138"/>
            <a:ext cx="33750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2400"/>
              <a:t>Components </a:t>
            </a:r>
          </a:p>
          <a:p>
            <a:pPr algn="ctr" eaLnBrk="1" hangingPunct="1"/>
            <a:r>
              <a:rPr lang="en-US" sz="1400"/>
              <a:t>(i.e., resistors, batteries, capacitors, etc.)</a:t>
            </a:r>
          </a:p>
        </p:txBody>
      </p:sp>
      <p:cxnSp>
        <p:nvCxnSpPr>
          <p:cNvPr id="36870" name="Straight Arrow Connector 50"/>
          <p:cNvCxnSpPr>
            <a:cxnSpLocks noChangeShapeType="1"/>
            <a:stCxn id="36869" idx="0"/>
            <a:endCxn id="61" idx="1"/>
          </p:cNvCxnSpPr>
          <p:nvPr/>
        </p:nvCxnSpPr>
        <p:spPr bwMode="auto">
          <a:xfrm flipV="1">
            <a:off x="4473575" y="5419725"/>
            <a:ext cx="1165225" cy="760413"/>
          </a:xfrm>
          <a:prstGeom prst="straightConnector1">
            <a:avLst/>
          </a:prstGeom>
          <a:noFill/>
          <a:ln w="12700">
            <a:solidFill>
              <a:srgbClr val="FF0000"/>
            </a:solidFill>
            <a:round/>
            <a:headEnd type="oval" w="med" len="med"/>
            <a:tailEnd type="arrow" w="med" len="med"/>
          </a:ln>
          <a:extLst>
            <a:ext uri="{909E8E84-426E-40DD-AFC4-6F175D3DCCD1}">
              <a14:hiddenFill xmlns:a14="http://schemas.microsoft.com/office/drawing/2010/main">
                <a:noFill/>
              </a14:hiddenFill>
            </a:ext>
          </a:extLst>
        </p:spPr>
      </p:cxnSp>
      <p:cxnSp>
        <p:nvCxnSpPr>
          <p:cNvPr id="36871" name="Straight Arrow Connector 51"/>
          <p:cNvCxnSpPr>
            <a:cxnSpLocks noChangeShapeType="1"/>
            <a:stCxn id="36869" idx="0"/>
            <a:endCxn id="88" idx="3"/>
          </p:cNvCxnSpPr>
          <p:nvPr/>
        </p:nvCxnSpPr>
        <p:spPr bwMode="auto">
          <a:xfrm flipH="1" flipV="1">
            <a:off x="3248025" y="5405438"/>
            <a:ext cx="1225550" cy="774700"/>
          </a:xfrm>
          <a:prstGeom prst="straightConnector1">
            <a:avLst/>
          </a:prstGeom>
          <a:noFill/>
          <a:ln w="12700">
            <a:solidFill>
              <a:srgbClr val="FF0000"/>
            </a:solidFill>
            <a:round/>
            <a:headEnd type="oval" w="med" len="med"/>
            <a:tailEnd type="arrow" w="med" len="med"/>
          </a:ln>
          <a:extLst>
            <a:ext uri="{909E8E84-426E-40DD-AFC4-6F175D3DCCD1}">
              <a14:hiddenFill xmlns:a14="http://schemas.microsoft.com/office/drawing/2010/main">
                <a:noFill/>
              </a14:hiddenFill>
            </a:ext>
          </a:extLst>
        </p:spPr>
      </p:cxnSp>
      <p:grpSp>
        <p:nvGrpSpPr>
          <p:cNvPr id="36872" name="Group 52"/>
          <p:cNvGrpSpPr>
            <a:grpSpLocks noChangeAspect="1"/>
          </p:cNvGrpSpPr>
          <p:nvPr/>
        </p:nvGrpSpPr>
        <p:grpSpPr bwMode="auto">
          <a:xfrm>
            <a:off x="5638800" y="4394200"/>
            <a:ext cx="2400300" cy="2058988"/>
            <a:chOff x="1219200" y="2063447"/>
            <a:chExt cx="3200400" cy="2744242"/>
          </a:xfrm>
        </p:grpSpPr>
        <p:grpSp>
          <p:nvGrpSpPr>
            <p:cNvPr id="36891" name="Group 45"/>
            <p:cNvGrpSpPr>
              <a:grpSpLocks/>
            </p:cNvGrpSpPr>
            <p:nvPr/>
          </p:nvGrpSpPr>
          <p:grpSpPr bwMode="auto">
            <a:xfrm>
              <a:off x="1450428" y="2063447"/>
              <a:ext cx="2743200" cy="480055"/>
              <a:chOff x="1450428" y="1821711"/>
              <a:chExt cx="2743200" cy="480055"/>
            </a:xfrm>
          </p:grpSpPr>
          <p:sp>
            <p:nvSpPr>
              <p:cNvPr id="71" name="Freeform 70"/>
              <p:cNvSpPr/>
              <p:nvPr/>
            </p:nvSpPr>
            <p:spPr>
              <a:xfrm>
                <a:off x="1449917" y="1828059"/>
                <a:ext cx="2743200" cy="473948"/>
              </a:xfrm>
              <a:custGeom>
                <a:avLst/>
                <a:gdLst>
                  <a:gd name="connsiteX0" fmla="*/ 2743200 w 2743200"/>
                  <a:gd name="connsiteY0" fmla="*/ 472966 h 472966"/>
                  <a:gd name="connsiteX1" fmla="*/ 2743200 w 2743200"/>
                  <a:gd name="connsiteY1" fmla="*/ 0 h 472966"/>
                  <a:gd name="connsiteX2" fmla="*/ 0 w 2743200"/>
                  <a:gd name="connsiteY2" fmla="*/ 0 h 472966"/>
                  <a:gd name="connsiteX3" fmla="*/ 0 w 2743200"/>
                  <a:gd name="connsiteY3" fmla="*/ 472966 h 472966"/>
                </a:gdLst>
                <a:ahLst/>
                <a:cxnLst>
                  <a:cxn ang="0">
                    <a:pos x="connsiteX0" y="connsiteY0"/>
                  </a:cxn>
                  <a:cxn ang="0">
                    <a:pos x="connsiteX1" y="connsiteY1"/>
                  </a:cxn>
                  <a:cxn ang="0">
                    <a:pos x="connsiteX2" y="connsiteY2"/>
                  </a:cxn>
                  <a:cxn ang="0">
                    <a:pos x="connsiteX3" y="connsiteY3"/>
                  </a:cxn>
                </a:cxnLst>
                <a:rect l="l" t="t" r="r" b="b"/>
                <a:pathLst>
                  <a:path w="2743200" h="472966">
                    <a:moveTo>
                      <a:pt x="2743200" y="472966"/>
                    </a:moveTo>
                    <a:lnTo>
                      <a:pt x="2743200" y="0"/>
                    </a:lnTo>
                    <a:lnTo>
                      <a:pt x="0" y="0"/>
                    </a:lnTo>
                    <a:lnTo>
                      <a:pt x="0" y="472966"/>
                    </a:lnTo>
                  </a:path>
                </a:pathLst>
              </a:custGeom>
              <a:ln w="127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cxnSp>
            <p:nvCxnSpPr>
              <p:cNvPr id="72" name="Straight Connector 71"/>
              <p:cNvCxnSpPr/>
              <p:nvPr/>
            </p:nvCxnSpPr>
            <p:spPr>
              <a:xfrm rot="5400000">
                <a:off x="2132632" y="2049163"/>
                <a:ext cx="457021" cy="2116"/>
              </a:xfrm>
              <a:prstGeom prst="line">
                <a:avLst/>
              </a:prstGeom>
              <a:ln w="12700">
                <a:solidFill>
                  <a:srgbClr val="0000FF"/>
                </a:solidFill>
                <a:headEnd type="ova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5400000">
                <a:off x="3047032" y="2059743"/>
                <a:ext cx="457021" cy="2116"/>
              </a:xfrm>
              <a:prstGeom prst="line">
                <a:avLst/>
              </a:prstGeom>
              <a:ln w="12700">
                <a:solidFill>
                  <a:srgbClr val="0000FF"/>
                </a:solidFill>
                <a:headEnd type="oval"/>
              </a:ln>
            </p:spPr>
            <p:style>
              <a:lnRef idx="1">
                <a:schemeClr val="accent1"/>
              </a:lnRef>
              <a:fillRef idx="0">
                <a:schemeClr val="accent1"/>
              </a:fillRef>
              <a:effectRef idx="0">
                <a:schemeClr val="accent1"/>
              </a:effectRef>
              <a:fontRef idx="minor">
                <a:schemeClr val="tx1"/>
              </a:fontRef>
            </p:style>
          </p:cxnSp>
        </p:grpSp>
        <p:grpSp>
          <p:nvGrpSpPr>
            <p:cNvPr id="36892" name="Group 46"/>
            <p:cNvGrpSpPr>
              <a:grpSpLocks/>
            </p:cNvGrpSpPr>
            <p:nvPr/>
          </p:nvGrpSpPr>
          <p:grpSpPr bwMode="auto">
            <a:xfrm flipV="1">
              <a:off x="1447800" y="4327634"/>
              <a:ext cx="2743200" cy="480055"/>
              <a:chOff x="1450428" y="1821711"/>
              <a:chExt cx="2743200" cy="480055"/>
            </a:xfrm>
          </p:grpSpPr>
          <p:sp>
            <p:nvSpPr>
              <p:cNvPr id="68" name="Freeform 67"/>
              <p:cNvSpPr/>
              <p:nvPr/>
            </p:nvSpPr>
            <p:spPr>
              <a:xfrm>
                <a:off x="1450428" y="1828059"/>
                <a:ext cx="2743200" cy="473948"/>
              </a:xfrm>
              <a:custGeom>
                <a:avLst/>
                <a:gdLst>
                  <a:gd name="connsiteX0" fmla="*/ 2743200 w 2743200"/>
                  <a:gd name="connsiteY0" fmla="*/ 472966 h 472966"/>
                  <a:gd name="connsiteX1" fmla="*/ 2743200 w 2743200"/>
                  <a:gd name="connsiteY1" fmla="*/ 0 h 472966"/>
                  <a:gd name="connsiteX2" fmla="*/ 0 w 2743200"/>
                  <a:gd name="connsiteY2" fmla="*/ 0 h 472966"/>
                  <a:gd name="connsiteX3" fmla="*/ 0 w 2743200"/>
                  <a:gd name="connsiteY3" fmla="*/ 472966 h 472966"/>
                </a:gdLst>
                <a:ahLst/>
                <a:cxnLst>
                  <a:cxn ang="0">
                    <a:pos x="connsiteX0" y="connsiteY0"/>
                  </a:cxn>
                  <a:cxn ang="0">
                    <a:pos x="connsiteX1" y="connsiteY1"/>
                  </a:cxn>
                  <a:cxn ang="0">
                    <a:pos x="connsiteX2" y="connsiteY2"/>
                  </a:cxn>
                  <a:cxn ang="0">
                    <a:pos x="connsiteX3" y="connsiteY3"/>
                  </a:cxn>
                </a:cxnLst>
                <a:rect l="l" t="t" r="r" b="b"/>
                <a:pathLst>
                  <a:path w="2743200" h="472966">
                    <a:moveTo>
                      <a:pt x="2743200" y="472966"/>
                    </a:moveTo>
                    <a:lnTo>
                      <a:pt x="2743200" y="0"/>
                    </a:lnTo>
                    <a:lnTo>
                      <a:pt x="0" y="0"/>
                    </a:lnTo>
                    <a:lnTo>
                      <a:pt x="0" y="472966"/>
                    </a:lnTo>
                  </a:path>
                </a:pathLst>
              </a:custGeom>
              <a:ln w="127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cxnSp>
            <p:nvCxnSpPr>
              <p:cNvPr id="69" name="Straight Connector 68"/>
              <p:cNvCxnSpPr/>
              <p:nvPr/>
            </p:nvCxnSpPr>
            <p:spPr>
              <a:xfrm rot="5400000">
                <a:off x="2133143" y="2049163"/>
                <a:ext cx="457021" cy="2117"/>
              </a:xfrm>
              <a:prstGeom prst="line">
                <a:avLst/>
              </a:prstGeom>
              <a:ln w="12700">
                <a:solidFill>
                  <a:srgbClr val="0000FF"/>
                </a:solidFill>
                <a:headEnd type="ova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3047543" y="2059743"/>
                <a:ext cx="457021" cy="2117"/>
              </a:xfrm>
              <a:prstGeom prst="line">
                <a:avLst/>
              </a:prstGeom>
              <a:ln w="12700">
                <a:solidFill>
                  <a:srgbClr val="0000FF"/>
                </a:solidFill>
                <a:headEnd type="oval"/>
              </a:ln>
            </p:spPr>
            <p:style>
              <a:lnRef idx="1">
                <a:schemeClr val="accent1"/>
              </a:lnRef>
              <a:fillRef idx="0">
                <a:schemeClr val="accent1"/>
              </a:fillRef>
              <a:effectRef idx="0">
                <a:schemeClr val="accent1"/>
              </a:effectRef>
              <a:fontRef idx="minor">
                <a:schemeClr val="tx1"/>
              </a:fontRef>
            </p:style>
          </p:cxnSp>
        </p:grpSp>
        <p:grpSp>
          <p:nvGrpSpPr>
            <p:cNvPr id="36893" name="Group 11"/>
            <p:cNvGrpSpPr>
              <a:grpSpLocks/>
            </p:cNvGrpSpPr>
            <p:nvPr/>
          </p:nvGrpSpPr>
          <p:grpSpPr bwMode="auto">
            <a:xfrm>
              <a:off x="3048000" y="2514600"/>
              <a:ext cx="457200" cy="1828800"/>
              <a:chOff x="3200400" y="2468096"/>
              <a:chExt cx="457200" cy="1828800"/>
            </a:xfrm>
          </p:grpSpPr>
          <p:cxnSp>
            <p:nvCxnSpPr>
              <p:cNvPr id="66" name="Straight Connector 65"/>
              <p:cNvCxnSpPr/>
              <p:nvPr/>
            </p:nvCxnSpPr>
            <p:spPr>
              <a:xfrm rot="5400000">
                <a:off x="2513900" y="3382718"/>
                <a:ext cx="1830199" cy="0"/>
              </a:xfrm>
              <a:prstGeom prst="line">
                <a:avLst/>
              </a:prstGeom>
              <a:ln w="127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a:off x="3200400" y="2924639"/>
                <a:ext cx="457200" cy="916157"/>
              </a:xfrm>
              <a:prstGeom prst="rect">
                <a:avLst/>
              </a:prstGeom>
              <a:solidFill>
                <a:schemeClr val="bg1"/>
              </a:solidFill>
              <a:ln w="12700">
                <a:solidFill>
                  <a:srgbClr val="FF0000"/>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grpSp>
        <p:grpSp>
          <p:nvGrpSpPr>
            <p:cNvPr id="36894" name="Group 14"/>
            <p:cNvGrpSpPr>
              <a:grpSpLocks/>
            </p:cNvGrpSpPr>
            <p:nvPr/>
          </p:nvGrpSpPr>
          <p:grpSpPr bwMode="auto">
            <a:xfrm>
              <a:off x="3962400" y="2514600"/>
              <a:ext cx="457200" cy="1828800"/>
              <a:chOff x="3200400" y="2468096"/>
              <a:chExt cx="457200" cy="1828800"/>
            </a:xfrm>
          </p:grpSpPr>
          <p:cxnSp>
            <p:nvCxnSpPr>
              <p:cNvPr id="64" name="Straight Connector 63"/>
              <p:cNvCxnSpPr/>
              <p:nvPr/>
            </p:nvCxnSpPr>
            <p:spPr>
              <a:xfrm rot="5400000">
                <a:off x="2513900" y="3382718"/>
                <a:ext cx="1830199" cy="0"/>
              </a:xfrm>
              <a:prstGeom prst="line">
                <a:avLst/>
              </a:prstGeom>
              <a:ln w="127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3200400" y="2924639"/>
                <a:ext cx="457200" cy="916157"/>
              </a:xfrm>
              <a:prstGeom prst="rect">
                <a:avLst/>
              </a:prstGeom>
              <a:solidFill>
                <a:schemeClr val="bg1"/>
              </a:solidFill>
              <a:ln w="12700">
                <a:solidFill>
                  <a:srgbClr val="FF0000"/>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grpSp>
        <p:grpSp>
          <p:nvGrpSpPr>
            <p:cNvPr id="36895" name="Group 62"/>
            <p:cNvGrpSpPr>
              <a:grpSpLocks/>
            </p:cNvGrpSpPr>
            <p:nvPr/>
          </p:nvGrpSpPr>
          <p:grpSpPr bwMode="auto">
            <a:xfrm>
              <a:off x="2133600" y="2514600"/>
              <a:ext cx="457200" cy="1828800"/>
              <a:chOff x="3200400" y="2468096"/>
              <a:chExt cx="457200" cy="1828800"/>
            </a:xfrm>
          </p:grpSpPr>
          <p:cxnSp>
            <p:nvCxnSpPr>
              <p:cNvPr id="62" name="Straight Connector 5"/>
              <p:cNvCxnSpPr/>
              <p:nvPr/>
            </p:nvCxnSpPr>
            <p:spPr>
              <a:xfrm rot="5400000">
                <a:off x="2513900" y="3382718"/>
                <a:ext cx="1830199" cy="0"/>
              </a:xfrm>
              <a:prstGeom prst="line">
                <a:avLst/>
              </a:prstGeom>
              <a:ln w="127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3" name="Rectangle 3"/>
              <p:cNvSpPr/>
              <p:nvPr/>
            </p:nvSpPr>
            <p:spPr>
              <a:xfrm>
                <a:off x="3200400" y="2924639"/>
                <a:ext cx="457200" cy="916157"/>
              </a:xfrm>
              <a:prstGeom prst="rect">
                <a:avLst/>
              </a:prstGeom>
              <a:solidFill>
                <a:schemeClr val="bg1"/>
              </a:solidFill>
              <a:ln w="12700">
                <a:solidFill>
                  <a:srgbClr val="FF0000"/>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grpSp>
        <p:grpSp>
          <p:nvGrpSpPr>
            <p:cNvPr id="36896" name="Group 8"/>
            <p:cNvGrpSpPr>
              <a:grpSpLocks/>
            </p:cNvGrpSpPr>
            <p:nvPr/>
          </p:nvGrpSpPr>
          <p:grpSpPr bwMode="auto">
            <a:xfrm>
              <a:off x="1219200" y="2514600"/>
              <a:ext cx="457200" cy="1828800"/>
              <a:chOff x="3200400" y="2468096"/>
              <a:chExt cx="457200" cy="1828800"/>
            </a:xfrm>
          </p:grpSpPr>
          <p:cxnSp>
            <p:nvCxnSpPr>
              <p:cNvPr id="60" name="Straight Connector 59"/>
              <p:cNvCxnSpPr/>
              <p:nvPr/>
            </p:nvCxnSpPr>
            <p:spPr>
              <a:xfrm rot="5400000">
                <a:off x="2513900" y="3382718"/>
                <a:ext cx="1830199" cy="0"/>
              </a:xfrm>
              <a:prstGeom prst="line">
                <a:avLst/>
              </a:prstGeom>
              <a:ln w="127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3200400" y="2924639"/>
                <a:ext cx="457200" cy="916157"/>
              </a:xfrm>
              <a:prstGeom prst="rect">
                <a:avLst/>
              </a:prstGeom>
              <a:solidFill>
                <a:schemeClr val="bg1"/>
              </a:solidFill>
              <a:ln w="12700">
                <a:solidFill>
                  <a:srgbClr val="FF0000"/>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grpSp>
      </p:grpSp>
      <p:grpSp>
        <p:nvGrpSpPr>
          <p:cNvPr id="36873" name="Group 73"/>
          <p:cNvGrpSpPr>
            <a:grpSpLocks noChangeAspect="1"/>
          </p:cNvGrpSpPr>
          <p:nvPr/>
        </p:nvGrpSpPr>
        <p:grpSpPr bwMode="auto">
          <a:xfrm>
            <a:off x="838200" y="4217988"/>
            <a:ext cx="2409825" cy="2411412"/>
            <a:chOff x="5257800" y="1844566"/>
            <a:chExt cx="3213536" cy="3216166"/>
          </a:xfrm>
        </p:grpSpPr>
        <p:sp>
          <p:nvSpPr>
            <p:cNvPr id="75" name="Freeform 74"/>
            <p:cNvSpPr/>
            <p:nvPr/>
          </p:nvSpPr>
          <p:spPr>
            <a:xfrm>
              <a:off x="5486431" y="4366260"/>
              <a:ext cx="457262" cy="457335"/>
            </a:xfrm>
            <a:custGeom>
              <a:avLst/>
              <a:gdLst>
                <a:gd name="connsiteX0" fmla="*/ 536028 w 536028"/>
                <a:gd name="connsiteY0" fmla="*/ 425669 h 425669"/>
                <a:gd name="connsiteX1" fmla="*/ 0 w 536028"/>
                <a:gd name="connsiteY1" fmla="*/ 425669 h 425669"/>
                <a:gd name="connsiteX2" fmla="*/ 0 w 536028"/>
                <a:gd name="connsiteY2" fmla="*/ 0 h 425669"/>
              </a:gdLst>
              <a:ahLst/>
              <a:cxnLst>
                <a:cxn ang="0">
                  <a:pos x="connsiteX0" y="connsiteY0"/>
                </a:cxn>
                <a:cxn ang="0">
                  <a:pos x="connsiteX1" y="connsiteY1"/>
                </a:cxn>
                <a:cxn ang="0">
                  <a:pos x="connsiteX2" y="connsiteY2"/>
                </a:cxn>
              </a:cxnLst>
              <a:rect l="l" t="t" r="r" b="b"/>
              <a:pathLst>
                <a:path w="536028" h="425669">
                  <a:moveTo>
                    <a:pt x="536028" y="425669"/>
                  </a:moveTo>
                  <a:lnTo>
                    <a:pt x="0" y="425669"/>
                  </a:lnTo>
                  <a:lnTo>
                    <a:pt x="0" y="0"/>
                  </a:lnTo>
                </a:path>
              </a:pathLst>
            </a:custGeom>
            <a:ln w="127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r">
                <a:defRPr/>
              </a:pPr>
              <a:endParaRPr lang="en-US" dirty="0"/>
            </a:p>
          </p:txBody>
        </p:sp>
        <p:sp>
          <p:nvSpPr>
            <p:cNvPr id="76" name="Freeform 75"/>
            <p:cNvSpPr/>
            <p:nvPr/>
          </p:nvSpPr>
          <p:spPr>
            <a:xfrm rot="5400000">
              <a:off x="5487452" y="2057391"/>
              <a:ext cx="455218" cy="457262"/>
            </a:xfrm>
            <a:custGeom>
              <a:avLst/>
              <a:gdLst>
                <a:gd name="connsiteX0" fmla="*/ 536028 w 536028"/>
                <a:gd name="connsiteY0" fmla="*/ 425669 h 425669"/>
                <a:gd name="connsiteX1" fmla="*/ 0 w 536028"/>
                <a:gd name="connsiteY1" fmla="*/ 425669 h 425669"/>
                <a:gd name="connsiteX2" fmla="*/ 0 w 536028"/>
                <a:gd name="connsiteY2" fmla="*/ 0 h 425669"/>
              </a:gdLst>
              <a:ahLst/>
              <a:cxnLst>
                <a:cxn ang="0">
                  <a:pos x="connsiteX0" y="connsiteY0"/>
                </a:cxn>
                <a:cxn ang="0">
                  <a:pos x="connsiteX1" y="connsiteY1"/>
                </a:cxn>
                <a:cxn ang="0">
                  <a:pos x="connsiteX2" y="connsiteY2"/>
                </a:cxn>
              </a:cxnLst>
              <a:rect l="l" t="t" r="r" b="b"/>
              <a:pathLst>
                <a:path w="536028" h="425669">
                  <a:moveTo>
                    <a:pt x="536028" y="425669"/>
                  </a:moveTo>
                  <a:lnTo>
                    <a:pt x="0" y="425669"/>
                  </a:lnTo>
                  <a:lnTo>
                    <a:pt x="0" y="0"/>
                  </a:lnTo>
                </a:path>
              </a:pathLst>
            </a:custGeom>
            <a:ln w="127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r">
                <a:defRPr/>
              </a:pPr>
              <a:endParaRPr lang="en-US" dirty="0"/>
            </a:p>
          </p:txBody>
        </p:sp>
        <p:sp>
          <p:nvSpPr>
            <p:cNvPr id="77" name="Freeform 76"/>
            <p:cNvSpPr/>
            <p:nvPr/>
          </p:nvSpPr>
          <p:spPr>
            <a:xfrm flipH="1">
              <a:off x="7787561" y="4362026"/>
              <a:ext cx="457262" cy="457335"/>
            </a:xfrm>
            <a:custGeom>
              <a:avLst/>
              <a:gdLst>
                <a:gd name="connsiteX0" fmla="*/ 536028 w 536028"/>
                <a:gd name="connsiteY0" fmla="*/ 425669 h 425669"/>
                <a:gd name="connsiteX1" fmla="*/ 0 w 536028"/>
                <a:gd name="connsiteY1" fmla="*/ 425669 h 425669"/>
                <a:gd name="connsiteX2" fmla="*/ 0 w 536028"/>
                <a:gd name="connsiteY2" fmla="*/ 0 h 425669"/>
              </a:gdLst>
              <a:ahLst/>
              <a:cxnLst>
                <a:cxn ang="0">
                  <a:pos x="connsiteX0" y="connsiteY0"/>
                </a:cxn>
                <a:cxn ang="0">
                  <a:pos x="connsiteX1" y="connsiteY1"/>
                </a:cxn>
                <a:cxn ang="0">
                  <a:pos x="connsiteX2" y="connsiteY2"/>
                </a:cxn>
              </a:cxnLst>
              <a:rect l="l" t="t" r="r" b="b"/>
              <a:pathLst>
                <a:path w="536028" h="425669">
                  <a:moveTo>
                    <a:pt x="536028" y="425669"/>
                  </a:moveTo>
                  <a:lnTo>
                    <a:pt x="0" y="425669"/>
                  </a:lnTo>
                  <a:lnTo>
                    <a:pt x="0" y="0"/>
                  </a:lnTo>
                </a:path>
              </a:pathLst>
            </a:custGeom>
            <a:ln w="127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r">
                <a:defRPr/>
              </a:pPr>
              <a:endParaRPr lang="en-US" dirty="0"/>
            </a:p>
          </p:txBody>
        </p:sp>
        <p:sp>
          <p:nvSpPr>
            <p:cNvPr id="78" name="Freeform 77"/>
            <p:cNvSpPr/>
            <p:nvPr/>
          </p:nvSpPr>
          <p:spPr>
            <a:xfrm rot="16200000" flipH="1">
              <a:off x="7787524" y="2066918"/>
              <a:ext cx="457335" cy="457262"/>
            </a:xfrm>
            <a:custGeom>
              <a:avLst/>
              <a:gdLst>
                <a:gd name="connsiteX0" fmla="*/ 536028 w 536028"/>
                <a:gd name="connsiteY0" fmla="*/ 425669 h 425669"/>
                <a:gd name="connsiteX1" fmla="*/ 0 w 536028"/>
                <a:gd name="connsiteY1" fmla="*/ 425669 h 425669"/>
                <a:gd name="connsiteX2" fmla="*/ 0 w 536028"/>
                <a:gd name="connsiteY2" fmla="*/ 0 h 425669"/>
              </a:gdLst>
              <a:ahLst/>
              <a:cxnLst>
                <a:cxn ang="0">
                  <a:pos x="connsiteX0" y="connsiteY0"/>
                </a:cxn>
                <a:cxn ang="0">
                  <a:pos x="connsiteX1" y="connsiteY1"/>
                </a:cxn>
                <a:cxn ang="0">
                  <a:pos x="connsiteX2" y="connsiteY2"/>
                </a:cxn>
              </a:cxnLst>
              <a:rect l="l" t="t" r="r" b="b"/>
              <a:pathLst>
                <a:path w="536028" h="425669">
                  <a:moveTo>
                    <a:pt x="536028" y="425669"/>
                  </a:moveTo>
                  <a:lnTo>
                    <a:pt x="0" y="425669"/>
                  </a:lnTo>
                  <a:lnTo>
                    <a:pt x="0" y="0"/>
                  </a:lnTo>
                </a:path>
              </a:pathLst>
            </a:custGeom>
            <a:ln w="127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r">
                <a:defRPr/>
              </a:pPr>
              <a:endParaRPr lang="en-US" dirty="0"/>
            </a:p>
          </p:txBody>
        </p:sp>
        <p:grpSp>
          <p:nvGrpSpPr>
            <p:cNvPr id="36879" name="Group 17"/>
            <p:cNvGrpSpPr>
              <a:grpSpLocks/>
            </p:cNvGrpSpPr>
            <p:nvPr/>
          </p:nvGrpSpPr>
          <p:grpSpPr bwMode="auto">
            <a:xfrm rot="5400000">
              <a:off x="6629400" y="1158766"/>
              <a:ext cx="457200" cy="1828800"/>
              <a:chOff x="3200400" y="2468096"/>
              <a:chExt cx="457200" cy="1828800"/>
            </a:xfrm>
          </p:grpSpPr>
          <p:cxnSp>
            <p:nvCxnSpPr>
              <p:cNvPr id="89" name="Straight Connector 88"/>
              <p:cNvCxnSpPr/>
              <p:nvPr/>
            </p:nvCxnSpPr>
            <p:spPr>
              <a:xfrm rot="5400000">
                <a:off x="2514544" y="3382279"/>
                <a:ext cx="1829048" cy="0"/>
              </a:xfrm>
              <a:prstGeom prst="line">
                <a:avLst/>
              </a:prstGeom>
              <a:ln w="127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0" name="Rectangle 89"/>
              <p:cNvSpPr/>
              <p:nvPr/>
            </p:nvSpPr>
            <p:spPr>
              <a:xfrm>
                <a:off x="3200401" y="2925017"/>
                <a:ext cx="457335" cy="914524"/>
              </a:xfrm>
              <a:prstGeom prst="rect">
                <a:avLst/>
              </a:prstGeom>
              <a:solidFill>
                <a:schemeClr val="bg1"/>
              </a:solidFill>
              <a:ln w="12700">
                <a:solidFill>
                  <a:srgbClr val="FF0000"/>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r">
                  <a:defRPr/>
                </a:pPr>
                <a:endParaRPr lang="en-US" dirty="0"/>
              </a:p>
            </p:txBody>
          </p:sp>
        </p:grpSp>
        <p:grpSp>
          <p:nvGrpSpPr>
            <p:cNvPr id="36880" name="Group 26"/>
            <p:cNvGrpSpPr>
              <a:grpSpLocks/>
            </p:cNvGrpSpPr>
            <p:nvPr/>
          </p:nvGrpSpPr>
          <p:grpSpPr bwMode="auto">
            <a:xfrm>
              <a:off x="8014136" y="2514600"/>
              <a:ext cx="457200" cy="1828800"/>
              <a:chOff x="3200400" y="2468096"/>
              <a:chExt cx="457200" cy="1828800"/>
            </a:xfrm>
          </p:grpSpPr>
          <p:cxnSp>
            <p:nvCxnSpPr>
              <p:cNvPr id="87" name="Straight Connector 86"/>
              <p:cNvCxnSpPr/>
              <p:nvPr/>
            </p:nvCxnSpPr>
            <p:spPr>
              <a:xfrm rot="5400000">
                <a:off x="2514299" y="3381796"/>
                <a:ext cx="1829340" cy="0"/>
              </a:xfrm>
              <a:prstGeom prst="line">
                <a:avLst/>
              </a:prstGeom>
              <a:ln w="127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8" name="Rectangle 87"/>
              <p:cNvSpPr/>
              <p:nvPr/>
            </p:nvSpPr>
            <p:spPr>
              <a:xfrm>
                <a:off x="3200337" y="2924461"/>
                <a:ext cx="457263" cy="914670"/>
              </a:xfrm>
              <a:prstGeom prst="rect">
                <a:avLst/>
              </a:prstGeom>
              <a:solidFill>
                <a:schemeClr val="bg1"/>
              </a:solidFill>
              <a:ln w="12700">
                <a:solidFill>
                  <a:srgbClr val="FF0000"/>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grpSp>
        <p:grpSp>
          <p:nvGrpSpPr>
            <p:cNvPr id="36881" name="Group 23"/>
            <p:cNvGrpSpPr>
              <a:grpSpLocks/>
            </p:cNvGrpSpPr>
            <p:nvPr/>
          </p:nvGrpSpPr>
          <p:grpSpPr bwMode="auto">
            <a:xfrm rot="5400000">
              <a:off x="6626770" y="3917732"/>
              <a:ext cx="457200" cy="1828800"/>
              <a:chOff x="3200400" y="2468096"/>
              <a:chExt cx="457200" cy="1828800"/>
            </a:xfrm>
          </p:grpSpPr>
          <p:cxnSp>
            <p:nvCxnSpPr>
              <p:cNvPr id="85" name="Straight Connector 84"/>
              <p:cNvCxnSpPr/>
              <p:nvPr/>
            </p:nvCxnSpPr>
            <p:spPr>
              <a:xfrm rot="5400000">
                <a:off x="2514408" y="3381766"/>
                <a:ext cx="1829048" cy="0"/>
              </a:xfrm>
              <a:prstGeom prst="line">
                <a:avLst/>
              </a:prstGeom>
              <a:ln w="127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3200265" y="2924504"/>
                <a:ext cx="457335" cy="914524"/>
              </a:xfrm>
              <a:prstGeom prst="rect">
                <a:avLst/>
              </a:prstGeom>
              <a:solidFill>
                <a:schemeClr val="bg1"/>
              </a:solidFill>
              <a:ln w="12700">
                <a:solidFill>
                  <a:srgbClr val="FF0000"/>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grpSp>
        <p:grpSp>
          <p:nvGrpSpPr>
            <p:cNvPr id="36882" name="Group 20"/>
            <p:cNvGrpSpPr>
              <a:grpSpLocks/>
            </p:cNvGrpSpPr>
            <p:nvPr/>
          </p:nvGrpSpPr>
          <p:grpSpPr bwMode="auto">
            <a:xfrm>
              <a:off x="5257800" y="2514600"/>
              <a:ext cx="457200" cy="1828800"/>
              <a:chOff x="3200400" y="2468096"/>
              <a:chExt cx="457200" cy="1828800"/>
            </a:xfrm>
          </p:grpSpPr>
          <p:cxnSp>
            <p:nvCxnSpPr>
              <p:cNvPr id="83" name="Straight Connector 82"/>
              <p:cNvCxnSpPr/>
              <p:nvPr/>
            </p:nvCxnSpPr>
            <p:spPr>
              <a:xfrm rot="5400000">
                <a:off x="2514361" y="3381796"/>
                <a:ext cx="1829340" cy="0"/>
              </a:xfrm>
              <a:prstGeom prst="line">
                <a:avLst/>
              </a:prstGeom>
              <a:ln w="127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4" name="Rectangle 83"/>
              <p:cNvSpPr/>
              <p:nvPr/>
            </p:nvSpPr>
            <p:spPr>
              <a:xfrm>
                <a:off x="3200400" y="2924461"/>
                <a:ext cx="457263" cy="914670"/>
              </a:xfrm>
              <a:prstGeom prst="rect">
                <a:avLst/>
              </a:prstGeom>
              <a:solidFill>
                <a:schemeClr val="bg1"/>
              </a:solidFill>
              <a:ln w="12700">
                <a:solidFill>
                  <a:srgbClr val="FF0000"/>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grpSp>
      </p:grpSp>
      <p:sp>
        <p:nvSpPr>
          <p:cNvPr id="36874" name="TextBox 90"/>
          <p:cNvSpPr txBox="1">
            <a:spLocks noChangeArrowheads="1"/>
          </p:cNvSpPr>
          <p:nvPr/>
        </p:nvSpPr>
        <p:spPr bwMode="auto">
          <a:xfrm>
            <a:off x="381000" y="762000"/>
            <a:ext cx="8077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800"/>
              <a:t>Components in a circuit can be connected in one of two ways.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0" y="0"/>
            <a:ext cx="8229600" cy="715963"/>
          </a:xfrm>
        </p:spPr>
        <p:txBody>
          <a:bodyPr/>
          <a:lstStyle/>
          <a:p>
            <a:r>
              <a:rPr lang="en-US" sz="4000" dirty="0" smtClean="0">
                <a:latin typeface="Arial" charset="0"/>
              </a:rPr>
              <a:t>Kirchhoff’s </a:t>
            </a:r>
            <a:r>
              <a:rPr lang="en-US" sz="4000" dirty="0">
                <a:latin typeface="Arial" charset="0"/>
              </a:rPr>
              <a:t>Laws</a:t>
            </a:r>
          </a:p>
        </p:txBody>
      </p:sp>
      <p:sp>
        <p:nvSpPr>
          <p:cNvPr id="37891" name="TextBox 18"/>
          <p:cNvSpPr txBox="1">
            <a:spLocks noChangeArrowheads="1"/>
          </p:cNvSpPr>
          <p:nvPr/>
        </p:nvSpPr>
        <p:spPr bwMode="auto">
          <a:xfrm>
            <a:off x="381000" y="914400"/>
            <a:ext cx="8763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just" eaLnBrk="1" hangingPunct="1"/>
            <a:r>
              <a:rPr lang="en-US" sz="3200" dirty="0" smtClean="0"/>
              <a:t>Kirchhoff’s </a:t>
            </a:r>
            <a:r>
              <a:rPr lang="en-US" sz="3200" dirty="0"/>
              <a:t>Voltage Law </a:t>
            </a:r>
            <a:r>
              <a:rPr lang="en-US" sz="3200" b="1" dirty="0"/>
              <a:t>(KVL)</a:t>
            </a:r>
            <a:r>
              <a:rPr lang="en-US" sz="3200" dirty="0"/>
              <a:t>:</a:t>
            </a:r>
          </a:p>
          <a:p>
            <a:pPr lvl="1" eaLnBrk="1" hangingPunct="1"/>
            <a:r>
              <a:rPr lang="en-US" sz="3200" dirty="0"/>
              <a:t>The sum of all voltage drops in a series circuit equals the total applied voltage</a:t>
            </a:r>
          </a:p>
          <a:p>
            <a:pPr eaLnBrk="1" hangingPunct="1"/>
            <a:endParaRPr lang="en-US" sz="2400" dirty="0"/>
          </a:p>
        </p:txBody>
      </p:sp>
      <p:sp>
        <p:nvSpPr>
          <p:cNvPr id="37892" name="TextBox 18"/>
          <p:cNvSpPr txBox="1">
            <a:spLocks noChangeArrowheads="1"/>
          </p:cNvSpPr>
          <p:nvPr/>
        </p:nvSpPr>
        <p:spPr bwMode="auto">
          <a:xfrm>
            <a:off x="533400" y="3276600"/>
            <a:ext cx="8610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just" eaLnBrk="1" hangingPunct="1"/>
            <a:r>
              <a:rPr lang="en-US" sz="3200" dirty="0" smtClean="0"/>
              <a:t>Kirchhoff’s </a:t>
            </a:r>
            <a:r>
              <a:rPr lang="en-US" sz="3200" dirty="0"/>
              <a:t>Current Law </a:t>
            </a:r>
            <a:r>
              <a:rPr lang="en-US" sz="3200" b="1" dirty="0"/>
              <a:t>(KCL)</a:t>
            </a:r>
            <a:r>
              <a:rPr lang="en-US" sz="3200" dirty="0"/>
              <a:t>:</a:t>
            </a:r>
          </a:p>
          <a:p>
            <a:pPr lvl="1" eaLnBrk="1" hangingPunct="1"/>
            <a:r>
              <a:rPr lang="en-US" sz="3200" dirty="0"/>
              <a:t>The total current in a parallel circuit equals the sum of the individual branch currents</a:t>
            </a:r>
          </a:p>
          <a:p>
            <a:pPr eaLnBrk="1" hangingPunct="1"/>
            <a:endParaRPr lang="en-US" sz="2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reeform 2"/>
          <p:cNvSpPr>
            <a:spLocks/>
          </p:cNvSpPr>
          <p:nvPr/>
        </p:nvSpPr>
        <p:spPr bwMode="auto">
          <a:xfrm>
            <a:off x="1582738" y="3781425"/>
            <a:ext cx="5740400" cy="2627313"/>
          </a:xfrm>
          <a:custGeom>
            <a:avLst/>
            <a:gdLst>
              <a:gd name="T0" fmla="*/ 2147483647 w 3616"/>
              <a:gd name="T1" fmla="*/ 2147483647 h 1655"/>
              <a:gd name="T2" fmla="*/ 2147483647 w 3616"/>
              <a:gd name="T3" fmla="*/ 2147483647 h 1655"/>
              <a:gd name="T4" fmla="*/ 2147483647 w 3616"/>
              <a:gd name="T5" fmla="*/ 2147483647 h 1655"/>
              <a:gd name="T6" fmla="*/ 2147483647 w 3616"/>
              <a:gd name="T7" fmla="*/ 2147483647 h 1655"/>
              <a:gd name="T8" fmla="*/ 2147483647 w 3616"/>
              <a:gd name="T9" fmla="*/ 2147483647 h 1655"/>
              <a:gd name="T10" fmla="*/ 2147483647 w 3616"/>
              <a:gd name="T11" fmla="*/ 2147483647 h 1655"/>
              <a:gd name="T12" fmla="*/ 2147483647 w 3616"/>
              <a:gd name="T13" fmla="*/ 2147483647 h 1655"/>
              <a:gd name="T14" fmla="*/ 2147483647 w 3616"/>
              <a:gd name="T15" fmla="*/ 2147483647 h 1655"/>
              <a:gd name="T16" fmla="*/ 2147483647 w 3616"/>
              <a:gd name="T17" fmla="*/ 2147483647 h 1655"/>
              <a:gd name="T18" fmla="*/ 2147483647 w 3616"/>
              <a:gd name="T19" fmla="*/ 2147483647 h 1655"/>
              <a:gd name="T20" fmla="*/ 2147483647 w 3616"/>
              <a:gd name="T21" fmla="*/ 2147483647 h 1655"/>
              <a:gd name="T22" fmla="*/ 2147483647 w 3616"/>
              <a:gd name="T23" fmla="*/ 2147483647 h 1655"/>
              <a:gd name="T24" fmla="*/ 2147483647 w 3616"/>
              <a:gd name="T25" fmla="*/ 2147483647 h 1655"/>
              <a:gd name="T26" fmla="*/ 2147483647 w 3616"/>
              <a:gd name="T27" fmla="*/ 0 h 1655"/>
              <a:gd name="T28" fmla="*/ 2147483647 w 3616"/>
              <a:gd name="T29" fmla="*/ 2147483647 h 1655"/>
              <a:gd name="T30" fmla="*/ 2147483647 w 3616"/>
              <a:gd name="T31" fmla="*/ 2147483647 h 1655"/>
              <a:gd name="T32" fmla="*/ 2147483647 w 3616"/>
              <a:gd name="T33" fmla="*/ 2147483647 h 1655"/>
              <a:gd name="T34" fmla="*/ 2147483647 w 3616"/>
              <a:gd name="T35" fmla="*/ 2147483647 h 1655"/>
              <a:gd name="T36" fmla="*/ 2147483647 w 3616"/>
              <a:gd name="T37" fmla="*/ 2147483647 h 1655"/>
              <a:gd name="T38" fmla="*/ 2147483647 w 3616"/>
              <a:gd name="T39" fmla="*/ 2147483647 h 1655"/>
              <a:gd name="T40" fmla="*/ 2147483647 w 3616"/>
              <a:gd name="T41" fmla="*/ 2147483647 h 1655"/>
              <a:gd name="T42" fmla="*/ 2147483647 w 3616"/>
              <a:gd name="T43" fmla="*/ 2147483647 h 1655"/>
              <a:gd name="T44" fmla="*/ 2147483647 w 3616"/>
              <a:gd name="T45" fmla="*/ 2147483647 h 1655"/>
              <a:gd name="T46" fmla="*/ 2147483647 w 3616"/>
              <a:gd name="T47" fmla="*/ 2147483647 h 1655"/>
              <a:gd name="T48" fmla="*/ 2147483647 w 3616"/>
              <a:gd name="T49" fmla="*/ 2147483647 h 1655"/>
              <a:gd name="T50" fmla="*/ 2147483647 w 3616"/>
              <a:gd name="T51" fmla="*/ 2147483647 h 1655"/>
              <a:gd name="T52" fmla="*/ 2147483647 w 3616"/>
              <a:gd name="T53" fmla="*/ 2147483647 h 1655"/>
              <a:gd name="T54" fmla="*/ 2147483647 w 3616"/>
              <a:gd name="T55" fmla="*/ 2147483647 h 1655"/>
              <a:gd name="T56" fmla="*/ 2147483647 w 3616"/>
              <a:gd name="T57" fmla="*/ 2147483647 h 1655"/>
              <a:gd name="T58" fmla="*/ 2147483647 w 3616"/>
              <a:gd name="T59" fmla="*/ 2147483647 h 1655"/>
              <a:gd name="T60" fmla="*/ 2147483647 w 3616"/>
              <a:gd name="T61" fmla="*/ 2147483647 h 1655"/>
              <a:gd name="T62" fmla="*/ 2147483647 w 3616"/>
              <a:gd name="T63" fmla="*/ 2147483647 h 1655"/>
              <a:gd name="T64" fmla="*/ 2147483647 w 3616"/>
              <a:gd name="T65" fmla="*/ 2147483647 h 1655"/>
              <a:gd name="T66" fmla="*/ 2147483647 w 3616"/>
              <a:gd name="T67" fmla="*/ 2147483647 h 1655"/>
              <a:gd name="T68" fmla="*/ 2147483647 w 3616"/>
              <a:gd name="T69" fmla="*/ 2147483647 h 1655"/>
              <a:gd name="T70" fmla="*/ 2147483647 w 3616"/>
              <a:gd name="T71" fmla="*/ 2147483647 h 1655"/>
              <a:gd name="T72" fmla="*/ 2147483647 w 3616"/>
              <a:gd name="T73" fmla="*/ 2147483647 h 1655"/>
              <a:gd name="T74" fmla="*/ 2147483647 w 3616"/>
              <a:gd name="T75" fmla="*/ 2147483647 h 165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16"/>
              <a:gd name="T115" fmla="*/ 0 h 1655"/>
              <a:gd name="T116" fmla="*/ 3616 w 3616"/>
              <a:gd name="T117" fmla="*/ 1655 h 165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16" h="1655">
                <a:moveTo>
                  <a:pt x="37" y="399"/>
                </a:moveTo>
                <a:cubicBezTo>
                  <a:pt x="79" y="355"/>
                  <a:pt x="127" y="311"/>
                  <a:pt x="185" y="290"/>
                </a:cubicBezTo>
                <a:cubicBezTo>
                  <a:pt x="237" y="251"/>
                  <a:pt x="284" y="255"/>
                  <a:pt x="350" y="251"/>
                </a:cubicBezTo>
                <a:cubicBezTo>
                  <a:pt x="420" y="257"/>
                  <a:pt x="487" y="267"/>
                  <a:pt x="556" y="279"/>
                </a:cubicBezTo>
                <a:cubicBezTo>
                  <a:pt x="625" y="303"/>
                  <a:pt x="688" y="310"/>
                  <a:pt x="761" y="319"/>
                </a:cubicBezTo>
                <a:cubicBezTo>
                  <a:pt x="789" y="323"/>
                  <a:pt x="846" y="330"/>
                  <a:pt x="846" y="330"/>
                </a:cubicBezTo>
                <a:cubicBezTo>
                  <a:pt x="946" y="327"/>
                  <a:pt x="1024" y="317"/>
                  <a:pt x="1120" y="308"/>
                </a:cubicBezTo>
                <a:cubicBezTo>
                  <a:pt x="1292" y="312"/>
                  <a:pt x="1461" y="325"/>
                  <a:pt x="1633" y="330"/>
                </a:cubicBezTo>
                <a:cubicBezTo>
                  <a:pt x="1772" y="319"/>
                  <a:pt x="1905" y="290"/>
                  <a:pt x="2038" y="251"/>
                </a:cubicBezTo>
                <a:cubicBezTo>
                  <a:pt x="2056" y="233"/>
                  <a:pt x="2072" y="233"/>
                  <a:pt x="2095" y="222"/>
                </a:cubicBezTo>
                <a:cubicBezTo>
                  <a:pt x="2138" y="201"/>
                  <a:pt x="2178" y="180"/>
                  <a:pt x="2226" y="171"/>
                </a:cubicBezTo>
                <a:cubicBezTo>
                  <a:pt x="2261" y="148"/>
                  <a:pt x="2312" y="127"/>
                  <a:pt x="2352" y="119"/>
                </a:cubicBezTo>
                <a:cubicBezTo>
                  <a:pt x="2432" y="81"/>
                  <a:pt x="2514" y="49"/>
                  <a:pt x="2603" y="34"/>
                </a:cubicBezTo>
                <a:cubicBezTo>
                  <a:pt x="2678" y="8"/>
                  <a:pt x="2769" y="8"/>
                  <a:pt x="2848" y="0"/>
                </a:cubicBezTo>
                <a:cubicBezTo>
                  <a:pt x="2966" y="3"/>
                  <a:pt x="3085" y="2"/>
                  <a:pt x="3202" y="17"/>
                </a:cubicBezTo>
                <a:cubicBezTo>
                  <a:pt x="3248" y="31"/>
                  <a:pt x="3297" y="41"/>
                  <a:pt x="3344" y="51"/>
                </a:cubicBezTo>
                <a:cubicBezTo>
                  <a:pt x="3379" y="68"/>
                  <a:pt x="3412" y="85"/>
                  <a:pt x="3447" y="102"/>
                </a:cubicBezTo>
                <a:cubicBezTo>
                  <a:pt x="3467" y="132"/>
                  <a:pt x="3486" y="166"/>
                  <a:pt x="3515" y="188"/>
                </a:cubicBezTo>
                <a:cubicBezTo>
                  <a:pt x="3523" y="224"/>
                  <a:pt x="3537" y="261"/>
                  <a:pt x="3550" y="296"/>
                </a:cubicBezTo>
                <a:cubicBezTo>
                  <a:pt x="3555" y="327"/>
                  <a:pt x="3558" y="353"/>
                  <a:pt x="3572" y="382"/>
                </a:cubicBezTo>
                <a:cubicBezTo>
                  <a:pt x="3579" y="429"/>
                  <a:pt x="3589" y="474"/>
                  <a:pt x="3601" y="519"/>
                </a:cubicBezTo>
                <a:cubicBezTo>
                  <a:pt x="3612" y="621"/>
                  <a:pt x="3616" y="724"/>
                  <a:pt x="3607" y="827"/>
                </a:cubicBezTo>
                <a:cubicBezTo>
                  <a:pt x="3604" y="857"/>
                  <a:pt x="3593" y="888"/>
                  <a:pt x="3589" y="918"/>
                </a:cubicBezTo>
                <a:cubicBezTo>
                  <a:pt x="3583" y="964"/>
                  <a:pt x="3582" y="1034"/>
                  <a:pt x="3555" y="1072"/>
                </a:cubicBezTo>
                <a:cubicBezTo>
                  <a:pt x="3529" y="1162"/>
                  <a:pt x="3484" y="1261"/>
                  <a:pt x="3390" y="1294"/>
                </a:cubicBezTo>
                <a:cubicBezTo>
                  <a:pt x="3350" y="1334"/>
                  <a:pt x="3262" y="1337"/>
                  <a:pt x="3207" y="1345"/>
                </a:cubicBezTo>
                <a:cubicBezTo>
                  <a:pt x="3120" y="1376"/>
                  <a:pt x="3025" y="1385"/>
                  <a:pt x="2934" y="1397"/>
                </a:cubicBezTo>
                <a:cubicBezTo>
                  <a:pt x="2885" y="1414"/>
                  <a:pt x="2834" y="1431"/>
                  <a:pt x="2785" y="1448"/>
                </a:cubicBezTo>
                <a:cubicBezTo>
                  <a:pt x="2698" y="1443"/>
                  <a:pt x="2647" y="1434"/>
                  <a:pt x="2569" y="1420"/>
                </a:cubicBezTo>
                <a:cubicBezTo>
                  <a:pt x="2236" y="1424"/>
                  <a:pt x="1885" y="1400"/>
                  <a:pt x="1554" y="1442"/>
                </a:cubicBezTo>
                <a:cubicBezTo>
                  <a:pt x="1534" y="1447"/>
                  <a:pt x="1523" y="1451"/>
                  <a:pt x="1502" y="1454"/>
                </a:cubicBezTo>
                <a:cubicBezTo>
                  <a:pt x="1477" y="1458"/>
                  <a:pt x="1428" y="1465"/>
                  <a:pt x="1428" y="1465"/>
                </a:cubicBezTo>
                <a:cubicBezTo>
                  <a:pt x="1326" y="1501"/>
                  <a:pt x="1192" y="1499"/>
                  <a:pt x="1086" y="1505"/>
                </a:cubicBezTo>
                <a:cubicBezTo>
                  <a:pt x="880" y="1536"/>
                  <a:pt x="678" y="1562"/>
                  <a:pt x="470" y="1579"/>
                </a:cubicBezTo>
                <a:cubicBezTo>
                  <a:pt x="0" y="1573"/>
                  <a:pt x="191" y="1655"/>
                  <a:pt x="59" y="1534"/>
                </a:cubicBezTo>
                <a:cubicBezTo>
                  <a:pt x="57" y="1528"/>
                  <a:pt x="57" y="1522"/>
                  <a:pt x="54" y="1517"/>
                </a:cubicBezTo>
                <a:cubicBezTo>
                  <a:pt x="51" y="1511"/>
                  <a:pt x="45" y="1506"/>
                  <a:pt x="42" y="1499"/>
                </a:cubicBezTo>
                <a:cubicBezTo>
                  <a:pt x="25" y="1457"/>
                  <a:pt x="14" y="1413"/>
                  <a:pt x="14" y="1368"/>
                </a:cubicBez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427" name="Rectangle 3"/>
          <p:cNvSpPr>
            <a:spLocks noGrp="1" noChangeArrowheads="1"/>
          </p:cNvSpPr>
          <p:nvPr>
            <p:ph type="title"/>
          </p:nvPr>
        </p:nvSpPr>
        <p:spPr>
          <a:xfrm>
            <a:off x="0" y="0"/>
            <a:ext cx="4267200" cy="808038"/>
          </a:xfrm>
        </p:spPr>
        <p:txBody>
          <a:bodyPr/>
          <a:lstStyle/>
          <a:p>
            <a:pPr eaLnBrk="1" hangingPunct="1">
              <a:defRPr/>
            </a:pPr>
            <a:r>
              <a:rPr lang="en-US" kern="1200" dirty="0">
                <a:ea typeface="+mn-ea"/>
                <a:cs typeface="+mn-cs"/>
              </a:rPr>
              <a:t>Series Circuits</a:t>
            </a:r>
          </a:p>
        </p:txBody>
      </p:sp>
      <p:sp>
        <p:nvSpPr>
          <p:cNvPr id="38916" name="Rectangle 9"/>
          <p:cNvSpPr>
            <a:spLocks noGrp="1" noChangeArrowheads="1"/>
          </p:cNvSpPr>
          <p:nvPr>
            <p:ph idx="1"/>
          </p:nvPr>
        </p:nvSpPr>
        <p:spPr>
          <a:xfrm>
            <a:off x="381000" y="838200"/>
            <a:ext cx="8763000" cy="433388"/>
          </a:xfrm>
        </p:spPr>
        <p:txBody>
          <a:bodyPr/>
          <a:lstStyle/>
          <a:p>
            <a:pPr eaLnBrk="1" hangingPunct="1">
              <a:lnSpc>
                <a:spcPct val="80000"/>
              </a:lnSpc>
              <a:spcBef>
                <a:spcPct val="0"/>
              </a:spcBef>
              <a:buFontTx/>
              <a:buNone/>
            </a:pPr>
            <a:r>
              <a:rPr lang="en-US" sz="2800">
                <a:latin typeface="Arial" charset="0"/>
              </a:rPr>
              <a:t>A circuit that contains only one path for current flow </a:t>
            </a:r>
          </a:p>
          <a:p>
            <a:pPr eaLnBrk="1" hangingPunct="1">
              <a:lnSpc>
                <a:spcPct val="80000"/>
              </a:lnSpc>
            </a:pPr>
            <a:endParaRPr lang="en-US" sz="2800">
              <a:latin typeface="Arial" charset="0"/>
            </a:endParaRPr>
          </a:p>
        </p:txBody>
      </p:sp>
      <p:pic>
        <p:nvPicPr>
          <p:cNvPr id="38917" name="Picture 4" descr="j0434785[1]"/>
          <p:cNvPicPr>
            <a:picLocks noChangeAspect="1" noChangeArrowheads="1"/>
          </p:cNvPicPr>
          <p:nvPr/>
        </p:nvPicPr>
        <p:blipFill>
          <a:blip r:embed="rId3">
            <a:extLst>
              <a:ext uri="{28A0092B-C50C-407E-A947-70E740481C1C}">
                <a14:useLocalDpi xmlns:a14="http://schemas.microsoft.com/office/drawing/2010/main" val="0"/>
              </a:ext>
            </a:extLst>
          </a:blip>
          <a:srcRect l="23264" r="33160" b="520"/>
          <a:stretch>
            <a:fillRect/>
          </a:stretch>
        </p:blipFill>
        <p:spPr bwMode="auto">
          <a:xfrm>
            <a:off x="1214438" y="4327525"/>
            <a:ext cx="796925"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29" name="Picture 5" descr="LightOff"/>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932363" y="4754563"/>
            <a:ext cx="1031875" cy="153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0" name="Picture 6" descr="LightOn"/>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600325" y="2614613"/>
            <a:ext cx="1903413"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1" name="Picture 7" descr="LightOff"/>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011488" y="3051175"/>
            <a:ext cx="1031875" cy="153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1" name="Rectangle 8"/>
          <p:cNvSpPr>
            <a:spLocks noChangeArrowheads="1"/>
          </p:cNvSpPr>
          <p:nvPr/>
        </p:nvSpPr>
        <p:spPr bwMode="auto">
          <a:xfrm>
            <a:off x="1692275" y="33607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38922" name="Rectangle 10"/>
          <p:cNvSpPr>
            <a:spLocks noChangeArrowheads="1"/>
          </p:cNvSpPr>
          <p:nvPr/>
        </p:nvSpPr>
        <p:spPr bwMode="auto">
          <a:xfrm>
            <a:off x="381000" y="1371600"/>
            <a:ext cx="8229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en-US" sz="2800">
                <a:solidFill>
                  <a:srgbClr val="FF0000"/>
                </a:solidFill>
              </a:rPr>
              <a:t>If the </a:t>
            </a:r>
            <a:r>
              <a:rPr lang="en-US" sz="2800" i="1">
                <a:solidFill>
                  <a:srgbClr val="FF0000"/>
                </a:solidFill>
              </a:rPr>
              <a:t>path</a:t>
            </a:r>
            <a:r>
              <a:rPr lang="en-US" sz="2800">
                <a:solidFill>
                  <a:srgbClr val="FF0000"/>
                </a:solidFill>
              </a:rPr>
              <a:t> is open anywhere in the circuit, current stops flowing to all components.</a:t>
            </a:r>
          </a:p>
        </p:txBody>
      </p:sp>
      <p:sp>
        <p:nvSpPr>
          <p:cNvPr id="103435" name="Rectangle 11"/>
          <p:cNvSpPr>
            <a:spLocks noChangeArrowheads="1"/>
          </p:cNvSpPr>
          <p:nvPr/>
        </p:nvSpPr>
        <p:spPr bwMode="auto">
          <a:xfrm>
            <a:off x="5187950" y="5821363"/>
            <a:ext cx="533400" cy="552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103436" name="Picture 12" descr="LightOn"/>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521200" y="4318000"/>
            <a:ext cx="1903413"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0 0 L 0.27622 -0.3523 " pathEditMode="relative" ptsTypes="AA">
                                      <p:cBhvr>
                                        <p:cTn id="6" dur="2000" fill="hold"/>
                                        <p:tgtEl>
                                          <p:spTgt spid="103436"/>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 0 L 0.27622 -0.3523 " pathEditMode="relative" ptsTypes="AA">
                                      <p:cBhvr>
                                        <p:cTn id="8" dur="2000" fill="hold"/>
                                        <p:tgtEl>
                                          <p:spTgt spid="103429"/>
                                        </p:tgtEl>
                                        <p:attrNameLst>
                                          <p:attrName>ppt_x</p:attrName>
                                          <p:attrName>ppt_y</p:attrName>
                                        </p:attrNameLst>
                                      </p:cBhvr>
                                    </p:animMotion>
                                  </p:childTnLst>
                                </p:cTn>
                              </p:par>
                              <p:par>
                                <p:cTn id="9" presetID="1" presetClass="entr" presetSubtype="0" fill="hold" grpId="0" nodeType="withEffect">
                                  <p:stCondLst>
                                    <p:cond delay="500"/>
                                  </p:stCondLst>
                                  <p:childTnLst>
                                    <p:set>
                                      <p:cBhvr>
                                        <p:cTn id="10" dur="1" fill="hold">
                                          <p:stCondLst>
                                            <p:cond delay="0"/>
                                          </p:stCondLst>
                                        </p:cTn>
                                        <p:tgtEl>
                                          <p:spTgt spid="103435"/>
                                        </p:tgtEl>
                                        <p:attrNameLst>
                                          <p:attrName>style.visibility</p:attrName>
                                        </p:attrNameLst>
                                      </p:cBhvr>
                                      <p:to>
                                        <p:strVal val="visible"/>
                                      </p:to>
                                    </p:set>
                                  </p:childTnLst>
                                </p:cTn>
                              </p:par>
                            </p:childTnLst>
                          </p:cTn>
                        </p:par>
                        <p:par>
                          <p:cTn id="11" fill="hold" nodeType="afterGroup">
                            <p:stCondLst>
                              <p:cond delay="2000"/>
                            </p:stCondLst>
                            <p:childTnLst>
                              <p:par>
                                <p:cTn id="12" presetID="1" presetClass="exit" presetSubtype="0" fill="hold" nodeType="afterEffect">
                                  <p:stCondLst>
                                    <p:cond delay="0"/>
                                  </p:stCondLst>
                                  <p:childTnLst>
                                    <p:set>
                                      <p:cBhvr>
                                        <p:cTn id="13" dur="1" fill="hold">
                                          <p:stCondLst>
                                            <p:cond delay="0"/>
                                          </p:stCondLst>
                                        </p:cTn>
                                        <p:tgtEl>
                                          <p:spTgt spid="103436"/>
                                        </p:tgtEl>
                                        <p:attrNameLst>
                                          <p:attrName>style.visibility</p:attrName>
                                        </p:attrNameLst>
                                      </p:cBhvr>
                                      <p:to>
                                        <p:strVal val="hidden"/>
                                      </p:to>
                                    </p:set>
                                  </p:childTnLst>
                                </p:cTn>
                              </p:par>
                            </p:childTnLst>
                          </p:cTn>
                        </p:par>
                        <p:par>
                          <p:cTn id="14" fill="hold" nodeType="afterGroup">
                            <p:stCondLst>
                              <p:cond delay="2000"/>
                            </p:stCondLst>
                            <p:childTnLst>
                              <p:par>
                                <p:cTn id="15" presetID="1" presetClass="entr" presetSubtype="0" fill="hold" nodeType="afterEffect">
                                  <p:stCondLst>
                                    <p:cond delay="0"/>
                                  </p:stCondLst>
                                  <p:childTnLst>
                                    <p:set>
                                      <p:cBhvr>
                                        <p:cTn id="16" dur="1" fill="hold">
                                          <p:stCondLst>
                                            <p:cond delay="0"/>
                                          </p:stCondLst>
                                        </p:cTn>
                                        <p:tgtEl>
                                          <p:spTgt spid="103429"/>
                                        </p:tgtEl>
                                        <p:attrNameLst>
                                          <p:attrName>style.visibility</p:attrName>
                                        </p:attrNameLst>
                                      </p:cBhvr>
                                      <p:to>
                                        <p:strVal val="visible"/>
                                      </p:to>
                                    </p:set>
                                  </p:childTnLst>
                                </p:cTn>
                              </p:par>
                            </p:childTnLst>
                          </p:cTn>
                        </p:par>
                        <p:par>
                          <p:cTn id="17" fill="hold" nodeType="afterGroup">
                            <p:stCondLst>
                              <p:cond delay="2000"/>
                            </p:stCondLst>
                            <p:childTnLst>
                              <p:par>
                                <p:cTn id="18" presetID="1" presetClass="exit" presetSubtype="0" fill="hold" nodeType="afterEffect">
                                  <p:stCondLst>
                                    <p:cond delay="0"/>
                                  </p:stCondLst>
                                  <p:childTnLst>
                                    <p:set>
                                      <p:cBhvr>
                                        <p:cTn id="19" dur="1" fill="hold">
                                          <p:stCondLst>
                                            <p:cond delay="0"/>
                                          </p:stCondLst>
                                        </p:cTn>
                                        <p:tgtEl>
                                          <p:spTgt spid="103430"/>
                                        </p:tgtEl>
                                        <p:attrNameLst>
                                          <p:attrName>style.visibility</p:attrName>
                                        </p:attrNameLst>
                                      </p:cBhvr>
                                      <p:to>
                                        <p:strVal val="hidden"/>
                                      </p:to>
                                    </p:set>
                                  </p:childTnLst>
                                </p:cTn>
                              </p:par>
                            </p:childTnLst>
                          </p:cTn>
                        </p:par>
                        <p:par>
                          <p:cTn id="20" fill="hold" nodeType="afterGroup">
                            <p:stCondLst>
                              <p:cond delay="2000"/>
                            </p:stCondLst>
                            <p:childTnLst>
                              <p:par>
                                <p:cTn id="21" presetID="1" presetClass="entr" presetSubtype="0" fill="hold" nodeType="afterEffect">
                                  <p:stCondLst>
                                    <p:cond delay="0"/>
                                  </p:stCondLst>
                                  <p:childTnLst>
                                    <p:set>
                                      <p:cBhvr>
                                        <p:cTn id="22" dur="1" fill="hold">
                                          <p:stCondLst>
                                            <p:cond delay="0"/>
                                          </p:stCondLst>
                                        </p:cTn>
                                        <p:tgtEl>
                                          <p:spTgt spid="1034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3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9"/>
          <p:cNvSpPr>
            <a:spLocks noGrp="1"/>
          </p:cNvSpPr>
          <p:nvPr>
            <p:ph idx="1"/>
          </p:nvPr>
        </p:nvSpPr>
        <p:spPr>
          <a:xfrm>
            <a:off x="381000" y="685800"/>
            <a:ext cx="8686800" cy="2209800"/>
          </a:xfrm>
        </p:spPr>
        <p:txBody>
          <a:bodyPr/>
          <a:lstStyle/>
          <a:p>
            <a:pPr>
              <a:buFontTx/>
              <a:buNone/>
            </a:pPr>
            <a:r>
              <a:rPr lang="en-US">
                <a:latin typeface="Arial" charset="0"/>
              </a:rPr>
              <a:t>Characteristics of a series circuit</a:t>
            </a:r>
          </a:p>
          <a:p>
            <a:r>
              <a:rPr lang="en-US" sz="2400">
                <a:latin typeface="Arial" charset="0"/>
              </a:rPr>
              <a:t>The current flowing through every series component is equal.</a:t>
            </a:r>
          </a:p>
          <a:p>
            <a:r>
              <a:rPr lang="en-US" sz="2400">
                <a:latin typeface="Arial" charset="0"/>
              </a:rPr>
              <a:t>The total resistance (R</a:t>
            </a:r>
            <a:r>
              <a:rPr lang="en-US" sz="2400" baseline="-25000">
                <a:latin typeface="Arial" charset="0"/>
              </a:rPr>
              <a:t>T</a:t>
            </a:r>
            <a:r>
              <a:rPr lang="en-US" sz="2400">
                <a:latin typeface="Arial" charset="0"/>
              </a:rPr>
              <a:t>) is equal to the sum of all of the resistances (i.e., R</a:t>
            </a:r>
            <a:r>
              <a:rPr lang="en-US" sz="2400" baseline="-25000">
                <a:latin typeface="Arial" charset="0"/>
              </a:rPr>
              <a:t>1</a:t>
            </a:r>
            <a:r>
              <a:rPr lang="en-US" sz="2400">
                <a:latin typeface="Arial" charset="0"/>
              </a:rPr>
              <a:t> + R</a:t>
            </a:r>
            <a:r>
              <a:rPr lang="en-US" sz="2400" baseline="-25000">
                <a:latin typeface="Arial" charset="0"/>
              </a:rPr>
              <a:t>2</a:t>
            </a:r>
            <a:r>
              <a:rPr lang="en-US" sz="2400">
                <a:latin typeface="Arial" charset="0"/>
              </a:rPr>
              <a:t> + R</a:t>
            </a:r>
            <a:r>
              <a:rPr lang="en-US" sz="2400" baseline="-25000">
                <a:latin typeface="Arial" charset="0"/>
              </a:rPr>
              <a:t>3</a:t>
            </a:r>
            <a:r>
              <a:rPr lang="en-US" sz="2400">
                <a:latin typeface="Arial" charset="0"/>
              </a:rPr>
              <a:t>).</a:t>
            </a:r>
          </a:p>
          <a:p>
            <a:pPr lvl="1">
              <a:buFontTx/>
              <a:buNone/>
            </a:pPr>
            <a:endParaRPr lang="en-US" sz="2000">
              <a:latin typeface="Arial" charset="0"/>
            </a:endParaRPr>
          </a:p>
          <a:p>
            <a:pPr>
              <a:buFontTx/>
              <a:buNone/>
            </a:pPr>
            <a:endParaRPr lang="en-US" sz="2400">
              <a:latin typeface="Arial" charset="0"/>
            </a:endParaRPr>
          </a:p>
        </p:txBody>
      </p:sp>
      <p:pic>
        <p:nvPicPr>
          <p:cNvPr id="39939"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843463" y="4160838"/>
            <a:ext cx="3995737" cy="263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TextBox 43"/>
          <p:cNvSpPr txBox="1">
            <a:spLocks noChangeArrowheads="1"/>
          </p:cNvSpPr>
          <p:nvPr/>
        </p:nvSpPr>
        <p:spPr bwMode="auto">
          <a:xfrm>
            <a:off x="4449763" y="5157788"/>
            <a:ext cx="3794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V</a:t>
            </a:r>
            <a:r>
              <a:rPr lang="en-US" sz="1400" baseline="-25000">
                <a:solidFill>
                  <a:srgbClr val="0000FF"/>
                </a:solidFill>
              </a:rPr>
              <a:t>T</a:t>
            </a:r>
          </a:p>
        </p:txBody>
      </p:sp>
      <p:sp>
        <p:nvSpPr>
          <p:cNvPr id="39941" name="TextBox 44"/>
          <p:cNvSpPr txBox="1">
            <a:spLocks noChangeArrowheads="1"/>
          </p:cNvSpPr>
          <p:nvPr/>
        </p:nvSpPr>
        <p:spPr bwMode="auto">
          <a:xfrm>
            <a:off x="4741863" y="4852988"/>
            <a:ext cx="2873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a:t>
            </a:r>
            <a:endParaRPr lang="en-US" sz="1400" baseline="-25000">
              <a:solidFill>
                <a:srgbClr val="0000FF"/>
              </a:solidFill>
            </a:endParaRPr>
          </a:p>
        </p:txBody>
      </p:sp>
      <p:sp>
        <p:nvSpPr>
          <p:cNvPr id="39942" name="TextBox 45"/>
          <p:cNvSpPr txBox="1">
            <a:spLocks noChangeArrowheads="1"/>
          </p:cNvSpPr>
          <p:nvPr/>
        </p:nvSpPr>
        <p:spPr bwMode="auto">
          <a:xfrm>
            <a:off x="4770438" y="5462588"/>
            <a:ext cx="242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a:t>
            </a:r>
            <a:endParaRPr lang="en-US" sz="1400" baseline="-25000">
              <a:solidFill>
                <a:srgbClr val="0000FF"/>
              </a:solidFill>
            </a:endParaRPr>
          </a:p>
        </p:txBody>
      </p:sp>
      <p:sp>
        <p:nvSpPr>
          <p:cNvPr id="39943" name="TextBox 46"/>
          <p:cNvSpPr txBox="1">
            <a:spLocks noChangeArrowheads="1"/>
          </p:cNvSpPr>
          <p:nvPr/>
        </p:nvSpPr>
        <p:spPr bwMode="auto">
          <a:xfrm>
            <a:off x="8686800" y="5154613"/>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V</a:t>
            </a:r>
            <a:r>
              <a:rPr lang="en-US" sz="1400" baseline="-25000">
                <a:solidFill>
                  <a:srgbClr val="0000FF"/>
                </a:solidFill>
              </a:rPr>
              <a:t>R2</a:t>
            </a:r>
          </a:p>
        </p:txBody>
      </p:sp>
      <p:sp>
        <p:nvSpPr>
          <p:cNvPr id="39944" name="TextBox 47"/>
          <p:cNvSpPr txBox="1">
            <a:spLocks noChangeArrowheads="1"/>
          </p:cNvSpPr>
          <p:nvPr/>
        </p:nvSpPr>
        <p:spPr bwMode="auto">
          <a:xfrm>
            <a:off x="8486775" y="4849813"/>
            <a:ext cx="288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a:t>
            </a:r>
            <a:endParaRPr lang="en-US" sz="1400" baseline="-25000">
              <a:solidFill>
                <a:srgbClr val="0000FF"/>
              </a:solidFill>
            </a:endParaRPr>
          </a:p>
        </p:txBody>
      </p:sp>
      <p:sp>
        <p:nvSpPr>
          <p:cNvPr id="39945" name="TextBox 48"/>
          <p:cNvSpPr txBox="1">
            <a:spLocks noChangeArrowheads="1"/>
          </p:cNvSpPr>
          <p:nvPr/>
        </p:nvSpPr>
        <p:spPr bwMode="auto">
          <a:xfrm>
            <a:off x="8486775" y="5459413"/>
            <a:ext cx="2428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a:t>
            </a:r>
            <a:endParaRPr lang="en-US" sz="1400" baseline="-25000">
              <a:solidFill>
                <a:srgbClr val="0000FF"/>
              </a:solidFill>
            </a:endParaRPr>
          </a:p>
        </p:txBody>
      </p:sp>
      <p:sp>
        <p:nvSpPr>
          <p:cNvPr id="39946" name="TextBox 49"/>
          <p:cNvSpPr txBox="1">
            <a:spLocks noChangeArrowheads="1"/>
          </p:cNvSpPr>
          <p:nvPr/>
        </p:nvSpPr>
        <p:spPr bwMode="auto">
          <a:xfrm>
            <a:off x="6677025" y="3786188"/>
            <a:ext cx="458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V</a:t>
            </a:r>
            <a:r>
              <a:rPr lang="en-US" sz="1400" baseline="-25000">
                <a:solidFill>
                  <a:srgbClr val="0000FF"/>
                </a:solidFill>
              </a:rPr>
              <a:t>R1</a:t>
            </a:r>
          </a:p>
        </p:txBody>
      </p:sp>
      <p:sp>
        <p:nvSpPr>
          <p:cNvPr id="39947" name="TextBox 50"/>
          <p:cNvSpPr txBox="1">
            <a:spLocks noChangeArrowheads="1"/>
          </p:cNvSpPr>
          <p:nvPr/>
        </p:nvSpPr>
        <p:spPr bwMode="auto">
          <a:xfrm>
            <a:off x="6424613" y="4014788"/>
            <a:ext cx="288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a:t>
            </a:r>
            <a:endParaRPr lang="en-US" sz="1400" baseline="-25000">
              <a:solidFill>
                <a:srgbClr val="0000FF"/>
              </a:solidFill>
            </a:endParaRPr>
          </a:p>
        </p:txBody>
      </p:sp>
      <p:sp>
        <p:nvSpPr>
          <p:cNvPr id="39948" name="TextBox 51"/>
          <p:cNvSpPr txBox="1">
            <a:spLocks noChangeArrowheads="1"/>
          </p:cNvSpPr>
          <p:nvPr/>
        </p:nvSpPr>
        <p:spPr bwMode="auto">
          <a:xfrm>
            <a:off x="7061200" y="4014788"/>
            <a:ext cx="244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a:t>
            </a:r>
            <a:endParaRPr lang="en-US" sz="1400" baseline="-25000">
              <a:solidFill>
                <a:srgbClr val="0000FF"/>
              </a:solidFill>
            </a:endParaRPr>
          </a:p>
        </p:txBody>
      </p:sp>
      <p:sp>
        <p:nvSpPr>
          <p:cNvPr id="39949" name="TextBox 52"/>
          <p:cNvSpPr txBox="1">
            <a:spLocks noChangeArrowheads="1"/>
          </p:cNvSpPr>
          <p:nvPr/>
        </p:nvSpPr>
        <p:spPr bwMode="auto">
          <a:xfrm>
            <a:off x="6623050" y="6550025"/>
            <a:ext cx="458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V</a:t>
            </a:r>
            <a:r>
              <a:rPr lang="en-US" sz="1400" baseline="-25000">
                <a:solidFill>
                  <a:srgbClr val="0000FF"/>
                </a:solidFill>
              </a:rPr>
              <a:t>R3</a:t>
            </a:r>
          </a:p>
        </p:txBody>
      </p:sp>
      <p:sp>
        <p:nvSpPr>
          <p:cNvPr id="39950" name="TextBox 53"/>
          <p:cNvSpPr txBox="1">
            <a:spLocks noChangeArrowheads="1"/>
          </p:cNvSpPr>
          <p:nvPr/>
        </p:nvSpPr>
        <p:spPr bwMode="auto">
          <a:xfrm>
            <a:off x="7038975" y="6324600"/>
            <a:ext cx="288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a:t>
            </a:r>
            <a:endParaRPr lang="en-US" sz="1400" baseline="-25000">
              <a:solidFill>
                <a:srgbClr val="0000FF"/>
              </a:solidFill>
            </a:endParaRPr>
          </a:p>
        </p:txBody>
      </p:sp>
      <p:sp>
        <p:nvSpPr>
          <p:cNvPr id="39951" name="TextBox 54"/>
          <p:cNvSpPr txBox="1">
            <a:spLocks noChangeArrowheads="1"/>
          </p:cNvSpPr>
          <p:nvPr/>
        </p:nvSpPr>
        <p:spPr bwMode="auto">
          <a:xfrm>
            <a:off x="6413500" y="6302375"/>
            <a:ext cx="244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a:t>
            </a:r>
            <a:endParaRPr lang="en-US" sz="1400" baseline="-25000">
              <a:solidFill>
                <a:srgbClr val="0000FF"/>
              </a:solidFill>
            </a:endParaRPr>
          </a:p>
        </p:txBody>
      </p:sp>
      <p:sp>
        <p:nvSpPr>
          <p:cNvPr id="39952" name="TextBox 55"/>
          <p:cNvSpPr txBox="1">
            <a:spLocks noChangeArrowheads="1"/>
          </p:cNvSpPr>
          <p:nvPr/>
        </p:nvSpPr>
        <p:spPr bwMode="auto">
          <a:xfrm>
            <a:off x="5516563" y="6397625"/>
            <a:ext cx="3857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R</a:t>
            </a:r>
            <a:r>
              <a:rPr lang="en-US" sz="1400" baseline="-25000">
                <a:solidFill>
                  <a:srgbClr val="0000FF"/>
                </a:solidFill>
              </a:rPr>
              <a:t>T</a:t>
            </a:r>
          </a:p>
        </p:txBody>
      </p:sp>
      <p:sp>
        <p:nvSpPr>
          <p:cNvPr id="39953" name="TextBox 56"/>
          <p:cNvSpPr txBox="1">
            <a:spLocks noChangeArrowheads="1"/>
          </p:cNvSpPr>
          <p:nvPr/>
        </p:nvSpPr>
        <p:spPr bwMode="auto">
          <a:xfrm>
            <a:off x="5372100" y="4010025"/>
            <a:ext cx="3079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I</a:t>
            </a:r>
            <a:r>
              <a:rPr lang="en-US" sz="1400" baseline="-25000">
                <a:solidFill>
                  <a:srgbClr val="0000FF"/>
                </a:solidFill>
              </a:rPr>
              <a:t>T</a:t>
            </a:r>
          </a:p>
        </p:txBody>
      </p:sp>
      <p:cxnSp>
        <p:nvCxnSpPr>
          <p:cNvPr id="58" name="Straight Arrow Connector 57"/>
          <p:cNvCxnSpPr/>
          <p:nvPr/>
        </p:nvCxnSpPr>
        <p:spPr>
          <a:xfrm>
            <a:off x="5410200" y="4394200"/>
            <a:ext cx="304800" cy="1588"/>
          </a:xfrm>
          <a:prstGeom prst="straightConnector1">
            <a:avLst/>
          </a:prstGeom>
          <a:ln w="12700">
            <a:solidFill>
              <a:srgbClr val="0000FF"/>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59" name="Freeform 58"/>
          <p:cNvSpPr/>
          <p:nvPr/>
        </p:nvSpPr>
        <p:spPr>
          <a:xfrm>
            <a:off x="5676900" y="5772150"/>
            <a:ext cx="222250" cy="549275"/>
          </a:xfrm>
          <a:custGeom>
            <a:avLst/>
            <a:gdLst>
              <a:gd name="connsiteX0" fmla="*/ 0 w 223284"/>
              <a:gd name="connsiteY0" fmla="*/ 893135 h 893135"/>
              <a:gd name="connsiteX1" fmla="*/ 0 w 223284"/>
              <a:gd name="connsiteY1" fmla="*/ 0 h 893135"/>
              <a:gd name="connsiteX2" fmla="*/ 223284 w 223284"/>
              <a:gd name="connsiteY2" fmla="*/ 0 h 893135"/>
            </a:gdLst>
            <a:ahLst/>
            <a:cxnLst>
              <a:cxn ang="0">
                <a:pos x="connsiteX0" y="connsiteY0"/>
              </a:cxn>
              <a:cxn ang="0">
                <a:pos x="connsiteX1" y="connsiteY1"/>
              </a:cxn>
              <a:cxn ang="0">
                <a:pos x="connsiteX2" y="connsiteY2"/>
              </a:cxn>
            </a:cxnLst>
            <a:rect l="l" t="t" r="r" b="b"/>
            <a:pathLst>
              <a:path w="223284" h="893135">
                <a:moveTo>
                  <a:pt x="0" y="893135"/>
                </a:moveTo>
                <a:lnTo>
                  <a:pt x="0" y="0"/>
                </a:lnTo>
                <a:lnTo>
                  <a:pt x="223284" y="0"/>
                </a:lnTo>
              </a:path>
            </a:pathLst>
          </a:custGeom>
          <a:ln w="12700">
            <a:solidFill>
              <a:srgbClr val="0000FF"/>
            </a:solidFill>
            <a:headEnd type="none"/>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400" dirty="0"/>
          </a:p>
        </p:txBody>
      </p:sp>
      <p:sp>
        <p:nvSpPr>
          <p:cNvPr id="23" name="Rectangle 3"/>
          <p:cNvSpPr>
            <a:spLocks noGrp="1" noChangeArrowheads="1"/>
          </p:cNvSpPr>
          <p:nvPr>
            <p:ph type="title"/>
          </p:nvPr>
        </p:nvSpPr>
        <p:spPr>
          <a:xfrm>
            <a:off x="0" y="0"/>
            <a:ext cx="4267200" cy="808038"/>
          </a:xfrm>
        </p:spPr>
        <p:txBody>
          <a:bodyPr/>
          <a:lstStyle/>
          <a:p>
            <a:pPr eaLnBrk="1" hangingPunct="1">
              <a:defRPr/>
            </a:pPr>
            <a:r>
              <a:rPr lang="en-US" kern="1200" dirty="0">
                <a:ea typeface="+mn-ea"/>
                <a:cs typeface="+mn-cs"/>
              </a:rPr>
              <a:t>Series Circuits</a:t>
            </a:r>
          </a:p>
        </p:txBody>
      </p:sp>
      <p:graphicFrame>
        <p:nvGraphicFramePr>
          <p:cNvPr id="39958" name="Object 22"/>
          <p:cNvGraphicFramePr>
            <a:graphicFrameLocks noChangeAspect="1"/>
          </p:cNvGraphicFramePr>
          <p:nvPr/>
        </p:nvGraphicFramePr>
        <p:xfrm>
          <a:off x="2895600" y="3048000"/>
          <a:ext cx="3467100" cy="431800"/>
        </p:xfrm>
        <a:graphic>
          <a:graphicData uri="http://schemas.openxmlformats.org/presentationml/2006/ole">
            <mc:AlternateContent xmlns:mc="http://schemas.openxmlformats.org/markup-compatibility/2006">
              <mc:Choice xmlns:v="urn:schemas-microsoft-com:vml" Requires="v">
                <p:oleObj spid="_x0000_s39989" name="Equation" r:id="rId5" imgW="3466800" imgH="431640" progId="Equation.DSMT4">
                  <p:embed/>
                </p:oleObj>
              </mc:Choice>
              <mc:Fallback>
                <p:oleObj name="Equation" r:id="rId5" imgW="3466800" imgH="431640" progId="Equation.DSMT4">
                  <p:embed/>
                  <p:pic>
                    <p:nvPicPr>
                      <p:cNvPr id="0" name="Object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3048000"/>
                        <a:ext cx="34671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9959" name="Text Box 23"/>
          <p:cNvSpPr txBox="1">
            <a:spLocks noChangeArrowheads="1"/>
          </p:cNvSpPr>
          <p:nvPr/>
        </p:nvSpPr>
        <p:spPr bwMode="auto">
          <a:xfrm>
            <a:off x="381000" y="3581400"/>
            <a:ext cx="43434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20000"/>
              </a:spcBef>
              <a:buFontTx/>
              <a:buChar char="•"/>
            </a:pPr>
            <a:r>
              <a:rPr lang="en-US" sz="2400" dirty="0"/>
              <a:t>The sum of all voltage drops (V</a:t>
            </a:r>
            <a:r>
              <a:rPr lang="en-US" sz="2400" baseline="-25000" dirty="0"/>
              <a:t>1</a:t>
            </a:r>
            <a:r>
              <a:rPr lang="en-US" sz="2400" dirty="0"/>
              <a:t> + V</a:t>
            </a:r>
            <a:r>
              <a:rPr lang="en-US" sz="2400" baseline="-25000" dirty="0"/>
              <a:t>2</a:t>
            </a:r>
            <a:r>
              <a:rPr lang="en-US" sz="2400" dirty="0"/>
              <a:t> + V</a:t>
            </a:r>
            <a:r>
              <a:rPr lang="en-US" sz="2400" baseline="-25000" dirty="0"/>
              <a:t>3</a:t>
            </a:r>
            <a:r>
              <a:rPr lang="en-US" sz="2400" dirty="0"/>
              <a:t>) is equal to the total applied voltage (V</a:t>
            </a:r>
            <a:r>
              <a:rPr lang="en-US" sz="2400" baseline="-25000" dirty="0"/>
              <a:t>T</a:t>
            </a:r>
            <a:r>
              <a:rPr lang="en-US" sz="2400" dirty="0"/>
              <a:t>). This is called </a:t>
            </a:r>
            <a:r>
              <a:rPr lang="en-US" sz="2400" i="1" dirty="0" smtClean="0"/>
              <a:t>Kirchhoff’s</a:t>
            </a:r>
            <a:r>
              <a:rPr lang="en-US" sz="2400" dirty="0" smtClean="0"/>
              <a:t> </a:t>
            </a:r>
            <a:r>
              <a:rPr lang="en-US" sz="2400" dirty="0"/>
              <a:t>Voltage Law.</a:t>
            </a:r>
          </a:p>
          <a:p>
            <a:endParaRPr lang="en-US" sz="2400" dirty="0"/>
          </a:p>
        </p:txBody>
      </p:sp>
      <p:graphicFrame>
        <p:nvGraphicFramePr>
          <p:cNvPr id="39960" name="Object 24"/>
          <p:cNvGraphicFramePr>
            <a:graphicFrameLocks noChangeAspect="1"/>
          </p:cNvGraphicFramePr>
          <p:nvPr/>
        </p:nvGraphicFramePr>
        <p:xfrm>
          <a:off x="1123950" y="5867400"/>
          <a:ext cx="2438400" cy="431800"/>
        </p:xfrm>
        <a:graphic>
          <a:graphicData uri="http://schemas.openxmlformats.org/presentationml/2006/ole">
            <mc:AlternateContent xmlns:mc="http://schemas.openxmlformats.org/markup-compatibility/2006">
              <mc:Choice xmlns:v="urn:schemas-microsoft-com:vml" Requires="v">
                <p:oleObj spid="_x0000_s39990" name="Equation" r:id="rId7" imgW="2438280" imgH="431640" progId="Equation.DSMT4">
                  <p:embed/>
                </p:oleObj>
              </mc:Choice>
              <mc:Fallback>
                <p:oleObj name="Equation" r:id="rId7" imgW="2438280" imgH="431640" progId="Equation.DSMT4">
                  <p:embed/>
                  <p:pic>
                    <p:nvPicPr>
                      <p:cNvPr id="0" name="Object 2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23950" y="5867400"/>
                        <a:ext cx="24384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0" y="0"/>
            <a:ext cx="8229600" cy="715963"/>
          </a:xfrm>
        </p:spPr>
        <p:txBody>
          <a:bodyPr/>
          <a:lstStyle/>
          <a:p>
            <a:pPr eaLnBrk="1" hangingPunct="1"/>
            <a:r>
              <a:rPr lang="en-US" sz="4000">
                <a:latin typeface="Arial" charset="0"/>
              </a:rPr>
              <a:t>Example: Series Circuit</a:t>
            </a:r>
          </a:p>
        </p:txBody>
      </p:sp>
      <p:sp>
        <p:nvSpPr>
          <p:cNvPr id="40963" name="TextBox 5"/>
          <p:cNvSpPr txBox="1">
            <a:spLocks noChangeArrowheads="1"/>
          </p:cNvSpPr>
          <p:nvPr/>
        </p:nvSpPr>
        <p:spPr bwMode="auto">
          <a:xfrm>
            <a:off x="-152400" y="762000"/>
            <a:ext cx="9296400"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ea typeface="ＭＳ Ｐゴシック" charset="0"/>
              </a:defRPr>
            </a:lvl1pPr>
            <a:lvl2pPr eaLnBrk="0" hangingPunct="0">
              <a:defRPr>
                <a:solidFill>
                  <a:schemeClr val="tx1"/>
                </a:solidFill>
                <a:latin typeface="Arial" charset="0"/>
                <a:ea typeface="ＭＳ Ｐゴシック" charset="0"/>
              </a:defRPr>
            </a:lvl2pPr>
            <a:lvl3pPr indent="-225425"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lvl="1" eaLnBrk="1" hangingPunct="1">
              <a:spcAft>
                <a:spcPts val="600"/>
              </a:spcAft>
            </a:pPr>
            <a:r>
              <a:rPr lang="en-US" sz="2400" dirty="0"/>
              <a:t>For the series circuit shown, use the laws of circuit theory to calculate the following:</a:t>
            </a:r>
          </a:p>
          <a:p>
            <a:pPr lvl="2" eaLnBrk="1" hangingPunct="1">
              <a:spcAft>
                <a:spcPts val="600"/>
              </a:spcAft>
              <a:buFont typeface="Arial" charset="0"/>
              <a:buChar char="•"/>
            </a:pPr>
            <a:r>
              <a:rPr lang="en-US" sz="2400" dirty="0"/>
              <a:t>The total resistance (R</a:t>
            </a:r>
            <a:r>
              <a:rPr lang="en-US" sz="2400" baseline="-25000" dirty="0"/>
              <a:t>T</a:t>
            </a:r>
            <a:r>
              <a:rPr lang="en-US" sz="2400" dirty="0"/>
              <a:t>)</a:t>
            </a:r>
          </a:p>
          <a:p>
            <a:pPr lvl="2" eaLnBrk="1" hangingPunct="1">
              <a:spcAft>
                <a:spcPts val="600"/>
              </a:spcAft>
              <a:buFont typeface="Arial" charset="0"/>
              <a:buChar char="•"/>
            </a:pPr>
            <a:r>
              <a:rPr lang="en-US" sz="2400" dirty="0"/>
              <a:t>The </a:t>
            </a:r>
            <a:r>
              <a:rPr lang="en-US" sz="2400" b="1" dirty="0"/>
              <a:t>current</a:t>
            </a:r>
            <a:r>
              <a:rPr lang="en-US" sz="2400" dirty="0"/>
              <a:t> flowing </a:t>
            </a:r>
            <a:r>
              <a:rPr lang="en-US" sz="2400" b="1" dirty="0"/>
              <a:t>through</a:t>
            </a:r>
            <a:r>
              <a:rPr lang="en-US" sz="2400" dirty="0"/>
              <a:t> each component (I</a:t>
            </a:r>
            <a:r>
              <a:rPr lang="en-US" sz="2400" baseline="-25000" dirty="0"/>
              <a:t>T</a:t>
            </a:r>
            <a:r>
              <a:rPr lang="en-US" sz="2400" dirty="0"/>
              <a:t>, I</a:t>
            </a:r>
            <a:r>
              <a:rPr lang="en-US" sz="2400" baseline="-25000" dirty="0"/>
              <a:t>1</a:t>
            </a:r>
            <a:r>
              <a:rPr lang="en-US" sz="2400" dirty="0"/>
              <a:t>, I</a:t>
            </a:r>
            <a:r>
              <a:rPr lang="en-US" sz="2400" baseline="-25000" dirty="0"/>
              <a:t>2</a:t>
            </a:r>
            <a:r>
              <a:rPr lang="en-US" sz="2400" dirty="0"/>
              <a:t>, &amp; I</a:t>
            </a:r>
            <a:r>
              <a:rPr lang="en-US" sz="2400" baseline="-25000" dirty="0"/>
              <a:t>3</a:t>
            </a:r>
            <a:r>
              <a:rPr lang="en-US" sz="2400" dirty="0"/>
              <a:t>)</a:t>
            </a:r>
          </a:p>
          <a:p>
            <a:pPr lvl="2" eaLnBrk="1" hangingPunct="1">
              <a:spcAft>
                <a:spcPts val="600"/>
              </a:spcAft>
              <a:buFont typeface="Arial" charset="0"/>
              <a:buChar char="•"/>
            </a:pPr>
            <a:r>
              <a:rPr lang="en-US" sz="2400" dirty="0"/>
              <a:t>The </a:t>
            </a:r>
            <a:r>
              <a:rPr lang="en-US" sz="2400" b="1" dirty="0"/>
              <a:t>voltage across </a:t>
            </a:r>
            <a:r>
              <a:rPr lang="en-US" sz="2400" dirty="0"/>
              <a:t>each component (V</a:t>
            </a:r>
            <a:r>
              <a:rPr lang="en-US" sz="2400" baseline="-25000" dirty="0"/>
              <a:t>T</a:t>
            </a:r>
            <a:r>
              <a:rPr lang="en-US" sz="2400" dirty="0"/>
              <a:t>, V</a:t>
            </a:r>
            <a:r>
              <a:rPr lang="en-US" sz="2400" baseline="-25000" dirty="0"/>
              <a:t>1</a:t>
            </a:r>
            <a:r>
              <a:rPr lang="en-US" sz="2400" dirty="0"/>
              <a:t>, V</a:t>
            </a:r>
            <a:r>
              <a:rPr lang="en-US" sz="2400" baseline="-25000" dirty="0"/>
              <a:t>2</a:t>
            </a:r>
            <a:r>
              <a:rPr lang="en-US" sz="2400" dirty="0"/>
              <a:t>, &amp; V</a:t>
            </a:r>
            <a:r>
              <a:rPr lang="en-US" sz="2400" baseline="-25000" dirty="0"/>
              <a:t>3</a:t>
            </a:r>
            <a:r>
              <a:rPr lang="en-US" sz="2400" dirty="0"/>
              <a:t>)</a:t>
            </a:r>
          </a:p>
          <a:p>
            <a:pPr lvl="2" eaLnBrk="1" hangingPunct="1">
              <a:spcAft>
                <a:spcPts val="600"/>
              </a:spcAft>
              <a:buFont typeface="Arial" charset="0"/>
              <a:buChar char="•"/>
            </a:pPr>
            <a:r>
              <a:rPr lang="en-US" sz="2400" dirty="0"/>
              <a:t>Use the results to verify </a:t>
            </a:r>
            <a:r>
              <a:rPr lang="en-US" sz="2400" dirty="0" smtClean="0"/>
              <a:t>Kirchhoff’s </a:t>
            </a:r>
            <a:r>
              <a:rPr lang="en-US" sz="2400" dirty="0"/>
              <a:t>Voltage Law</a:t>
            </a:r>
          </a:p>
        </p:txBody>
      </p:sp>
      <p:grpSp>
        <p:nvGrpSpPr>
          <p:cNvPr id="40964" name="Group 99"/>
          <p:cNvGrpSpPr>
            <a:grpSpLocks/>
          </p:cNvGrpSpPr>
          <p:nvPr/>
        </p:nvGrpSpPr>
        <p:grpSpPr bwMode="auto">
          <a:xfrm>
            <a:off x="2209800" y="3883025"/>
            <a:ext cx="4694238" cy="2998788"/>
            <a:chOff x="2209800" y="3859473"/>
            <a:chExt cx="4695027" cy="2998527"/>
          </a:xfrm>
        </p:grpSpPr>
        <p:pic>
          <p:nvPicPr>
            <p:cNvPr id="40965"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602926" y="4160255"/>
              <a:ext cx="3997101" cy="2634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TextBox 77"/>
            <p:cNvSpPr txBox="1">
              <a:spLocks noChangeArrowheads="1"/>
            </p:cNvSpPr>
            <p:nvPr/>
          </p:nvSpPr>
          <p:spPr bwMode="auto">
            <a:xfrm>
              <a:off x="2209800" y="5157850"/>
              <a:ext cx="3786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V</a:t>
              </a:r>
              <a:r>
                <a:rPr lang="en-US" sz="1400" baseline="-25000">
                  <a:solidFill>
                    <a:srgbClr val="0000FF"/>
                  </a:solidFill>
                </a:rPr>
                <a:t>T</a:t>
              </a:r>
            </a:p>
          </p:txBody>
        </p:sp>
        <p:sp>
          <p:nvSpPr>
            <p:cNvPr id="40967" name="TextBox 78"/>
            <p:cNvSpPr txBox="1">
              <a:spLocks noChangeArrowheads="1"/>
            </p:cNvSpPr>
            <p:nvPr/>
          </p:nvSpPr>
          <p:spPr bwMode="auto">
            <a:xfrm>
              <a:off x="2501165" y="4853050"/>
              <a:ext cx="2888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a:t>
              </a:r>
              <a:endParaRPr lang="en-US" sz="1400" baseline="-25000">
                <a:solidFill>
                  <a:srgbClr val="0000FF"/>
                </a:solidFill>
              </a:endParaRPr>
            </a:p>
          </p:txBody>
        </p:sp>
        <p:sp>
          <p:nvSpPr>
            <p:cNvPr id="40968" name="TextBox 79"/>
            <p:cNvSpPr txBox="1">
              <a:spLocks noChangeArrowheads="1"/>
            </p:cNvSpPr>
            <p:nvPr/>
          </p:nvSpPr>
          <p:spPr bwMode="auto">
            <a:xfrm>
              <a:off x="2530019" y="5462650"/>
              <a:ext cx="2439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a:t>
              </a:r>
              <a:endParaRPr lang="en-US" sz="1400" baseline="-25000">
                <a:solidFill>
                  <a:srgbClr val="0000FF"/>
                </a:solidFill>
              </a:endParaRPr>
            </a:p>
          </p:txBody>
        </p:sp>
        <p:sp>
          <p:nvSpPr>
            <p:cNvPr id="40969" name="TextBox 80"/>
            <p:cNvSpPr txBox="1">
              <a:spLocks noChangeArrowheads="1"/>
            </p:cNvSpPr>
            <p:nvPr/>
          </p:nvSpPr>
          <p:spPr bwMode="auto">
            <a:xfrm>
              <a:off x="6446047" y="5154873"/>
              <a:ext cx="4587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V</a:t>
              </a:r>
              <a:r>
                <a:rPr lang="en-US" sz="1400" baseline="-25000">
                  <a:solidFill>
                    <a:srgbClr val="0000FF"/>
                  </a:solidFill>
                </a:rPr>
                <a:t>R2</a:t>
              </a:r>
            </a:p>
          </p:txBody>
        </p:sp>
        <p:sp>
          <p:nvSpPr>
            <p:cNvPr id="40970" name="TextBox 81"/>
            <p:cNvSpPr txBox="1">
              <a:spLocks noChangeArrowheads="1"/>
            </p:cNvSpPr>
            <p:nvPr/>
          </p:nvSpPr>
          <p:spPr bwMode="auto">
            <a:xfrm>
              <a:off x="6246301" y="4850073"/>
              <a:ext cx="2888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a:t>
              </a:r>
              <a:endParaRPr lang="en-US" sz="1400" baseline="-25000">
                <a:solidFill>
                  <a:srgbClr val="0000FF"/>
                </a:solidFill>
              </a:endParaRPr>
            </a:p>
          </p:txBody>
        </p:sp>
        <p:sp>
          <p:nvSpPr>
            <p:cNvPr id="40971" name="TextBox 82"/>
            <p:cNvSpPr txBox="1">
              <a:spLocks noChangeArrowheads="1"/>
            </p:cNvSpPr>
            <p:nvPr/>
          </p:nvSpPr>
          <p:spPr bwMode="auto">
            <a:xfrm>
              <a:off x="6246301" y="5459673"/>
              <a:ext cx="2439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a:t>
              </a:r>
              <a:endParaRPr lang="en-US" sz="1400" baseline="-25000">
                <a:solidFill>
                  <a:srgbClr val="0000FF"/>
                </a:solidFill>
              </a:endParaRPr>
            </a:p>
          </p:txBody>
        </p:sp>
        <p:sp>
          <p:nvSpPr>
            <p:cNvPr id="40972" name="TextBox 83"/>
            <p:cNvSpPr txBox="1">
              <a:spLocks noChangeArrowheads="1"/>
            </p:cNvSpPr>
            <p:nvPr/>
          </p:nvSpPr>
          <p:spPr bwMode="auto">
            <a:xfrm>
              <a:off x="4437034" y="3859473"/>
              <a:ext cx="4587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V</a:t>
              </a:r>
              <a:r>
                <a:rPr lang="en-US" sz="1400" baseline="-25000">
                  <a:solidFill>
                    <a:srgbClr val="0000FF"/>
                  </a:solidFill>
                </a:rPr>
                <a:t>R1</a:t>
              </a:r>
            </a:p>
          </p:txBody>
        </p:sp>
        <p:sp>
          <p:nvSpPr>
            <p:cNvPr id="40973" name="TextBox 84"/>
            <p:cNvSpPr txBox="1">
              <a:spLocks noChangeArrowheads="1"/>
            </p:cNvSpPr>
            <p:nvPr/>
          </p:nvSpPr>
          <p:spPr bwMode="auto">
            <a:xfrm>
              <a:off x="4185377" y="4014850"/>
              <a:ext cx="2888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a:t>
              </a:r>
              <a:endParaRPr lang="en-US" sz="1400" baseline="-25000">
                <a:solidFill>
                  <a:srgbClr val="0000FF"/>
                </a:solidFill>
              </a:endParaRPr>
            </a:p>
          </p:txBody>
        </p:sp>
        <p:sp>
          <p:nvSpPr>
            <p:cNvPr id="40974" name="TextBox 85"/>
            <p:cNvSpPr txBox="1">
              <a:spLocks noChangeArrowheads="1"/>
            </p:cNvSpPr>
            <p:nvPr/>
          </p:nvSpPr>
          <p:spPr bwMode="auto">
            <a:xfrm>
              <a:off x="4821178" y="4014850"/>
              <a:ext cx="2439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a:t>
              </a:r>
              <a:endParaRPr lang="en-US" sz="1400" baseline="-25000">
                <a:solidFill>
                  <a:srgbClr val="0000FF"/>
                </a:solidFill>
              </a:endParaRPr>
            </a:p>
          </p:txBody>
        </p:sp>
        <p:sp>
          <p:nvSpPr>
            <p:cNvPr id="40975" name="TextBox 86"/>
            <p:cNvSpPr txBox="1">
              <a:spLocks noChangeArrowheads="1"/>
            </p:cNvSpPr>
            <p:nvPr/>
          </p:nvSpPr>
          <p:spPr bwMode="auto">
            <a:xfrm>
              <a:off x="4383339" y="6550223"/>
              <a:ext cx="4587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V</a:t>
              </a:r>
              <a:r>
                <a:rPr lang="en-US" sz="1400" baseline="-25000">
                  <a:solidFill>
                    <a:srgbClr val="0000FF"/>
                  </a:solidFill>
                </a:rPr>
                <a:t>R3</a:t>
              </a:r>
            </a:p>
          </p:txBody>
        </p:sp>
        <p:sp>
          <p:nvSpPr>
            <p:cNvPr id="40976" name="TextBox 87"/>
            <p:cNvSpPr txBox="1">
              <a:spLocks noChangeArrowheads="1"/>
            </p:cNvSpPr>
            <p:nvPr/>
          </p:nvSpPr>
          <p:spPr bwMode="auto">
            <a:xfrm>
              <a:off x="4799040" y="6324600"/>
              <a:ext cx="2888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a:t>
              </a:r>
              <a:endParaRPr lang="en-US" sz="1400" baseline="-25000">
                <a:solidFill>
                  <a:srgbClr val="0000FF"/>
                </a:solidFill>
              </a:endParaRPr>
            </a:p>
          </p:txBody>
        </p:sp>
        <p:sp>
          <p:nvSpPr>
            <p:cNvPr id="40977" name="TextBox 88"/>
            <p:cNvSpPr txBox="1">
              <a:spLocks noChangeArrowheads="1"/>
            </p:cNvSpPr>
            <p:nvPr/>
          </p:nvSpPr>
          <p:spPr bwMode="auto">
            <a:xfrm>
              <a:off x="4174062" y="6303127"/>
              <a:ext cx="2439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a:t>
              </a:r>
              <a:endParaRPr lang="en-US" sz="1400" baseline="-25000">
                <a:solidFill>
                  <a:srgbClr val="0000FF"/>
                </a:solidFill>
              </a:endParaRPr>
            </a:p>
          </p:txBody>
        </p:sp>
        <p:sp>
          <p:nvSpPr>
            <p:cNvPr id="40978" name="TextBox 89"/>
            <p:cNvSpPr txBox="1">
              <a:spLocks noChangeArrowheads="1"/>
            </p:cNvSpPr>
            <p:nvPr/>
          </p:nvSpPr>
          <p:spPr bwMode="auto">
            <a:xfrm>
              <a:off x="3276600" y="6397823"/>
              <a:ext cx="38497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R</a:t>
              </a:r>
              <a:r>
                <a:rPr lang="en-US" sz="1400" baseline="-25000">
                  <a:solidFill>
                    <a:srgbClr val="0000FF"/>
                  </a:solidFill>
                </a:rPr>
                <a:t>T</a:t>
              </a:r>
            </a:p>
          </p:txBody>
        </p:sp>
        <p:sp>
          <p:nvSpPr>
            <p:cNvPr id="40979" name="TextBox 90"/>
            <p:cNvSpPr txBox="1">
              <a:spLocks noChangeArrowheads="1"/>
            </p:cNvSpPr>
            <p:nvPr/>
          </p:nvSpPr>
          <p:spPr bwMode="auto">
            <a:xfrm>
              <a:off x="3132463" y="4010285"/>
              <a:ext cx="3080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I</a:t>
              </a:r>
              <a:r>
                <a:rPr lang="en-US" sz="1400" baseline="-25000">
                  <a:solidFill>
                    <a:srgbClr val="0000FF"/>
                  </a:solidFill>
                </a:rPr>
                <a:t>T</a:t>
              </a:r>
            </a:p>
          </p:txBody>
        </p:sp>
        <p:cxnSp>
          <p:nvCxnSpPr>
            <p:cNvPr id="92" name="Straight Arrow Connector 91"/>
            <p:cNvCxnSpPr/>
            <p:nvPr/>
          </p:nvCxnSpPr>
          <p:spPr>
            <a:xfrm>
              <a:off x="3170399" y="4394414"/>
              <a:ext cx="304851" cy="1587"/>
            </a:xfrm>
            <a:prstGeom prst="straightConnector1">
              <a:avLst/>
            </a:prstGeom>
            <a:ln w="12700">
              <a:solidFill>
                <a:srgbClr val="0000FF"/>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93" name="Freeform 92"/>
            <p:cNvSpPr/>
            <p:nvPr/>
          </p:nvSpPr>
          <p:spPr>
            <a:xfrm>
              <a:off x="3435556" y="5772245"/>
              <a:ext cx="223876" cy="549227"/>
            </a:xfrm>
            <a:custGeom>
              <a:avLst/>
              <a:gdLst>
                <a:gd name="connsiteX0" fmla="*/ 0 w 223284"/>
                <a:gd name="connsiteY0" fmla="*/ 893135 h 893135"/>
                <a:gd name="connsiteX1" fmla="*/ 0 w 223284"/>
                <a:gd name="connsiteY1" fmla="*/ 0 h 893135"/>
                <a:gd name="connsiteX2" fmla="*/ 223284 w 223284"/>
                <a:gd name="connsiteY2" fmla="*/ 0 h 893135"/>
              </a:gdLst>
              <a:ahLst/>
              <a:cxnLst>
                <a:cxn ang="0">
                  <a:pos x="connsiteX0" y="connsiteY0"/>
                </a:cxn>
                <a:cxn ang="0">
                  <a:pos x="connsiteX1" y="connsiteY1"/>
                </a:cxn>
                <a:cxn ang="0">
                  <a:pos x="connsiteX2" y="connsiteY2"/>
                </a:cxn>
              </a:cxnLst>
              <a:rect l="l" t="t" r="r" b="b"/>
              <a:pathLst>
                <a:path w="223284" h="893135">
                  <a:moveTo>
                    <a:pt x="0" y="893135"/>
                  </a:moveTo>
                  <a:lnTo>
                    <a:pt x="0" y="0"/>
                  </a:lnTo>
                  <a:lnTo>
                    <a:pt x="223284" y="0"/>
                  </a:lnTo>
                </a:path>
              </a:pathLst>
            </a:custGeom>
            <a:ln w="12700">
              <a:solidFill>
                <a:srgbClr val="0000FF"/>
              </a:solidFill>
              <a:headEnd type="none"/>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400" dirty="0"/>
            </a:p>
          </p:txBody>
        </p:sp>
        <p:cxnSp>
          <p:nvCxnSpPr>
            <p:cNvPr id="94" name="Straight Arrow Connector 93"/>
            <p:cNvCxnSpPr/>
            <p:nvPr/>
          </p:nvCxnSpPr>
          <p:spPr>
            <a:xfrm>
              <a:off x="4473955" y="4853162"/>
              <a:ext cx="304851" cy="1588"/>
            </a:xfrm>
            <a:prstGeom prst="straightConnector1">
              <a:avLst/>
            </a:prstGeom>
            <a:ln w="12700">
              <a:solidFill>
                <a:srgbClr val="0000FF"/>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40983" name="TextBox 94"/>
            <p:cNvSpPr txBox="1">
              <a:spLocks noChangeArrowheads="1"/>
            </p:cNvSpPr>
            <p:nvPr/>
          </p:nvSpPr>
          <p:spPr bwMode="auto">
            <a:xfrm>
              <a:off x="4390227" y="4850073"/>
              <a:ext cx="3882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I</a:t>
              </a:r>
              <a:r>
                <a:rPr lang="en-US" sz="1400" baseline="-25000">
                  <a:solidFill>
                    <a:srgbClr val="0000FF"/>
                  </a:solidFill>
                </a:rPr>
                <a:t>R1</a:t>
              </a:r>
            </a:p>
          </p:txBody>
        </p:sp>
        <p:sp>
          <p:nvSpPr>
            <p:cNvPr id="40984" name="TextBox 95"/>
            <p:cNvSpPr txBox="1">
              <a:spLocks noChangeArrowheads="1"/>
            </p:cNvSpPr>
            <p:nvPr/>
          </p:nvSpPr>
          <p:spPr bwMode="auto">
            <a:xfrm>
              <a:off x="4413977" y="5462650"/>
              <a:ext cx="3882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I</a:t>
              </a:r>
              <a:r>
                <a:rPr lang="en-US" sz="1400" baseline="-25000">
                  <a:solidFill>
                    <a:srgbClr val="0000FF"/>
                  </a:solidFill>
                </a:rPr>
                <a:t>R3</a:t>
              </a:r>
            </a:p>
          </p:txBody>
        </p:sp>
        <p:sp>
          <p:nvSpPr>
            <p:cNvPr id="40985" name="TextBox 96"/>
            <p:cNvSpPr txBox="1">
              <a:spLocks noChangeArrowheads="1"/>
            </p:cNvSpPr>
            <p:nvPr/>
          </p:nvSpPr>
          <p:spPr bwMode="auto">
            <a:xfrm>
              <a:off x="5525979" y="5231073"/>
              <a:ext cx="3882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I</a:t>
              </a:r>
              <a:r>
                <a:rPr lang="en-US" sz="1400" baseline="-25000">
                  <a:solidFill>
                    <a:srgbClr val="0000FF"/>
                  </a:solidFill>
                </a:rPr>
                <a:t>R2</a:t>
              </a:r>
            </a:p>
          </p:txBody>
        </p:sp>
        <p:cxnSp>
          <p:nvCxnSpPr>
            <p:cNvPr id="98" name="Straight Arrow Connector 97"/>
            <p:cNvCxnSpPr/>
            <p:nvPr/>
          </p:nvCxnSpPr>
          <p:spPr>
            <a:xfrm rot="5400000">
              <a:off x="5721186" y="5438104"/>
              <a:ext cx="304773" cy="1587"/>
            </a:xfrm>
            <a:prstGeom prst="straightConnector1">
              <a:avLst/>
            </a:prstGeom>
            <a:ln w="12700">
              <a:solidFill>
                <a:srgbClr val="0000FF"/>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flipH="1">
              <a:off x="4466017" y="5818278"/>
              <a:ext cx="304851" cy="1588"/>
            </a:xfrm>
            <a:prstGeom prst="straightConnector1">
              <a:avLst/>
            </a:prstGeom>
            <a:ln w="12700">
              <a:solidFill>
                <a:srgbClr val="0000FF"/>
              </a:solidFill>
              <a:headEnd type="none"/>
              <a:tailEnd type="stealth" w="lg" len="lg"/>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blueball"/>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070475" y="3468688"/>
            <a:ext cx="9842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Grp="1" noChangeArrowheads="1"/>
          </p:cNvSpPr>
          <p:nvPr>
            <p:ph type="title"/>
          </p:nvPr>
        </p:nvSpPr>
        <p:spPr>
          <a:xfrm>
            <a:off x="0" y="762000"/>
            <a:ext cx="4724400" cy="685800"/>
          </a:xfrm>
        </p:spPr>
        <p:txBody>
          <a:bodyPr/>
          <a:lstStyle/>
          <a:p>
            <a:pPr eaLnBrk="1" hangingPunct="1"/>
            <a:r>
              <a:rPr lang="en-US" dirty="0">
                <a:latin typeface="Arial" charset="0"/>
              </a:rPr>
              <a:t>Components of an Atom</a:t>
            </a:r>
          </a:p>
        </p:txBody>
      </p:sp>
      <p:pic>
        <p:nvPicPr>
          <p:cNvPr id="67588" name="Picture 4" descr="blueball"/>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19800" y="3733800"/>
            <a:ext cx="9842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9" name="Picture 5" descr="redball"/>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096000" y="3505200"/>
            <a:ext cx="10001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0" name="Picture 6" descr="redball"/>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257800" y="3657600"/>
            <a:ext cx="10001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1" name="Picture 7" descr="redball"/>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791200" y="2667000"/>
            <a:ext cx="10001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2" name="Picture 8" descr="blueball"/>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34000" y="2971800"/>
            <a:ext cx="9842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3" name="Picture 9" descr="blueball"/>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172200" y="2971800"/>
            <a:ext cx="9842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4" name="Picture 10" descr="blueball"/>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638800" y="4038600"/>
            <a:ext cx="9842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5" name="Picture 11" descr="redball"/>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715000" y="3352800"/>
            <a:ext cx="10001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6" name="Rectangle 12"/>
          <p:cNvSpPr>
            <a:spLocks noChangeArrowheads="1"/>
          </p:cNvSpPr>
          <p:nvPr/>
        </p:nvSpPr>
        <p:spPr bwMode="auto">
          <a:xfrm>
            <a:off x="457200" y="1600200"/>
            <a:ext cx="3394075" cy="458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lang="en-US" sz="2800" dirty="0">
                <a:solidFill>
                  <a:srgbClr val="00386B"/>
                </a:solidFill>
              </a:rPr>
              <a:t>Nucleus</a:t>
            </a:r>
          </a:p>
          <a:p>
            <a:pPr>
              <a:spcBef>
                <a:spcPct val="20000"/>
              </a:spcBef>
            </a:pPr>
            <a:r>
              <a:rPr lang="en-US" sz="2400" dirty="0"/>
              <a:t>The center portion of an atom containing the protons and neutrons</a:t>
            </a:r>
          </a:p>
          <a:p>
            <a:pPr>
              <a:spcBef>
                <a:spcPct val="20000"/>
              </a:spcBef>
            </a:pPr>
            <a:r>
              <a:rPr lang="en-US" sz="2800" dirty="0">
                <a:solidFill>
                  <a:srgbClr val="00386B"/>
                </a:solidFill>
              </a:rPr>
              <a:t>Protons</a:t>
            </a:r>
          </a:p>
          <a:p>
            <a:pPr>
              <a:spcBef>
                <a:spcPct val="20000"/>
              </a:spcBef>
            </a:pPr>
            <a:r>
              <a:rPr lang="en-US" sz="2400" dirty="0"/>
              <a:t>Positively charged atomic particles</a:t>
            </a:r>
          </a:p>
          <a:p>
            <a:pPr>
              <a:spcBef>
                <a:spcPct val="20000"/>
              </a:spcBef>
            </a:pPr>
            <a:r>
              <a:rPr lang="en-US" sz="2800" dirty="0">
                <a:solidFill>
                  <a:srgbClr val="00386B"/>
                </a:solidFill>
              </a:rPr>
              <a:t>Neutrons</a:t>
            </a:r>
          </a:p>
          <a:p>
            <a:pPr>
              <a:spcBef>
                <a:spcPct val="20000"/>
              </a:spcBef>
            </a:pPr>
            <a:r>
              <a:rPr lang="en-US" sz="2400" dirty="0"/>
              <a:t>Uncharged atomic particles</a:t>
            </a:r>
          </a:p>
        </p:txBody>
      </p:sp>
      <p:sp>
        <p:nvSpPr>
          <p:cNvPr id="67597" name="Oval 13"/>
          <p:cNvSpPr>
            <a:spLocks noChangeArrowheads="1"/>
          </p:cNvSpPr>
          <p:nvPr/>
        </p:nvSpPr>
        <p:spPr bwMode="auto">
          <a:xfrm>
            <a:off x="3962400" y="2590800"/>
            <a:ext cx="4724400" cy="25908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67598" name="Oval 14"/>
          <p:cNvSpPr>
            <a:spLocks noChangeArrowheads="1"/>
          </p:cNvSpPr>
          <p:nvPr/>
        </p:nvSpPr>
        <p:spPr bwMode="auto">
          <a:xfrm rot="-5400000">
            <a:off x="3810000" y="2743200"/>
            <a:ext cx="4724400" cy="25908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67599" name="Oval 15"/>
          <p:cNvSpPr>
            <a:spLocks noChangeArrowheads="1"/>
          </p:cNvSpPr>
          <p:nvPr/>
        </p:nvSpPr>
        <p:spPr bwMode="auto">
          <a:xfrm rot="-2700000">
            <a:off x="3962400" y="2514600"/>
            <a:ext cx="4724400" cy="25908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67600" name="Oval 16"/>
          <p:cNvSpPr>
            <a:spLocks noChangeArrowheads="1"/>
          </p:cNvSpPr>
          <p:nvPr/>
        </p:nvSpPr>
        <p:spPr bwMode="auto">
          <a:xfrm rot="2700000">
            <a:off x="3810000" y="2590800"/>
            <a:ext cx="4724400" cy="25908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67601" name="Oval 17"/>
          <p:cNvSpPr>
            <a:spLocks noChangeArrowheads="1"/>
          </p:cNvSpPr>
          <p:nvPr/>
        </p:nvSpPr>
        <p:spPr bwMode="auto">
          <a:xfrm>
            <a:off x="8229600" y="4343400"/>
            <a:ext cx="304800" cy="304800"/>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67602" name="Oval 18"/>
          <p:cNvSpPr>
            <a:spLocks noChangeArrowheads="1"/>
          </p:cNvSpPr>
          <p:nvPr/>
        </p:nvSpPr>
        <p:spPr bwMode="auto">
          <a:xfrm>
            <a:off x="5562600" y="5486400"/>
            <a:ext cx="304800" cy="304800"/>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67603" name="Oval 19"/>
          <p:cNvSpPr>
            <a:spLocks noChangeArrowheads="1"/>
          </p:cNvSpPr>
          <p:nvPr/>
        </p:nvSpPr>
        <p:spPr bwMode="auto">
          <a:xfrm>
            <a:off x="7175500" y="2819400"/>
            <a:ext cx="304800" cy="304800"/>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67604" name="Oval 20"/>
          <p:cNvSpPr>
            <a:spLocks noChangeArrowheads="1"/>
          </p:cNvSpPr>
          <p:nvPr/>
        </p:nvSpPr>
        <p:spPr bwMode="auto">
          <a:xfrm>
            <a:off x="4343400" y="2057400"/>
            <a:ext cx="304800" cy="304800"/>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8213" name="Rectangle 21"/>
          <p:cNvSpPr>
            <a:spLocks noChangeArrowheads="1"/>
          </p:cNvSpPr>
          <p:nvPr/>
        </p:nvSpPr>
        <p:spPr bwMode="auto">
          <a:xfrm>
            <a:off x="0" y="0"/>
            <a:ext cx="7696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000" dirty="0">
                <a:solidFill>
                  <a:srgbClr val="00386B"/>
                </a:solidFill>
              </a:rPr>
              <a:t>Electricity at the Atomic Level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7596">
                                            <p:txEl>
                                              <p:pRg st="0" end="0"/>
                                            </p:txEl>
                                          </p:spTgt>
                                        </p:tgtEl>
                                        <p:attrNameLst>
                                          <p:attrName>style.visibility</p:attrName>
                                        </p:attrNameLst>
                                      </p:cBhvr>
                                      <p:to>
                                        <p:strVal val="visible"/>
                                      </p:to>
                                    </p:set>
                                    <p:animEffect transition="in" filter="fade">
                                      <p:cBhvr>
                                        <p:cTn id="7" dur="1000"/>
                                        <p:tgtEl>
                                          <p:spTgt spid="6759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7596">
                                            <p:txEl>
                                              <p:pRg st="1" end="1"/>
                                            </p:txEl>
                                          </p:spTgt>
                                        </p:tgtEl>
                                        <p:attrNameLst>
                                          <p:attrName>style.visibility</p:attrName>
                                        </p:attrNameLst>
                                      </p:cBhvr>
                                      <p:to>
                                        <p:strVal val="visible"/>
                                      </p:to>
                                    </p:set>
                                    <p:animEffect transition="in" filter="fade">
                                      <p:cBhvr>
                                        <p:cTn id="10" dur="1000"/>
                                        <p:tgtEl>
                                          <p:spTgt spid="67596">
                                            <p:txEl>
                                              <p:pRg st="1" end="1"/>
                                            </p:txEl>
                                          </p:spTgt>
                                        </p:tgtEl>
                                      </p:cBhvr>
                                    </p:animEffect>
                                  </p:childTnLst>
                                </p:cTn>
                              </p:par>
                              <p:par>
                                <p:cTn id="11" presetID="9" presetClass="emph" presetSubtype="0" grpId="0" nodeType="withEffect">
                                  <p:stCondLst>
                                    <p:cond delay="0"/>
                                  </p:stCondLst>
                                  <p:childTnLst>
                                    <p:set>
                                      <p:cBhvr rctx="PPT">
                                        <p:cTn id="12" dur="indefinite"/>
                                        <p:tgtEl>
                                          <p:spTgt spid="67598"/>
                                        </p:tgtEl>
                                        <p:attrNameLst>
                                          <p:attrName>style.opacity</p:attrName>
                                        </p:attrNameLst>
                                      </p:cBhvr>
                                      <p:to>
                                        <p:strVal val="0.25"/>
                                      </p:to>
                                    </p:set>
                                    <p:animEffect filter="image" prLst="opacity: 0.25">
                                      <p:cBhvr rctx="IE">
                                        <p:cTn id="13" dur="indefinite"/>
                                        <p:tgtEl>
                                          <p:spTgt spid="67598"/>
                                        </p:tgtEl>
                                      </p:cBhvr>
                                    </p:animEffect>
                                  </p:childTnLst>
                                </p:cTn>
                              </p:par>
                              <p:par>
                                <p:cTn id="14" presetID="9" presetClass="emph" presetSubtype="0" grpId="0" nodeType="withEffect">
                                  <p:stCondLst>
                                    <p:cond delay="0"/>
                                  </p:stCondLst>
                                  <p:childTnLst>
                                    <p:set>
                                      <p:cBhvr rctx="PPT">
                                        <p:cTn id="15" dur="indefinite"/>
                                        <p:tgtEl>
                                          <p:spTgt spid="67600"/>
                                        </p:tgtEl>
                                        <p:attrNameLst>
                                          <p:attrName>style.opacity</p:attrName>
                                        </p:attrNameLst>
                                      </p:cBhvr>
                                      <p:to>
                                        <p:strVal val="0.25"/>
                                      </p:to>
                                    </p:set>
                                    <p:animEffect filter="image" prLst="opacity: 0.25">
                                      <p:cBhvr rctx="IE">
                                        <p:cTn id="16" dur="indefinite"/>
                                        <p:tgtEl>
                                          <p:spTgt spid="67600"/>
                                        </p:tgtEl>
                                      </p:cBhvr>
                                    </p:animEffect>
                                  </p:childTnLst>
                                </p:cTn>
                              </p:par>
                              <p:par>
                                <p:cTn id="17" presetID="9" presetClass="emph" presetSubtype="0" grpId="0" nodeType="withEffect">
                                  <p:stCondLst>
                                    <p:cond delay="0"/>
                                  </p:stCondLst>
                                  <p:childTnLst>
                                    <p:set>
                                      <p:cBhvr rctx="PPT">
                                        <p:cTn id="18" dur="indefinite"/>
                                        <p:tgtEl>
                                          <p:spTgt spid="67597"/>
                                        </p:tgtEl>
                                        <p:attrNameLst>
                                          <p:attrName>style.opacity</p:attrName>
                                        </p:attrNameLst>
                                      </p:cBhvr>
                                      <p:to>
                                        <p:strVal val="0.25"/>
                                      </p:to>
                                    </p:set>
                                    <p:animEffect filter="image" prLst="opacity: 0.25">
                                      <p:cBhvr rctx="IE">
                                        <p:cTn id="19" dur="indefinite"/>
                                        <p:tgtEl>
                                          <p:spTgt spid="67597"/>
                                        </p:tgtEl>
                                      </p:cBhvr>
                                    </p:animEffect>
                                  </p:childTnLst>
                                </p:cTn>
                              </p:par>
                              <p:par>
                                <p:cTn id="20" presetID="9" presetClass="emph" presetSubtype="0" grpId="0" nodeType="withEffect">
                                  <p:stCondLst>
                                    <p:cond delay="0"/>
                                  </p:stCondLst>
                                  <p:childTnLst>
                                    <p:set>
                                      <p:cBhvr rctx="PPT">
                                        <p:cTn id="21" dur="indefinite"/>
                                        <p:tgtEl>
                                          <p:spTgt spid="67599"/>
                                        </p:tgtEl>
                                        <p:attrNameLst>
                                          <p:attrName>style.opacity</p:attrName>
                                        </p:attrNameLst>
                                      </p:cBhvr>
                                      <p:to>
                                        <p:strVal val="0.25"/>
                                      </p:to>
                                    </p:set>
                                    <p:animEffect filter="image" prLst="opacity: 0.25">
                                      <p:cBhvr rctx="IE">
                                        <p:cTn id="22" dur="indefinite"/>
                                        <p:tgtEl>
                                          <p:spTgt spid="67599"/>
                                        </p:tgtEl>
                                      </p:cBhvr>
                                    </p:animEffect>
                                  </p:childTnLst>
                                </p:cTn>
                              </p:par>
                              <p:par>
                                <p:cTn id="23" presetID="9" presetClass="emph" presetSubtype="0" grpId="0" nodeType="withEffect">
                                  <p:stCondLst>
                                    <p:cond delay="0"/>
                                  </p:stCondLst>
                                  <p:childTnLst>
                                    <p:set>
                                      <p:cBhvr rctx="PPT">
                                        <p:cTn id="24" dur="indefinite"/>
                                        <p:tgtEl>
                                          <p:spTgt spid="67603"/>
                                        </p:tgtEl>
                                        <p:attrNameLst>
                                          <p:attrName>style.opacity</p:attrName>
                                        </p:attrNameLst>
                                      </p:cBhvr>
                                      <p:to>
                                        <p:strVal val="0.25"/>
                                      </p:to>
                                    </p:set>
                                    <p:animEffect filter="image" prLst="opacity: 0.25">
                                      <p:cBhvr rctx="IE">
                                        <p:cTn id="25" dur="indefinite"/>
                                        <p:tgtEl>
                                          <p:spTgt spid="67603"/>
                                        </p:tgtEl>
                                      </p:cBhvr>
                                    </p:animEffect>
                                  </p:childTnLst>
                                </p:cTn>
                              </p:par>
                              <p:par>
                                <p:cTn id="26" presetID="9" presetClass="emph" presetSubtype="0" grpId="0" nodeType="withEffect">
                                  <p:stCondLst>
                                    <p:cond delay="0"/>
                                  </p:stCondLst>
                                  <p:childTnLst>
                                    <p:set>
                                      <p:cBhvr rctx="PPT">
                                        <p:cTn id="27" dur="indefinite"/>
                                        <p:tgtEl>
                                          <p:spTgt spid="67604"/>
                                        </p:tgtEl>
                                        <p:attrNameLst>
                                          <p:attrName>style.opacity</p:attrName>
                                        </p:attrNameLst>
                                      </p:cBhvr>
                                      <p:to>
                                        <p:strVal val="0.25"/>
                                      </p:to>
                                    </p:set>
                                    <p:animEffect filter="image" prLst="opacity: 0.25">
                                      <p:cBhvr rctx="IE">
                                        <p:cTn id="28" dur="indefinite"/>
                                        <p:tgtEl>
                                          <p:spTgt spid="67604"/>
                                        </p:tgtEl>
                                      </p:cBhvr>
                                    </p:animEffect>
                                  </p:childTnLst>
                                </p:cTn>
                              </p:par>
                              <p:par>
                                <p:cTn id="29" presetID="9" presetClass="emph" presetSubtype="0" grpId="0" nodeType="withEffect">
                                  <p:stCondLst>
                                    <p:cond delay="0"/>
                                  </p:stCondLst>
                                  <p:childTnLst>
                                    <p:set>
                                      <p:cBhvr rctx="PPT">
                                        <p:cTn id="30" dur="indefinite"/>
                                        <p:tgtEl>
                                          <p:spTgt spid="67602"/>
                                        </p:tgtEl>
                                        <p:attrNameLst>
                                          <p:attrName>style.opacity</p:attrName>
                                        </p:attrNameLst>
                                      </p:cBhvr>
                                      <p:to>
                                        <p:strVal val="0.25"/>
                                      </p:to>
                                    </p:set>
                                    <p:animEffect filter="image" prLst="opacity: 0.25">
                                      <p:cBhvr rctx="IE">
                                        <p:cTn id="31" dur="indefinite"/>
                                        <p:tgtEl>
                                          <p:spTgt spid="67602"/>
                                        </p:tgtEl>
                                      </p:cBhvr>
                                    </p:animEffect>
                                  </p:childTnLst>
                                </p:cTn>
                              </p:par>
                              <p:par>
                                <p:cTn id="32" presetID="9" presetClass="emph" presetSubtype="0" grpId="0" nodeType="withEffect">
                                  <p:stCondLst>
                                    <p:cond delay="0"/>
                                  </p:stCondLst>
                                  <p:childTnLst>
                                    <p:set>
                                      <p:cBhvr rctx="PPT">
                                        <p:cTn id="33" dur="indefinite"/>
                                        <p:tgtEl>
                                          <p:spTgt spid="67601"/>
                                        </p:tgtEl>
                                        <p:attrNameLst>
                                          <p:attrName>style.opacity</p:attrName>
                                        </p:attrNameLst>
                                      </p:cBhvr>
                                      <p:to>
                                        <p:strVal val="0.25"/>
                                      </p:to>
                                    </p:set>
                                    <p:animEffect filter="image" prLst="opacity: 0.25">
                                      <p:cBhvr rctx="IE">
                                        <p:cTn id="34" dur="indefinite"/>
                                        <p:tgtEl>
                                          <p:spTgt spid="67601"/>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nodeType="clickEffect">
                                  <p:stCondLst>
                                    <p:cond delay="0"/>
                                  </p:stCondLst>
                                  <p:childTnLst>
                                    <p:set>
                                      <p:cBhvr>
                                        <p:cTn id="38" dur="1" fill="hold">
                                          <p:stCondLst>
                                            <p:cond delay="0"/>
                                          </p:stCondLst>
                                        </p:cTn>
                                        <p:tgtEl>
                                          <p:spTgt spid="67596">
                                            <p:txEl>
                                              <p:pRg st="2" end="2"/>
                                            </p:txEl>
                                          </p:spTgt>
                                        </p:tgtEl>
                                        <p:attrNameLst>
                                          <p:attrName>style.visibility</p:attrName>
                                        </p:attrNameLst>
                                      </p:cBhvr>
                                      <p:to>
                                        <p:strVal val="visible"/>
                                      </p:to>
                                    </p:set>
                                    <p:animEffect transition="in" filter="fade">
                                      <p:cBhvr>
                                        <p:cTn id="39" dur="1000"/>
                                        <p:tgtEl>
                                          <p:spTgt spid="67596">
                                            <p:txEl>
                                              <p:pRg st="2" end="2"/>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67596">
                                            <p:txEl>
                                              <p:pRg st="3" end="3"/>
                                            </p:txEl>
                                          </p:spTgt>
                                        </p:tgtEl>
                                        <p:attrNameLst>
                                          <p:attrName>style.visibility</p:attrName>
                                        </p:attrNameLst>
                                      </p:cBhvr>
                                      <p:to>
                                        <p:strVal val="visible"/>
                                      </p:to>
                                    </p:set>
                                    <p:animEffect transition="in" filter="fade">
                                      <p:cBhvr>
                                        <p:cTn id="42" dur="1000"/>
                                        <p:tgtEl>
                                          <p:spTgt spid="67596">
                                            <p:txEl>
                                              <p:pRg st="3" end="3"/>
                                            </p:txEl>
                                          </p:spTgt>
                                        </p:tgtEl>
                                      </p:cBhvr>
                                    </p:animEffect>
                                  </p:childTnLst>
                                </p:cTn>
                              </p:par>
                              <p:par>
                                <p:cTn id="43" presetID="9" presetClass="emph" presetSubtype="0" nodeType="withEffect">
                                  <p:stCondLst>
                                    <p:cond delay="0"/>
                                  </p:stCondLst>
                                  <p:endCondLst>
                                    <p:cond evt="onNext" delay="0">
                                      <p:tgtEl>
                                        <p:sldTgt/>
                                      </p:tgtEl>
                                    </p:cond>
                                  </p:endCondLst>
                                  <p:childTnLst>
                                    <p:set>
                                      <p:cBhvr rctx="PPT">
                                        <p:cTn id="44" dur="indefinite"/>
                                        <p:tgtEl>
                                          <p:spTgt spid="67592"/>
                                        </p:tgtEl>
                                        <p:attrNameLst>
                                          <p:attrName>style.opacity</p:attrName>
                                        </p:attrNameLst>
                                      </p:cBhvr>
                                      <p:to>
                                        <p:strVal val="0.25"/>
                                      </p:to>
                                    </p:set>
                                    <p:animEffect filter="image" prLst="opacity: 0.25">
                                      <p:cBhvr rctx="IE">
                                        <p:cTn id="45" dur="indefinite"/>
                                        <p:tgtEl>
                                          <p:spTgt spid="67592"/>
                                        </p:tgtEl>
                                      </p:cBhvr>
                                    </p:animEffect>
                                  </p:childTnLst>
                                </p:cTn>
                              </p:par>
                              <p:par>
                                <p:cTn id="46" presetID="9" presetClass="emph" presetSubtype="0" nodeType="withEffect">
                                  <p:stCondLst>
                                    <p:cond delay="0"/>
                                  </p:stCondLst>
                                  <p:endCondLst>
                                    <p:cond evt="onNext" delay="0">
                                      <p:tgtEl>
                                        <p:sldTgt/>
                                      </p:tgtEl>
                                    </p:cond>
                                  </p:endCondLst>
                                  <p:childTnLst>
                                    <p:set>
                                      <p:cBhvr rctx="PPT">
                                        <p:cTn id="47" dur="indefinite"/>
                                        <p:tgtEl>
                                          <p:spTgt spid="67593"/>
                                        </p:tgtEl>
                                        <p:attrNameLst>
                                          <p:attrName>style.opacity</p:attrName>
                                        </p:attrNameLst>
                                      </p:cBhvr>
                                      <p:to>
                                        <p:strVal val="0.25"/>
                                      </p:to>
                                    </p:set>
                                    <p:animEffect filter="image" prLst="opacity: 0.25">
                                      <p:cBhvr rctx="IE">
                                        <p:cTn id="48" dur="indefinite"/>
                                        <p:tgtEl>
                                          <p:spTgt spid="67593"/>
                                        </p:tgtEl>
                                      </p:cBhvr>
                                    </p:animEffect>
                                  </p:childTnLst>
                                </p:cTn>
                              </p:par>
                              <p:par>
                                <p:cTn id="49" presetID="9" presetClass="emph" presetSubtype="0" nodeType="withEffect">
                                  <p:stCondLst>
                                    <p:cond delay="0"/>
                                  </p:stCondLst>
                                  <p:endCondLst>
                                    <p:cond evt="onNext" delay="0">
                                      <p:tgtEl>
                                        <p:sldTgt/>
                                      </p:tgtEl>
                                    </p:cond>
                                  </p:endCondLst>
                                  <p:childTnLst>
                                    <p:set>
                                      <p:cBhvr rctx="PPT">
                                        <p:cTn id="50" dur="indefinite"/>
                                        <p:tgtEl>
                                          <p:spTgt spid="67594"/>
                                        </p:tgtEl>
                                        <p:attrNameLst>
                                          <p:attrName>style.opacity</p:attrName>
                                        </p:attrNameLst>
                                      </p:cBhvr>
                                      <p:to>
                                        <p:strVal val="0.25"/>
                                      </p:to>
                                    </p:set>
                                    <p:animEffect filter="image" prLst="opacity: 0.25">
                                      <p:cBhvr rctx="IE">
                                        <p:cTn id="51" dur="indefinite"/>
                                        <p:tgtEl>
                                          <p:spTgt spid="67594"/>
                                        </p:tgtEl>
                                      </p:cBhvr>
                                    </p:animEffect>
                                  </p:childTnLst>
                                </p:cTn>
                              </p:par>
                              <p:par>
                                <p:cTn id="52" presetID="9" presetClass="emph" presetSubtype="0" nodeType="withEffect">
                                  <p:stCondLst>
                                    <p:cond delay="0"/>
                                  </p:stCondLst>
                                  <p:endCondLst>
                                    <p:cond evt="onNext" delay="0">
                                      <p:tgtEl>
                                        <p:sldTgt/>
                                      </p:tgtEl>
                                    </p:cond>
                                  </p:endCondLst>
                                  <p:childTnLst>
                                    <p:set>
                                      <p:cBhvr rctx="PPT">
                                        <p:cTn id="53" dur="indefinite"/>
                                        <p:tgtEl>
                                          <p:spTgt spid="67588"/>
                                        </p:tgtEl>
                                        <p:attrNameLst>
                                          <p:attrName>style.opacity</p:attrName>
                                        </p:attrNameLst>
                                      </p:cBhvr>
                                      <p:to>
                                        <p:strVal val="0.25"/>
                                      </p:to>
                                    </p:set>
                                    <p:animEffect filter="image" prLst="opacity: 0.25">
                                      <p:cBhvr rctx="IE">
                                        <p:cTn id="54" dur="indefinite"/>
                                        <p:tgtEl>
                                          <p:spTgt spid="67588"/>
                                        </p:tgtEl>
                                      </p:cBhvr>
                                    </p:animEffect>
                                  </p:childTnLst>
                                </p:cTn>
                              </p:par>
                              <p:par>
                                <p:cTn id="55" presetID="9" presetClass="emph" presetSubtype="0" nodeType="withEffect">
                                  <p:stCondLst>
                                    <p:cond delay="0"/>
                                  </p:stCondLst>
                                  <p:endCondLst>
                                    <p:cond evt="onNext" delay="0">
                                      <p:tgtEl>
                                        <p:sldTgt/>
                                      </p:tgtEl>
                                    </p:cond>
                                  </p:endCondLst>
                                  <p:childTnLst>
                                    <p:set>
                                      <p:cBhvr rctx="PPT">
                                        <p:cTn id="56" dur="indefinite"/>
                                        <p:tgtEl>
                                          <p:spTgt spid="67586"/>
                                        </p:tgtEl>
                                        <p:attrNameLst>
                                          <p:attrName>style.opacity</p:attrName>
                                        </p:attrNameLst>
                                      </p:cBhvr>
                                      <p:to>
                                        <p:strVal val="0.25"/>
                                      </p:to>
                                    </p:set>
                                    <p:animEffect filter="image" prLst="opacity: 0.25">
                                      <p:cBhvr rctx="IE">
                                        <p:cTn id="57" dur="indefinite"/>
                                        <p:tgtEl>
                                          <p:spTgt spid="6758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nodeType="clickEffect">
                                  <p:stCondLst>
                                    <p:cond delay="0"/>
                                  </p:stCondLst>
                                  <p:childTnLst>
                                    <p:set>
                                      <p:cBhvr>
                                        <p:cTn id="61" dur="1" fill="hold">
                                          <p:stCondLst>
                                            <p:cond delay="0"/>
                                          </p:stCondLst>
                                        </p:cTn>
                                        <p:tgtEl>
                                          <p:spTgt spid="67596">
                                            <p:txEl>
                                              <p:pRg st="4" end="4"/>
                                            </p:txEl>
                                          </p:spTgt>
                                        </p:tgtEl>
                                        <p:attrNameLst>
                                          <p:attrName>style.visibility</p:attrName>
                                        </p:attrNameLst>
                                      </p:cBhvr>
                                      <p:to>
                                        <p:strVal val="visible"/>
                                      </p:to>
                                    </p:set>
                                    <p:animEffect transition="in" filter="fade">
                                      <p:cBhvr>
                                        <p:cTn id="62" dur="1000"/>
                                        <p:tgtEl>
                                          <p:spTgt spid="67596">
                                            <p:txEl>
                                              <p:pRg st="4" end="4"/>
                                            </p:txEl>
                                          </p:spTgt>
                                        </p:tgtEl>
                                      </p:cBhvr>
                                    </p:animEffect>
                                  </p:childTnLst>
                                </p:cTn>
                              </p:par>
                              <p:par>
                                <p:cTn id="63" presetID="10" presetClass="entr" presetSubtype="0" fill="hold" nodeType="withEffect">
                                  <p:stCondLst>
                                    <p:cond delay="0"/>
                                  </p:stCondLst>
                                  <p:childTnLst>
                                    <p:set>
                                      <p:cBhvr>
                                        <p:cTn id="64" dur="1" fill="hold">
                                          <p:stCondLst>
                                            <p:cond delay="0"/>
                                          </p:stCondLst>
                                        </p:cTn>
                                        <p:tgtEl>
                                          <p:spTgt spid="67596">
                                            <p:txEl>
                                              <p:pRg st="5" end="5"/>
                                            </p:txEl>
                                          </p:spTgt>
                                        </p:tgtEl>
                                        <p:attrNameLst>
                                          <p:attrName>style.visibility</p:attrName>
                                        </p:attrNameLst>
                                      </p:cBhvr>
                                      <p:to>
                                        <p:strVal val="visible"/>
                                      </p:to>
                                    </p:set>
                                    <p:animEffect transition="in" filter="fade">
                                      <p:cBhvr>
                                        <p:cTn id="65" dur="1000"/>
                                        <p:tgtEl>
                                          <p:spTgt spid="67596">
                                            <p:txEl>
                                              <p:pRg st="5" end="5"/>
                                            </p:txEl>
                                          </p:spTgt>
                                        </p:tgtEl>
                                      </p:cBhvr>
                                    </p:animEffect>
                                  </p:childTnLst>
                                </p:cTn>
                              </p:par>
                              <p:par>
                                <p:cTn id="66" presetID="9" presetClass="emph" presetSubtype="0" nodeType="withEffect">
                                  <p:stCondLst>
                                    <p:cond delay="0"/>
                                  </p:stCondLst>
                                  <p:childTnLst>
                                    <p:set>
                                      <p:cBhvr rctx="PPT">
                                        <p:cTn id="67" dur="indefinite"/>
                                        <p:tgtEl>
                                          <p:spTgt spid="67595"/>
                                        </p:tgtEl>
                                        <p:attrNameLst>
                                          <p:attrName>style.opacity</p:attrName>
                                        </p:attrNameLst>
                                      </p:cBhvr>
                                      <p:to>
                                        <p:strVal val="0.25"/>
                                      </p:to>
                                    </p:set>
                                    <p:animEffect filter="image" prLst="opacity: 0.25">
                                      <p:cBhvr rctx="IE">
                                        <p:cTn id="68" dur="indefinite"/>
                                        <p:tgtEl>
                                          <p:spTgt spid="67595"/>
                                        </p:tgtEl>
                                      </p:cBhvr>
                                    </p:animEffect>
                                  </p:childTnLst>
                                </p:cTn>
                              </p:par>
                              <p:par>
                                <p:cTn id="69" presetID="9" presetClass="emph" presetSubtype="0" nodeType="withEffect">
                                  <p:stCondLst>
                                    <p:cond delay="0"/>
                                  </p:stCondLst>
                                  <p:childTnLst>
                                    <p:set>
                                      <p:cBhvr rctx="PPT">
                                        <p:cTn id="70" dur="indefinite"/>
                                        <p:tgtEl>
                                          <p:spTgt spid="67591"/>
                                        </p:tgtEl>
                                        <p:attrNameLst>
                                          <p:attrName>style.opacity</p:attrName>
                                        </p:attrNameLst>
                                      </p:cBhvr>
                                      <p:to>
                                        <p:strVal val="0.25"/>
                                      </p:to>
                                    </p:set>
                                    <p:animEffect filter="image" prLst="opacity: 0.25">
                                      <p:cBhvr rctx="IE">
                                        <p:cTn id="71" dur="indefinite"/>
                                        <p:tgtEl>
                                          <p:spTgt spid="67591"/>
                                        </p:tgtEl>
                                      </p:cBhvr>
                                    </p:animEffect>
                                  </p:childTnLst>
                                </p:cTn>
                              </p:par>
                              <p:par>
                                <p:cTn id="72" presetID="9" presetClass="emph" presetSubtype="0" nodeType="withEffect">
                                  <p:stCondLst>
                                    <p:cond delay="0"/>
                                  </p:stCondLst>
                                  <p:childTnLst>
                                    <p:set>
                                      <p:cBhvr rctx="PPT">
                                        <p:cTn id="73" dur="indefinite"/>
                                        <p:tgtEl>
                                          <p:spTgt spid="67589"/>
                                        </p:tgtEl>
                                        <p:attrNameLst>
                                          <p:attrName>style.opacity</p:attrName>
                                        </p:attrNameLst>
                                      </p:cBhvr>
                                      <p:to>
                                        <p:strVal val="0.25"/>
                                      </p:to>
                                    </p:set>
                                    <p:animEffect filter="image" prLst="opacity: 0.25">
                                      <p:cBhvr rctx="IE">
                                        <p:cTn id="74" dur="indefinite"/>
                                        <p:tgtEl>
                                          <p:spTgt spid="67589"/>
                                        </p:tgtEl>
                                      </p:cBhvr>
                                    </p:animEffect>
                                  </p:childTnLst>
                                </p:cTn>
                              </p:par>
                              <p:par>
                                <p:cTn id="75" presetID="9" presetClass="emph" presetSubtype="0" nodeType="withEffect">
                                  <p:stCondLst>
                                    <p:cond delay="0"/>
                                  </p:stCondLst>
                                  <p:childTnLst>
                                    <p:set>
                                      <p:cBhvr rctx="PPT">
                                        <p:cTn id="76" dur="indefinite"/>
                                        <p:tgtEl>
                                          <p:spTgt spid="67590"/>
                                        </p:tgtEl>
                                        <p:attrNameLst>
                                          <p:attrName>style.opacity</p:attrName>
                                        </p:attrNameLst>
                                      </p:cBhvr>
                                      <p:to>
                                        <p:strVal val="0.25"/>
                                      </p:to>
                                    </p:set>
                                    <p:animEffect filter="image" prLst="opacity: 0.25">
                                      <p:cBhvr rctx="IE">
                                        <p:cTn id="77" dur="indefinite"/>
                                        <p:tgtEl>
                                          <p:spTgt spid="675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7" grpId="0" animBg="1"/>
      <p:bldP spid="67598" grpId="0" animBg="1"/>
      <p:bldP spid="67599" grpId="0" animBg="1"/>
      <p:bldP spid="67600" grpId="0" animBg="1"/>
      <p:bldP spid="67601" grpId="0" animBg="1"/>
      <p:bldP spid="67602" grpId="0" animBg="1"/>
      <p:bldP spid="67603" grpId="0" animBg="1"/>
      <p:bldP spid="6760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5"/>
          <p:cNvSpPr txBox="1">
            <a:spLocks noChangeArrowheads="1"/>
          </p:cNvSpPr>
          <p:nvPr/>
        </p:nvSpPr>
        <p:spPr bwMode="auto">
          <a:xfrm>
            <a:off x="304800" y="685800"/>
            <a:ext cx="1981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400" i="1"/>
              <a:t>Solution</a:t>
            </a:r>
            <a:r>
              <a:rPr lang="en-US" sz="2400"/>
              <a:t>:</a:t>
            </a:r>
          </a:p>
        </p:txBody>
      </p:sp>
      <p:grpSp>
        <p:nvGrpSpPr>
          <p:cNvPr id="3" name="Group 22"/>
          <p:cNvGrpSpPr>
            <a:grpSpLocks/>
          </p:cNvGrpSpPr>
          <p:nvPr/>
        </p:nvGrpSpPr>
        <p:grpSpPr bwMode="auto">
          <a:xfrm>
            <a:off x="6497638" y="3806825"/>
            <a:ext cx="1524000" cy="1435100"/>
            <a:chOff x="1676400" y="1752600"/>
            <a:chExt cx="1143000" cy="977900"/>
          </a:xfrm>
        </p:grpSpPr>
        <p:sp>
          <p:nvSpPr>
            <p:cNvPr id="41999" name="Text Box 17"/>
            <p:cNvSpPr txBox="1">
              <a:spLocks noChangeArrowheads="1"/>
            </p:cNvSpPr>
            <p:nvPr/>
          </p:nvSpPr>
          <p:spPr bwMode="auto">
            <a:xfrm>
              <a:off x="2098176" y="1935707"/>
              <a:ext cx="3008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b="1"/>
                <a:t>V</a:t>
              </a:r>
            </a:p>
          </p:txBody>
        </p:sp>
        <p:sp>
          <p:nvSpPr>
            <p:cNvPr id="42000" name="Text Box 18"/>
            <p:cNvSpPr txBox="1">
              <a:spLocks noChangeArrowheads="1"/>
            </p:cNvSpPr>
            <p:nvPr/>
          </p:nvSpPr>
          <p:spPr bwMode="auto">
            <a:xfrm>
              <a:off x="1941630" y="2339960"/>
              <a:ext cx="22722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b="1"/>
                <a:t>I</a:t>
              </a:r>
            </a:p>
          </p:txBody>
        </p:sp>
        <p:sp>
          <p:nvSpPr>
            <p:cNvPr id="42001" name="Text Box 19"/>
            <p:cNvSpPr txBox="1">
              <a:spLocks noChangeArrowheads="1"/>
            </p:cNvSpPr>
            <p:nvPr/>
          </p:nvSpPr>
          <p:spPr bwMode="auto">
            <a:xfrm>
              <a:off x="2314673" y="2339960"/>
              <a:ext cx="3113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b="1"/>
                <a:t>R</a:t>
              </a:r>
            </a:p>
          </p:txBody>
        </p:sp>
        <p:sp>
          <p:nvSpPr>
            <p:cNvPr id="25" name="Isosceles Triangle 24"/>
            <p:cNvSpPr/>
            <p:nvPr/>
          </p:nvSpPr>
          <p:spPr bwMode="auto">
            <a:xfrm>
              <a:off x="1676400" y="1752600"/>
              <a:ext cx="1143000" cy="977900"/>
            </a:xfrm>
            <a:prstGeom prst="triangle">
              <a:avLst/>
            </a:prstGeom>
            <a:noFill/>
            <a:ln w="28575">
              <a:solidFill>
                <a:srgbClr val="FF0000"/>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700" b="1" dirty="0"/>
            </a:p>
          </p:txBody>
        </p:sp>
        <p:cxnSp>
          <p:nvCxnSpPr>
            <p:cNvPr id="26" name="Straight Connector 25"/>
            <p:cNvCxnSpPr>
              <a:stCxn id="25" idx="1"/>
              <a:endCxn id="25" idx="5"/>
            </p:cNvCxnSpPr>
            <p:nvPr/>
          </p:nvCxnSpPr>
          <p:spPr bwMode="auto">
            <a:xfrm rot="10800000" flipH="1">
              <a:off x="1962150" y="2241550"/>
              <a:ext cx="571500"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auto">
            <a:xfrm rot="5400000" flipH="1" flipV="1">
              <a:off x="1995686" y="2479477"/>
              <a:ext cx="488950" cy="13097"/>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4104" name="Picture 11"/>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324600" y="4648200"/>
            <a:ext cx="1036638"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65574" name="Object 2"/>
          <p:cNvGraphicFramePr>
            <a:graphicFrameLocks noChangeAspect="1"/>
          </p:cNvGraphicFramePr>
          <p:nvPr/>
        </p:nvGraphicFramePr>
        <p:xfrm>
          <a:off x="835025" y="1600200"/>
          <a:ext cx="3267075" cy="533400"/>
        </p:xfrm>
        <a:graphic>
          <a:graphicData uri="http://schemas.openxmlformats.org/presentationml/2006/ole">
            <mc:AlternateContent xmlns:mc="http://schemas.openxmlformats.org/markup-compatibility/2006">
              <mc:Choice xmlns:v="urn:schemas-microsoft-com:vml" Requires="v">
                <p:oleObj spid="_x0000_s42084" name="Equation" r:id="rId5" imgW="1396800" imgH="228600" progId="Equation.DSMT4">
                  <p:embed/>
                </p:oleObj>
              </mc:Choice>
              <mc:Fallback>
                <p:oleObj name="Equation" r:id="rId5" imgW="1396800" imgH="22860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5025" y="1600200"/>
                        <a:ext cx="3267075"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1990" name="TextBox 5"/>
          <p:cNvSpPr txBox="1">
            <a:spLocks noChangeArrowheads="1"/>
          </p:cNvSpPr>
          <p:nvPr/>
        </p:nvSpPr>
        <p:spPr bwMode="auto">
          <a:xfrm>
            <a:off x="533400" y="1143000"/>
            <a:ext cx="320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400"/>
              <a:t>Total Resistance:</a:t>
            </a:r>
          </a:p>
        </p:txBody>
      </p:sp>
      <p:graphicFrame>
        <p:nvGraphicFramePr>
          <p:cNvPr id="2" name="Object 3"/>
          <p:cNvGraphicFramePr>
            <a:graphicFrameLocks noChangeAspect="1"/>
          </p:cNvGraphicFramePr>
          <p:nvPr/>
        </p:nvGraphicFramePr>
        <p:xfrm>
          <a:off x="762000" y="3962400"/>
          <a:ext cx="3568700" cy="914400"/>
        </p:xfrm>
        <a:graphic>
          <a:graphicData uri="http://schemas.openxmlformats.org/presentationml/2006/ole">
            <mc:AlternateContent xmlns:mc="http://schemas.openxmlformats.org/markup-compatibility/2006">
              <mc:Choice xmlns:v="urn:schemas-microsoft-com:vml" Requires="v">
                <p:oleObj spid="_x0000_s42085" name="Equation" r:id="rId7" imgW="1688367" imgH="431613" progId="Equation.DSMT4">
                  <p:embed/>
                </p:oleObj>
              </mc:Choice>
              <mc:Fallback>
                <p:oleObj name="Equation" r:id="rId7" imgW="1688367" imgH="431613" progId="Equation.DSMT4">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 y="3962400"/>
                        <a:ext cx="35687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106" name="TextBox 5"/>
          <p:cNvSpPr txBox="1">
            <a:spLocks noChangeArrowheads="1"/>
          </p:cNvSpPr>
          <p:nvPr/>
        </p:nvSpPr>
        <p:spPr bwMode="auto">
          <a:xfrm>
            <a:off x="533400" y="3429000"/>
            <a:ext cx="5791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400"/>
              <a:t>Current </a:t>
            </a:r>
            <a:r>
              <a:rPr lang="en-US" sz="2400" b="1"/>
              <a:t>Through</a:t>
            </a:r>
            <a:r>
              <a:rPr lang="en-US" sz="2400"/>
              <a:t> Each Component</a:t>
            </a:r>
            <a:r>
              <a:rPr lang="en-US" sz="2000"/>
              <a:t>:</a:t>
            </a:r>
            <a:endParaRPr lang="en-US"/>
          </a:p>
        </p:txBody>
      </p:sp>
      <p:pic>
        <p:nvPicPr>
          <p:cNvPr id="41993" name="Picture 7"/>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5181600" y="381000"/>
            <a:ext cx="3679825"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4" name="Title 1"/>
          <p:cNvSpPr>
            <a:spLocks noGrp="1"/>
          </p:cNvSpPr>
          <p:nvPr>
            <p:ph type="title"/>
          </p:nvPr>
        </p:nvSpPr>
        <p:spPr>
          <a:xfrm>
            <a:off x="0" y="0"/>
            <a:ext cx="8229600" cy="715963"/>
          </a:xfrm>
        </p:spPr>
        <p:txBody>
          <a:bodyPr/>
          <a:lstStyle/>
          <a:p>
            <a:pPr eaLnBrk="1" hangingPunct="1"/>
            <a:r>
              <a:rPr lang="en-US" sz="4000">
                <a:latin typeface="Arial" charset="0"/>
              </a:rPr>
              <a:t>Example: Series Circuit</a:t>
            </a:r>
          </a:p>
        </p:txBody>
      </p:sp>
      <p:graphicFrame>
        <p:nvGraphicFramePr>
          <p:cNvPr id="77828" name="Object 4"/>
          <p:cNvGraphicFramePr>
            <a:graphicFrameLocks noChangeAspect="1"/>
          </p:cNvGraphicFramePr>
          <p:nvPr/>
        </p:nvGraphicFramePr>
        <p:xfrm>
          <a:off x="838200" y="2133600"/>
          <a:ext cx="4686300" cy="493713"/>
        </p:xfrm>
        <a:graphic>
          <a:graphicData uri="http://schemas.openxmlformats.org/presentationml/2006/ole">
            <mc:AlternateContent xmlns:mc="http://schemas.openxmlformats.org/markup-compatibility/2006">
              <mc:Choice xmlns:v="urn:schemas-microsoft-com:vml" Requires="v">
                <p:oleObj spid="_x0000_s42086" name="Equation" r:id="rId10" imgW="2171700" imgH="228600" progId="Equation.DSMT4">
                  <p:embed/>
                </p:oleObj>
              </mc:Choice>
              <mc:Fallback>
                <p:oleObj name="Equation" r:id="rId10" imgW="2171700" imgH="228600" progId="Equation.DSMT4">
                  <p:embed/>
                  <p:pic>
                    <p:nvPicPr>
                      <p:cNvPr id="0" name="Object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8200" y="2133600"/>
                        <a:ext cx="46863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7829" name="Object 5"/>
          <p:cNvGraphicFramePr>
            <a:graphicFrameLocks noChangeAspect="1"/>
          </p:cNvGraphicFramePr>
          <p:nvPr/>
        </p:nvGraphicFramePr>
        <p:xfrm>
          <a:off x="762000" y="2667000"/>
          <a:ext cx="3940175" cy="533400"/>
        </p:xfrm>
        <a:graphic>
          <a:graphicData uri="http://schemas.openxmlformats.org/presentationml/2006/ole">
            <mc:AlternateContent xmlns:mc="http://schemas.openxmlformats.org/markup-compatibility/2006">
              <mc:Choice xmlns:v="urn:schemas-microsoft-com:vml" Requires="v">
                <p:oleObj spid="_x0000_s42087" name="Equation" r:id="rId12" imgW="1689100" imgH="228600" progId="Equation.DSMT4">
                  <p:embed/>
                </p:oleObj>
              </mc:Choice>
              <mc:Fallback>
                <p:oleObj name="Equation" r:id="rId12" imgW="1689100" imgH="228600" progId="Equation.DSMT4">
                  <p:embed/>
                  <p:pic>
                    <p:nvPicPr>
                      <p:cNvPr id="0" name="Object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2000" y="2667000"/>
                        <a:ext cx="3940175"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7830" name="Object 6"/>
          <p:cNvGraphicFramePr>
            <a:graphicFrameLocks noChangeAspect="1"/>
          </p:cNvGraphicFramePr>
          <p:nvPr/>
        </p:nvGraphicFramePr>
        <p:xfrm>
          <a:off x="903288" y="4929188"/>
          <a:ext cx="3563937" cy="811212"/>
        </p:xfrm>
        <a:graphic>
          <a:graphicData uri="http://schemas.openxmlformats.org/presentationml/2006/ole">
            <mc:AlternateContent xmlns:mc="http://schemas.openxmlformats.org/markup-compatibility/2006">
              <mc:Choice xmlns:v="urn:schemas-microsoft-com:vml" Requires="v">
                <p:oleObj spid="_x0000_s42088" name="Equation" r:id="rId14" imgW="1841500" imgH="419100" progId="Equation.DSMT4">
                  <p:embed/>
                </p:oleObj>
              </mc:Choice>
              <mc:Fallback>
                <p:oleObj name="Equation" r:id="rId14" imgW="1841500" imgH="419100" progId="Equation.DSMT4">
                  <p:embed/>
                  <p:pic>
                    <p:nvPicPr>
                      <p:cNvPr id="0" name="Object 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03288" y="4929188"/>
                        <a:ext cx="3563937" cy="811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7831" name="Object 7"/>
          <p:cNvGraphicFramePr>
            <a:graphicFrameLocks noChangeAspect="1"/>
          </p:cNvGraphicFramePr>
          <p:nvPr/>
        </p:nvGraphicFramePr>
        <p:xfrm>
          <a:off x="1101725" y="5943600"/>
          <a:ext cx="4159250" cy="914400"/>
        </p:xfrm>
        <a:graphic>
          <a:graphicData uri="http://schemas.openxmlformats.org/presentationml/2006/ole">
            <mc:AlternateContent xmlns:mc="http://schemas.openxmlformats.org/markup-compatibility/2006">
              <mc:Choice xmlns:v="urn:schemas-microsoft-com:vml" Requires="v">
                <p:oleObj spid="_x0000_s42089" name="Equation" r:id="rId16" imgW="1968480" imgH="431640" progId="Equation.DSMT4">
                  <p:embed/>
                </p:oleObj>
              </mc:Choice>
              <mc:Fallback>
                <p:oleObj name="Equation" r:id="rId16" imgW="1968480" imgH="431640" progId="Equation.DSMT4">
                  <p:embed/>
                  <p:pic>
                    <p:nvPicPr>
                      <p:cNvPr id="0" name="Object 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01725" y="5943600"/>
                        <a:ext cx="41592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55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782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782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0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10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7783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778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10" name="Object 2"/>
          <p:cNvGraphicFramePr>
            <a:graphicFrameLocks noChangeAspect="1"/>
          </p:cNvGraphicFramePr>
          <p:nvPr>
            <p:extLst>
              <p:ext uri="{D42A27DB-BD31-4B8C-83A1-F6EECF244321}">
                <p14:modId xmlns:p14="http://schemas.microsoft.com/office/powerpoint/2010/main" val="1966684079"/>
              </p:ext>
            </p:extLst>
          </p:nvPr>
        </p:nvGraphicFramePr>
        <p:xfrm>
          <a:off x="949325" y="1674019"/>
          <a:ext cx="4197350" cy="460375"/>
        </p:xfrm>
        <a:graphic>
          <a:graphicData uri="http://schemas.openxmlformats.org/presentationml/2006/ole">
            <mc:AlternateContent xmlns:mc="http://schemas.openxmlformats.org/markup-compatibility/2006">
              <mc:Choice xmlns:v="urn:schemas-microsoft-com:vml" Requires="v">
                <p:oleObj spid="_x0000_s43114" name="Equation" r:id="rId4" imgW="2082600" imgH="228600" progId="Equation.DSMT4">
                  <p:embed/>
                </p:oleObj>
              </mc:Choice>
              <mc:Fallback>
                <p:oleObj name="Equation" r:id="rId4" imgW="2082600" imgH="2286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9325" y="1674019"/>
                        <a:ext cx="419735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3011" name="TextBox 5"/>
          <p:cNvSpPr txBox="1">
            <a:spLocks noChangeArrowheads="1"/>
          </p:cNvSpPr>
          <p:nvPr/>
        </p:nvSpPr>
        <p:spPr bwMode="auto">
          <a:xfrm>
            <a:off x="533400" y="1143000"/>
            <a:ext cx="502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400"/>
              <a:t>Voltage </a:t>
            </a:r>
            <a:r>
              <a:rPr lang="en-US" sz="2400" b="1"/>
              <a:t>Across</a:t>
            </a:r>
            <a:r>
              <a:rPr lang="en-US" sz="2400"/>
              <a:t> Each Component:</a:t>
            </a:r>
          </a:p>
        </p:txBody>
      </p:sp>
      <p:grpSp>
        <p:nvGrpSpPr>
          <p:cNvPr id="43012" name="Group 35"/>
          <p:cNvGrpSpPr>
            <a:grpSpLocks/>
          </p:cNvGrpSpPr>
          <p:nvPr/>
        </p:nvGrpSpPr>
        <p:grpSpPr bwMode="auto">
          <a:xfrm>
            <a:off x="7119938" y="3124200"/>
            <a:ext cx="1600200" cy="1600200"/>
            <a:chOff x="1676400" y="1752600"/>
            <a:chExt cx="1143000" cy="977900"/>
          </a:xfrm>
        </p:grpSpPr>
        <p:sp>
          <p:nvSpPr>
            <p:cNvPr id="43022" name="Text Box 17"/>
            <p:cNvSpPr txBox="1">
              <a:spLocks noChangeArrowheads="1"/>
            </p:cNvSpPr>
            <p:nvPr/>
          </p:nvSpPr>
          <p:spPr bwMode="auto">
            <a:xfrm>
              <a:off x="2098176" y="1935707"/>
              <a:ext cx="3008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b="1"/>
                <a:t>V</a:t>
              </a:r>
            </a:p>
          </p:txBody>
        </p:sp>
        <p:sp>
          <p:nvSpPr>
            <p:cNvPr id="43023" name="Text Box 18"/>
            <p:cNvSpPr txBox="1">
              <a:spLocks noChangeArrowheads="1"/>
            </p:cNvSpPr>
            <p:nvPr/>
          </p:nvSpPr>
          <p:spPr bwMode="auto">
            <a:xfrm>
              <a:off x="1941630" y="2339960"/>
              <a:ext cx="22722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b="1"/>
                <a:t>I</a:t>
              </a:r>
            </a:p>
          </p:txBody>
        </p:sp>
        <p:sp>
          <p:nvSpPr>
            <p:cNvPr id="43024" name="Text Box 19"/>
            <p:cNvSpPr txBox="1">
              <a:spLocks noChangeArrowheads="1"/>
            </p:cNvSpPr>
            <p:nvPr/>
          </p:nvSpPr>
          <p:spPr bwMode="auto">
            <a:xfrm>
              <a:off x="2314673" y="2339960"/>
              <a:ext cx="3113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b="1"/>
                <a:t>R</a:t>
              </a:r>
            </a:p>
          </p:txBody>
        </p:sp>
        <p:sp>
          <p:nvSpPr>
            <p:cNvPr id="29" name="Isosceles Triangle 28"/>
            <p:cNvSpPr/>
            <p:nvPr/>
          </p:nvSpPr>
          <p:spPr bwMode="auto">
            <a:xfrm>
              <a:off x="1676400" y="1752600"/>
              <a:ext cx="1143000" cy="977900"/>
            </a:xfrm>
            <a:prstGeom prst="triangle">
              <a:avLst/>
            </a:prstGeom>
            <a:noFill/>
            <a:ln w="28575">
              <a:solidFill>
                <a:srgbClr val="FF0000"/>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700" b="1" dirty="0"/>
            </a:p>
          </p:txBody>
        </p:sp>
        <p:cxnSp>
          <p:nvCxnSpPr>
            <p:cNvPr id="30" name="Straight Connector 29"/>
            <p:cNvCxnSpPr>
              <a:stCxn id="29" idx="1"/>
              <a:endCxn id="29" idx="5"/>
            </p:cNvCxnSpPr>
            <p:nvPr/>
          </p:nvCxnSpPr>
          <p:spPr bwMode="auto">
            <a:xfrm rot="10800000" flipH="1">
              <a:off x="1962150" y="2241550"/>
              <a:ext cx="571500"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auto">
            <a:xfrm rot="5400000" flipH="1" flipV="1">
              <a:off x="1995487" y="2479221"/>
              <a:ext cx="488950" cy="13607"/>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43013" name="Picture 11"/>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rot="1843281">
            <a:off x="6864350" y="3278188"/>
            <a:ext cx="1157288"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7"/>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927725" y="152400"/>
            <a:ext cx="3216275"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5" name="Title 1"/>
          <p:cNvSpPr>
            <a:spLocks noGrp="1"/>
          </p:cNvSpPr>
          <p:nvPr>
            <p:ph type="title"/>
          </p:nvPr>
        </p:nvSpPr>
        <p:spPr>
          <a:xfrm>
            <a:off x="0" y="0"/>
            <a:ext cx="8229600" cy="715963"/>
          </a:xfrm>
        </p:spPr>
        <p:txBody>
          <a:bodyPr/>
          <a:lstStyle/>
          <a:p>
            <a:pPr eaLnBrk="1" hangingPunct="1"/>
            <a:r>
              <a:rPr lang="en-US" sz="4000">
                <a:latin typeface="Arial" charset="0"/>
              </a:rPr>
              <a:t>Example: Series Circuit</a:t>
            </a:r>
          </a:p>
        </p:txBody>
      </p:sp>
      <p:sp>
        <p:nvSpPr>
          <p:cNvPr id="43016" name="TextBox 5"/>
          <p:cNvSpPr txBox="1">
            <a:spLocks noChangeArrowheads="1"/>
          </p:cNvSpPr>
          <p:nvPr/>
        </p:nvSpPr>
        <p:spPr bwMode="auto">
          <a:xfrm>
            <a:off x="381000" y="685800"/>
            <a:ext cx="1981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400" i="1"/>
              <a:t>Solution</a:t>
            </a:r>
            <a:r>
              <a:rPr lang="en-US" sz="2400"/>
              <a:t>:</a:t>
            </a:r>
          </a:p>
        </p:txBody>
      </p:sp>
      <p:graphicFrame>
        <p:nvGraphicFramePr>
          <p:cNvPr id="78851" name="Object 3"/>
          <p:cNvGraphicFramePr>
            <a:graphicFrameLocks noChangeAspect="1"/>
          </p:cNvGraphicFramePr>
          <p:nvPr/>
        </p:nvGraphicFramePr>
        <p:xfrm>
          <a:off x="990600" y="2209800"/>
          <a:ext cx="5130800" cy="457200"/>
        </p:xfrm>
        <a:graphic>
          <a:graphicData uri="http://schemas.openxmlformats.org/presentationml/2006/ole">
            <mc:AlternateContent xmlns:mc="http://schemas.openxmlformats.org/markup-compatibility/2006">
              <mc:Choice xmlns:v="urn:schemas-microsoft-com:vml" Requires="v">
                <p:oleObj spid="_x0000_s43115" name="Equation" r:id="rId8" imgW="2565360" imgH="228600" progId="Equation.DSMT4">
                  <p:embed/>
                </p:oleObj>
              </mc:Choice>
              <mc:Fallback>
                <p:oleObj name="Equation" r:id="rId8" imgW="2565360" imgH="228600" progId="Equation.DSMT4">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0600" y="2209800"/>
                        <a:ext cx="513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8852" name="Object 4"/>
          <p:cNvGraphicFramePr>
            <a:graphicFrameLocks noChangeAspect="1"/>
          </p:cNvGraphicFramePr>
          <p:nvPr/>
        </p:nvGraphicFramePr>
        <p:xfrm>
          <a:off x="1001713" y="3276600"/>
          <a:ext cx="4394200" cy="541338"/>
        </p:xfrm>
        <a:graphic>
          <a:graphicData uri="http://schemas.openxmlformats.org/presentationml/2006/ole">
            <mc:AlternateContent xmlns:mc="http://schemas.openxmlformats.org/markup-compatibility/2006">
              <mc:Choice xmlns:v="urn:schemas-microsoft-com:vml" Requires="v">
                <p:oleObj spid="_x0000_s43116" name="Equation" r:id="rId10" imgW="1854000" imgH="228600" progId="Equation.DSMT4">
                  <p:embed/>
                </p:oleObj>
              </mc:Choice>
              <mc:Fallback>
                <p:oleObj name="Equation" r:id="rId10" imgW="1854000" imgH="228600" progId="Equation.DSMT4">
                  <p:embed/>
                  <p:pic>
                    <p:nvPicPr>
                      <p:cNvPr id="0" name="Object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01713" y="3276600"/>
                        <a:ext cx="4394200" cy="54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8853" name="Object 5"/>
          <p:cNvGraphicFramePr>
            <a:graphicFrameLocks noChangeAspect="1"/>
          </p:cNvGraphicFramePr>
          <p:nvPr/>
        </p:nvGraphicFramePr>
        <p:xfrm>
          <a:off x="990600" y="4038600"/>
          <a:ext cx="5181600" cy="457200"/>
        </p:xfrm>
        <a:graphic>
          <a:graphicData uri="http://schemas.openxmlformats.org/presentationml/2006/ole">
            <mc:AlternateContent xmlns:mc="http://schemas.openxmlformats.org/markup-compatibility/2006">
              <mc:Choice xmlns:v="urn:schemas-microsoft-com:vml" Requires="v">
                <p:oleObj spid="_x0000_s43117" name="Equation" r:id="rId12" imgW="2590560" imgH="228600" progId="Equation.DSMT4">
                  <p:embed/>
                </p:oleObj>
              </mc:Choice>
              <mc:Fallback>
                <p:oleObj name="Equation" r:id="rId12" imgW="2590560" imgH="228600" progId="Equation.DSMT4">
                  <p:embed/>
                  <p:pic>
                    <p:nvPicPr>
                      <p:cNvPr id="0" name="Object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90600" y="4038600"/>
                        <a:ext cx="518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8854" name="Object 6"/>
          <p:cNvGraphicFramePr>
            <a:graphicFrameLocks noChangeAspect="1"/>
          </p:cNvGraphicFramePr>
          <p:nvPr/>
        </p:nvGraphicFramePr>
        <p:xfrm>
          <a:off x="1077913" y="5257800"/>
          <a:ext cx="4325937" cy="533400"/>
        </p:xfrm>
        <a:graphic>
          <a:graphicData uri="http://schemas.openxmlformats.org/presentationml/2006/ole">
            <mc:AlternateContent xmlns:mc="http://schemas.openxmlformats.org/markup-compatibility/2006">
              <mc:Choice xmlns:v="urn:schemas-microsoft-com:vml" Requires="v">
                <p:oleObj spid="_x0000_s43118" name="Equation" r:id="rId14" imgW="1854000" imgH="228600" progId="Equation.DSMT4">
                  <p:embed/>
                </p:oleObj>
              </mc:Choice>
              <mc:Fallback>
                <p:oleObj name="Equation" r:id="rId14" imgW="1854000" imgH="228600" progId="Equation.DSMT4">
                  <p:embed/>
                  <p:pic>
                    <p:nvPicPr>
                      <p:cNvPr id="0" name="Object 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77913" y="5257800"/>
                        <a:ext cx="4325937"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8855" name="Object 7"/>
          <p:cNvGraphicFramePr>
            <a:graphicFrameLocks noChangeAspect="1"/>
          </p:cNvGraphicFramePr>
          <p:nvPr/>
        </p:nvGraphicFramePr>
        <p:xfrm>
          <a:off x="1066800" y="6019800"/>
          <a:ext cx="5334000" cy="457200"/>
        </p:xfrm>
        <a:graphic>
          <a:graphicData uri="http://schemas.openxmlformats.org/presentationml/2006/ole">
            <mc:AlternateContent xmlns:mc="http://schemas.openxmlformats.org/markup-compatibility/2006">
              <mc:Choice xmlns:v="urn:schemas-microsoft-com:vml" Requires="v">
                <p:oleObj spid="_x0000_s43119" name="Equation" r:id="rId16" imgW="2666880" imgH="228600" progId="Equation.DSMT4">
                  <p:embed/>
                </p:oleObj>
              </mc:Choice>
              <mc:Fallback>
                <p:oleObj name="Equation" r:id="rId16" imgW="2666880" imgH="228600" progId="Equation.DSMT4">
                  <p:embed/>
                  <p:pic>
                    <p:nvPicPr>
                      <p:cNvPr id="0" name="Object 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66800" y="6019800"/>
                        <a:ext cx="533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885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885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7885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885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88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5574" name="Object 2"/>
          <p:cNvGraphicFramePr>
            <a:graphicFrameLocks noChangeAspect="1"/>
          </p:cNvGraphicFramePr>
          <p:nvPr/>
        </p:nvGraphicFramePr>
        <p:xfrm>
          <a:off x="1627188" y="1905000"/>
          <a:ext cx="3590925" cy="685800"/>
        </p:xfrm>
        <a:graphic>
          <a:graphicData uri="http://schemas.openxmlformats.org/presentationml/2006/ole">
            <mc:AlternateContent xmlns:mc="http://schemas.openxmlformats.org/markup-compatibility/2006">
              <mc:Choice xmlns:v="urn:schemas-microsoft-com:vml" Requires="v">
                <p:oleObj spid="_x0000_s44082" name="Equation" r:id="rId4" imgW="1193760" imgH="228600" progId="Equation.DSMT4">
                  <p:embed/>
                </p:oleObj>
              </mc:Choice>
              <mc:Fallback>
                <p:oleObj name="Equation" r:id="rId4" imgW="1193760" imgH="2286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7188" y="1905000"/>
                        <a:ext cx="359092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4035" name="TextBox 5"/>
          <p:cNvSpPr txBox="1">
            <a:spLocks noChangeArrowheads="1"/>
          </p:cNvSpPr>
          <p:nvPr/>
        </p:nvSpPr>
        <p:spPr bwMode="auto">
          <a:xfrm>
            <a:off x="762000" y="1290638"/>
            <a:ext cx="457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400" dirty="0"/>
              <a:t>Verify </a:t>
            </a:r>
            <a:r>
              <a:rPr lang="en-US" sz="2400" dirty="0" smtClean="0"/>
              <a:t>Kirchhoff’s </a:t>
            </a:r>
            <a:r>
              <a:rPr lang="en-US" sz="2400" dirty="0"/>
              <a:t>Voltage Law:</a:t>
            </a:r>
          </a:p>
        </p:txBody>
      </p:sp>
      <p:pic>
        <p:nvPicPr>
          <p:cNvPr id="44036" name="Picture 7"/>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348288" y="4191000"/>
            <a:ext cx="3795712"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Title 1"/>
          <p:cNvSpPr>
            <a:spLocks noGrp="1"/>
          </p:cNvSpPr>
          <p:nvPr>
            <p:ph type="title"/>
          </p:nvPr>
        </p:nvSpPr>
        <p:spPr>
          <a:xfrm>
            <a:off x="0" y="0"/>
            <a:ext cx="8229600" cy="715963"/>
          </a:xfrm>
        </p:spPr>
        <p:txBody>
          <a:bodyPr/>
          <a:lstStyle/>
          <a:p>
            <a:pPr eaLnBrk="1" hangingPunct="1"/>
            <a:r>
              <a:rPr lang="en-US" sz="4000">
                <a:latin typeface="Arial" charset="0"/>
              </a:rPr>
              <a:t>Example: Series Circuit</a:t>
            </a:r>
          </a:p>
        </p:txBody>
      </p:sp>
      <p:sp>
        <p:nvSpPr>
          <p:cNvPr id="44038" name="TextBox 5"/>
          <p:cNvSpPr txBox="1">
            <a:spLocks noChangeArrowheads="1"/>
          </p:cNvSpPr>
          <p:nvPr/>
        </p:nvSpPr>
        <p:spPr bwMode="auto">
          <a:xfrm>
            <a:off x="457200" y="762000"/>
            <a:ext cx="1981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400" i="1"/>
              <a:t>Solution</a:t>
            </a:r>
            <a:r>
              <a:rPr lang="en-US" sz="2400"/>
              <a:t>:</a:t>
            </a:r>
          </a:p>
        </p:txBody>
      </p:sp>
      <p:graphicFrame>
        <p:nvGraphicFramePr>
          <p:cNvPr id="79875" name="Object 3"/>
          <p:cNvGraphicFramePr>
            <a:graphicFrameLocks noChangeAspect="1"/>
          </p:cNvGraphicFramePr>
          <p:nvPr/>
        </p:nvGraphicFramePr>
        <p:xfrm>
          <a:off x="881063" y="2678113"/>
          <a:ext cx="7662862" cy="741362"/>
        </p:xfrm>
        <a:graphic>
          <a:graphicData uri="http://schemas.openxmlformats.org/presentationml/2006/ole">
            <mc:AlternateContent xmlns:mc="http://schemas.openxmlformats.org/markup-compatibility/2006">
              <mc:Choice xmlns:v="urn:schemas-microsoft-com:vml" Requires="v">
                <p:oleObj spid="_x0000_s44083" name="Equation" r:id="rId7" imgW="2234230" imgH="215806" progId="Equation.DSMT4">
                  <p:embed/>
                </p:oleObj>
              </mc:Choice>
              <mc:Fallback>
                <p:oleObj name="Equation" r:id="rId7" imgW="2234230" imgH="215806" progId="Equation.DSMT4">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1063" y="2678113"/>
                        <a:ext cx="7662862" cy="74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9876" name="Object 4"/>
          <p:cNvGraphicFramePr>
            <a:graphicFrameLocks noChangeAspect="1"/>
          </p:cNvGraphicFramePr>
          <p:nvPr/>
        </p:nvGraphicFramePr>
        <p:xfrm>
          <a:off x="838200" y="3581400"/>
          <a:ext cx="3079750" cy="615950"/>
        </p:xfrm>
        <a:graphic>
          <a:graphicData uri="http://schemas.openxmlformats.org/presentationml/2006/ole">
            <mc:AlternateContent xmlns:mc="http://schemas.openxmlformats.org/markup-compatibility/2006">
              <mc:Choice xmlns:v="urn:schemas-microsoft-com:vml" Requires="v">
                <p:oleObj spid="_x0000_s44084" name="Equation" r:id="rId9" imgW="825142" imgH="165028" progId="Equation.DSMT4">
                  <p:embed/>
                </p:oleObj>
              </mc:Choice>
              <mc:Fallback>
                <p:oleObj name="Equation" r:id="rId9" imgW="825142" imgH="165028" progId="Equation.DSMT4">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8200" y="3581400"/>
                        <a:ext cx="3079750"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55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987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98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8" name="Group 2"/>
          <p:cNvGrpSpPr>
            <a:grpSpLocks/>
          </p:cNvGrpSpPr>
          <p:nvPr/>
        </p:nvGrpSpPr>
        <p:grpSpPr bwMode="auto">
          <a:xfrm>
            <a:off x="2613025" y="3968750"/>
            <a:ext cx="3419475" cy="2174875"/>
            <a:chOff x="1015" y="2549"/>
            <a:chExt cx="2154" cy="1370"/>
          </a:xfrm>
        </p:grpSpPr>
        <p:sp>
          <p:nvSpPr>
            <p:cNvPr id="45068" name="Freeform 3"/>
            <p:cNvSpPr>
              <a:spLocks/>
            </p:cNvSpPr>
            <p:nvPr/>
          </p:nvSpPr>
          <p:spPr bwMode="auto">
            <a:xfrm>
              <a:off x="1015" y="2549"/>
              <a:ext cx="2154" cy="1370"/>
            </a:xfrm>
            <a:custGeom>
              <a:avLst/>
              <a:gdLst>
                <a:gd name="T0" fmla="*/ 0 w 2154"/>
                <a:gd name="T1" fmla="*/ 223 h 1370"/>
                <a:gd name="T2" fmla="*/ 34 w 2154"/>
                <a:gd name="T3" fmla="*/ 160 h 1370"/>
                <a:gd name="T4" fmla="*/ 80 w 2154"/>
                <a:gd name="T5" fmla="*/ 149 h 1370"/>
                <a:gd name="T6" fmla="*/ 148 w 2154"/>
                <a:gd name="T7" fmla="*/ 126 h 1370"/>
                <a:gd name="T8" fmla="*/ 217 w 2154"/>
                <a:gd name="T9" fmla="*/ 103 h 1370"/>
                <a:gd name="T10" fmla="*/ 388 w 2154"/>
                <a:gd name="T11" fmla="*/ 69 h 1370"/>
                <a:gd name="T12" fmla="*/ 690 w 2154"/>
                <a:gd name="T13" fmla="*/ 0 h 1370"/>
                <a:gd name="T14" fmla="*/ 1443 w 2154"/>
                <a:gd name="T15" fmla="*/ 17 h 1370"/>
                <a:gd name="T16" fmla="*/ 1688 w 2154"/>
                <a:gd name="T17" fmla="*/ 57 h 1370"/>
                <a:gd name="T18" fmla="*/ 1814 w 2154"/>
                <a:gd name="T19" fmla="*/ 103 h 1370"/>
                <a:gd name="T20" fmla="*/ 1859 w 2154"/>
                <a:gd name="T21" fmla="*/ 126 h 1370"/>
                <a:gd name="T22" fmla="*/ 1882 w 2154"/>
                <a:gd name="T23" fmla="*/ 137 h 1370"/>
                <a:gd name="T24" fmla="*/ 1945 w 2154"/>
                <a:gd name="T25" fmla="*/ 183 h 1370"/>
                <a:gd name="T26" fmla="*/ 1985 w 2154"/>
                <a:gd name="T27" fmla="*/ 257 h 1370"/>
                <a:gd name="T28" fmla="*/ 2065 w 2154"/>
                <a:gd name="T29" fmla="*/ 382 h 1370"/>
                <a:gd name="T30" fmla="*/ 2087 w 2154"/>
                <a:gd name="T31" fmla="*/ 451 h 1370"/>
                <a:gd name="T32" fmla="*/ 2099 w 2154"/>
                <a:gd name="T33" fmla="*/ 485 h 1370"/>
                <a:gd name="T34" fmla="*/ 2105 w 2154"/>
                <a:gd name="T35" fmla="*/ 502 h 1370"/>
                <a:gd name="T36" fmla="*/ 2122 w 2154"/>
                <a:gd name="T37" fmla="*/ 690 h 1370"/>
                <a:gd name="T38" fmla="*/ 2139 w 2154"/>
                <a:gd name="T39" fmla="*/ 747 h 1370"/>
                <a:gd name="T40" fmla="*/ 2139 w 2154"/>
                <a:gd name="T41" fmla="*/ 941 h 1370"/>
                <a:gd name="T42" fmla="*/ 2082 w 2154"/>
                <a:gd name="T43" fmla="*/ 1186 h 1370"/>
                <a:gd name="T44" fmla="*/ 2008 w 2154"/>
                <a:gd name="T45" fmla="*/ 1232 h 1370"/>
                <a:gd name="T46" fmla="*/ 1951 w 2154"/>
                <a:gd name="T47" fmla="*/ 1266 h 1370"/>
                <a:gd name="T48" fmla="*/ 1814 w 2154"/>
                <a:gd name="T49" fmla="*/ 1323 h 1370"/>
                <a:gd name="T50" fmla="*/ 1369 w 2154"/>
                <a:gd name="T51" fmla="*/ 1358 h 1370"/>
                <a:gd name="T52" fmla="*/ 730 w 2154"/>
                <a:gd name="T53" fmla="*/ 1340 h 1370"/>
                <a:gd name="T54" fmla="*/ 371 w 2154"/>
                <a:gd name="T55" fmla="*/ 1346 h 1370"/>
                <a:gd name="T56" fmla="*/ 74 w 2154"/>
                <a:gd name="T57" fmla="*/ 1318 h 1370"/>
                <a:gd name="T58" fmla="*/ 34 w 2154"/>
                <a:gd name="T59" fmla="*/ 1283 h 1370"/>
                <a:gd name="T60" fmla="*/ 12 w 2154"/>
                <a:gd name="T61" fmla="*/ 1209 h 137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154"/>
                <a:gd name="T94" fmla="*/ 0 h 1370"/>
                <a:gd name="T95" fmla="*/ 2154 w 2154"/>
                <a:gd name="T96" fmla="*/ 1370 h 137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154" h="1370">
                  <a:moveTo>
                    <a:pt x="0" y="223"/>
                  </a:moveTo>
                  <a:cubicBezTo>
                    <a:pt x="3" y="214"/>
                    <a:pt x="27" y="165"/>
                    <a:pt x="34" y="160"/>
                  </a:cubicBezTo>
                  <a:cubicBezTo>
                    <a:pt x="37" y="158"/>
                    <a:pt x="77" y="150"/>
                    <a:pt x="80" y="149"/>
                  </a:cubicBezTo>
                  <a:cubicBezTo>
                    <a:pt x="111" y="127"/>
                    <a:pt x="90" y="138"/>
                    <a:pt x="148" y="126"/>
                  </a:cubicBezTo>
                  <a:cubicBezTo>
                    <a:pt x="171" y="121"/>
                    <a:pt x="194" y="109"/>
                    <a:pt x="217" y="103"/>
                  </a:cubicBezTo>
                  <a:cubicBezTo>
                    <a:pt x="273" y="89"/>
                    <a:pt x="331" y="76"/>
                    <a:pt x="388" y="69"/>
                  </a:cubicBezTo>
                  <a:cubicBezTo>
                    <a:pt x="488" y="43"/>
                    <a:pt x="587" y="12"/>
                    <a:pt x="690" y="0"/>
                  </a:cubicBezTo>
                  <a:cubicBezTo>
                    <a:pt x="943" y="3"/>
                    <a:pt x="1191" y="4"/>
                    <a:pt x="1443" y="17"/>
                  </a:cubicBezTo>
                  <a:cubicBezTo>
                    <a:pt x="1521" y="37"/>
                    <a:pt x="1608" y="45"/>
                    <a:pt x="1688" y="57"/>
                  </a:cubicBezTo>
                  <a:cubicBezTo>
                    <a:pt x="1736" y="74"/>
                    <a:pt x="1770" y="78"/>
                    <a:pt x="1814" y="103"/>
                  </a:cubicBezTo>
                  <a:cubicBezTo>
                    <a:pt x="1829" y="111"/>
                    <a:pt x="1844" y="118"/>
                    <a:pt x="1859" y="126"/>
                  </a:cubicBezTo>
                  <a:cubicBezTo>
                    <a:pt x="1867" y="130"/>
                    <a:pt x="1882" y="137"/>
                    <a:pt x="1882" y="137"/>
                  </a:cubicBezTo>
                  <a:cubicBezTo>
                    <a:pt x="1902" y="157"/>
                    <a:pt x="1925" y="163"/>
                    <a:pt x="1945" y="183"/>
                  </a:cubicBezTo>
                  <a:cubicBezTo>
                    <a:pt x="1952" y="210"/>
                    <a:pt x="1965" y="237"/>
                    <a:pt x="1985" y="257"/>
                  </a:cubicBezTo>
                  <a:cubicBezTo>
                    <a:pt x="1998" y="301"/>
                    <a:pt x="2030" y="350"/>
                    <a:pt x="2065" y="382"/>
                  </a:cubicBezTo>
                  <a:cubicBezTo>
                    <a:pt x="2072" y="405"/>
                    <a:pt x="2079" y="428"/>
                    <a:pt x="2087" y="451"/>
                  </a:cubicBezTo>
                  <a:cubicBezTo>
                    <a:pt x="2091" y="462"/>
                    <a:pt x="2095" y="474"/>
                    <a:pt x="2099" y="485"/>
                  </a:cubicBezTo>
                  <a:cubicBezTo>
                    <a:pt x="2101" y="491"/>
                    <a:pt x="2105" y="502"/>
                    <a:pt x="2105" y="502"/>
                  </a:cubicBezTo>
                  <a:cubicBezTo>
                    <a:pt x="2111" y="650"/>
                    <a:pt x="2101" y="591"/>
                    <a:pt x="2122" y="690"/>
                  </a:cubicBezTo>
                  <a:cubicBezTo>
                    <a:pt x="2126" y="709"/>
                    <a:pt x="2139" y="747"/>
                    <a:pt x="2139" y="747"/>
                  </a:cubicBezTo>
                  <a:cubicBezTo>
                    <a:pt x="2151" y="814"/>
                    <a:pt x="2154" y="871"/>
                    <a:pt x="2139" y="941"/>
                  </a:cubicBezTo>
                  <a:cubicBezTo>
                    <a:pt x="2130" y="1023"/>
                    <a:pt x="2130" y="1116"/>
                    <a:pt x="2082" y="1186"/>
                  </a:cubicBezTo>
                  <a:cubicBezTo>
                    <a:pt x="2068" y="1206"/>
                    <a:pt x="2028" y="1219"/>
                    <a:pt x="2008" y="1232"/>
                  </a:cubicBezTo>
                  <a:cubicBezTo>
                    <a:pt x="1983" y="1248"/>
                    <a:pt x="1983" y="1257"/>
                    <a:pt x="1951" y="1266"/>
                  </a:cubicBezTo>
                  <a:cubicBezTo>
                    <a:pt x="1911" y="1293"/>
                    <a:pt x="1862" y="1316"/>
                    <a:pt x="1814" y="1323"/>
                  </a:cubicBezTo>
                  <a:cubicBezTo>
                    <a:pt x="1682" y="1370"/>
                    <a:pt x="1491" y="1355"/>
                    <a:pt x="1369" y="1358"/>
                  </a:cubicBezTo>
                  <a:cubicBezTo>
                    <a:pt x="1135" y="1355"/>
                    <a:pt x="950" y="1350"/>
                    <a:pt x="730" y="1340"/>
                  </a:cubicBezTo>
                  <a:cubicBezTo>
                    <a:pt x="610" y="1342"/>
                    <a:pt x="491" y="1346"/>
                    <a:pt x="371" y="1346"/>
                  </a:cubicBezTo>
                  <a:cubicBezTo>
                    <a:pt x="254" y="1346"/>
                    <a:pt x="169" y="1364"/>
                    <a:pt x="74" y="1318"/>
                  </a:cubicBezTo>
                  <a:cubicBezTo>
                    <a:pt x="58" y="1301"/>
                    <a:pt x="48" y="1304"/>
                    <a:pt x="34" y="1283"/>
                  </a:cubicBezTo>
                  <a:cubicBezTo>
                    <a:pt x="27" y="1260"/>
                    <a:pt x="12" y="1234"/>
                    <a:pt x="12" y="1209"/>
                  </a:cubicBez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69" name="Freeform 4"/>
            <p:cNvSpPr>
              <a:spLocks/>
            </p:cNvSpPr>
            <p:nvPr/>
          </p:nvSpPr>
          <p:spPr bwMode="auto">
            <a:xfrm>
              <a:off x="1905" y="2561"/>
              <a:ext cx="80" cy="1334"/>
            </a:xfrm>
            <a:custGeom>
              <a:avLst/>
              <a:gdLst>
                <a:gd name="T0" fmla="*/ 0 w 80"/>
                <a:gd name="T1" fmla="*/ 0 h 1334"/>
                <a:gd name="T2" fmla="*/ 51 w 80"/>
                <a:gd name="T3" fmla="*/ 165 h 1334"/>
                <a:gd name="T4" fmla="*/ 57 w 80"/>
                <a:gd name="T5" fmla="*/ 199 h 1334"/>
                <a:gd name="T6" fmla="*/ 68 w 80"/>
                <a:gd name="T7" fmla="*/ 251 h 1334"/>
                <a:gd name="T8" fmla="*/ 57 w 80"/>
                <a:gd name="T9" fmla="*/ 559 h 1334"/>
                <a:gd name="T10" fmla="*/ 63 w 80"/>
                <a:gd name="T11" fmla="*/ 889 h 1334"/>
                <a:gd name="T12" fmla="*/ 68 w 80"/>
                <a:gd name="T13" fmla="*/ 963 h 1334"/>
                <a:gd name="T14" fmla="*/ 80 w 80"/>
                <a:gd name="T15" fmla="*/ 1043 h 1334"/>
                <a:gd name="T16" fmla="*/ 40 w 80"/>
                <a:gd name="T17" fmla="*/ 1260 h 1334"/>
                <a:gd name="T18" fmla="*/ 23 w 80"/>
                <a:gd name="T19" fmla="*/ 1317 h 1334"/>
                <a:gd name="T20" fmla="*/ 17 w 80"/>
                <a:gd name="T21" fmla="*/ 1334 h 13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
                <a:gd name="T34" fmla="*/ 0 h 1334"/>
                <a:gd name="T35" fmla="*/ 80 w 80"/>
                <a:gd name="T36" fmla="*/ 1334 h 13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 h="1334">
                  <a:moveTo>
                    <a:pt x="0" y="0"/>
                  </a:moveTo>
                  <a:cubicBezTo>
                    <a:pt x="32" y="49"/>
                    <a:pt x="39" y="108"/>
                    <a:pt x="51" y="165"/>
                  </a:cubicBezTo>
                  <a:cubicBezTo>
                    <a:pt x="53" y="176"/>
                    <a:pt x="55" y="188"/>
                    <a:pt x="57" y="199"/>
                  </a:cubicBezTo>
                  <a:cubicBezTo>
                    <a:pt x="60" y="216"/>
                    <a:pt x="68" y="251"/>
                    <a:pt x="68" y="251"/>
                  </a:cubicBezTo>
                  <a:cubicBezTo>
                    <a:pt x="78" y="355"/>
                    <a:pt x="72" y="457"/>
                    <a:pt x="57" y="559"/>
                  </a:cubicBezTo>
                  <a:cubicBezTo>
                    <a:pt x="59" y="669"/>
                    <a:pt x="60" y="779"/>
                    <a:pt x="63" y="889"/>
                  </a:cubicBezTo>
                  <a:cubicBezTo>
                    <a:pt x="64" y="914"/>
                    <a:pt x="65" y="938"/>
                    <a:pt x="68" y="963"/>
                  </a:cubicBezTo>
                  <a:cubicBezTo>
                    <a:pt x="71" y="990"/>
                    <a:pt x="80" y="1043"/>
                    <a:pt x="80" y="1043"/>
                  </a:cubicBezTo>
                  <a:cubicBezTo>
                    <a:pt x="74" y="1120"/>
                    <a:pt x="56" y="1185"/>
                    <a:pt x="40" y="1260"/>
                  </a:cubicBezTo>
                  <a:cubicBezTo>
                    <a:pt x="36" y="1279"/>
                    <a:pt x="28" y="1298"/>
                    <a:pt x="23" y="1317"/>
                  </a:cubicBezTo>
                  <a:cubicBezTo>
                    <a:pt x="21" y="1323"/>
                    <a:pt x="17" y="1334"/>
                    <a:pt x="17" y="1334"/>
                  </a:cubicBez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06501" name="Rectangle 5"/>
          <p:cNvSpPr>
            <a:spLocks noGrp="1" noChangeArrowheads="1"/>
          </p:cNvSpPr>
          <p:nvPr>
            <p:ph type="title"/>
          </p:nvPr>
        </p:nvSpPr>
        <p:spPr>
          <a:xfrm>
            <a:off x="0" y="0"/>
            <a:ext cx="4267200" cy="868363"/>
          </a:xfrm>
        </p:spPr>
        <p:txBody>
          <a:bodyPr/>
          <a:lstStyle/>
          <a:p>
            <a:pPr eaLnBrk="1" hangingPunct="1">
              <a:defRPr/>
            </a:pPr>
            <a:r>
              <a:rPr lang="en-US" kern="1200" dirty="0">
                <a:ea typeface="+mn-ea"/>
                <a:cs typeface="+mn-cs"/>
              </a:rPr>
              <a:t>Parallel Circuits</a:t>
            </a:r>
          </a:p>
        </p:txBody>
      </p:sp>
      <p:sp>
        <p:nvSpPr>
          <p:cNvPr id="45060" name="Rectangle 7"/>
          <p:cNvSpPr>
            <a:spLocks noGrp="1" noChangeArrowheads="1"/>
          </p:cNvSpPr>
          <p:nvPr>
            <p:ph idx="1"/>
          </p:nvPr>
        </p:nvSpPr>
        <p:spPr>
          <a:xfrm>
            <a:off x="304800" y="838200"/>
            <a:ext cx="8534400" cy="838200"/>
          </a:xfrm>
        </p:spPr>
        <p:txBody>
          <a:bodyPr/>
          <a:lstStyle/>
          <a:p>
            <a:pPr eaLnBrk="1" hangingPunct="1">
              <a:lnSpc>
                <a:spcPct val="90000"/>
              </a:lnSpc>
              <a:spcBef>
                <a:spcPct val="0"/>
              </a:spcBef>
              <a:buFontTx/>
              <a:buNone/>
            </a:pPr>
            <a:r>
              <a:rPr lang="en-US" sz="2800">
                <a:latin typeface="Arial" charset="0"/>
              </a:rPr>
              <a:t>	A circuit that contains more than one path for current flow</a:t>
            </a:r>
          </a:p>
        </p:txBody>
      </p:sp>
      <p:pic>
        <p:nvPicPr>
          <p:cNvPr id="45061" name="Picture 6" descr="j0434785[1]"/>
          <p:cNvPicPr>
            <a:picLocks noChangeAspect="1" noChangeArrowheads="1"/>
          </p:cNvPicPr>
          <p:nvPr/>
        </p:nvPicPr>
        <p:blipFill>
          <a:blip r:embed="rId3">
            <a:extLst>
              <a:ext uri="{28A0092B-C50C-407E-A947-70E740481C1C}">
                <a14:useLocalDpi xmlns:a14="http://schemas.microsoft.com/office/drawing/2010/main" val="0"/>
              </a:ext>
            </a:extLst>
          </a:blip>
          <a:srcRect l="23264" r="33160" b="520"/>
          <a:stretch>
            <a:fillRect/>
          </a:stretch>
        </p:blipFill>
        <p:spPr bwMode="auto">
          <a:xfrm>
            <a:off x="2216150" y="4249738"/>
            <a:ext cx="796925"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Rectangle 8"/>
          <p:cNvSpPr>
            <a:spLocks noChangeArrowheads="1"/>
          </p:cNvSpPr>
          <p:nvPr/>
        </p:nvSpPr>
        <p:spPr bwMode="auto">
          <a:xfrm>
            <a:off x="685800" y="1828800"/>
            <a:ext cx="739775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en-US" sz="2800">
                <a:solidFill>
                  <a:srgbClr val="FF0000"/>
                </a:solidFill>
              </a:rPr>
              <a:t>If a component is removed, then it is possible for the current to take another path to reach other components.</a:t>
            </a:r>
          </a:p>
        </p:txBody>
      </p:sp>
      <p:pic>
        <p:nvPicPr>
          <p:cNvPr id="106505" name="Picture 9" descr="LightOff"/>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791200" y="4754563"/>
            <a:ext cx="987425"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6" name="Picture 10" descr="LightOn"/>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792788" y="4491038"/>
            <a:ext cx="1273175"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5" name="Picture 11" descr="LightOff"/>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951288" y="4735513"/>
            <a:ext cx="987425"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6" name="Picture 12" descr="LightOn"/>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952875" y="4471988"/>
            <a:ext cx="1273175"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9" name="Rectangle 13"/>
          <p:cNvSpPr>
            <a:spLocks noChangeArrowheads="1"/>
          </p:cNvSpPr>
          <p:nvPr/>
        </p:nvSpPr>
        <p:spPr bwMode="auto">
          <a:xfrm>
            <a:off x="5899150" y="4902200"/>
            <a:ext cx="227013"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0 0 L 0.1625 -0.15429 " pathEditMode="relative" ptsTypes="AA">
                                      <p:cBhvr>
                                        <p:cTn id="6" dur="2000" fill="hold"/>
                                        <p:tgtEl>
                                          <p:spTgt spid="106505"/>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 0 L 0.1625 -0.15429 " pathEditMode="relative" ptsTypes="AA">
                                      <p:cBhvr>
                                        <p:cTn id="8" dur="2000" fill="hold"/>
                                        <p:tgtEl>
                                          <p:spTgt spid="106506"/>
                                        </p:tgtEl>
                                        <p:attrNameLst>
                                          <p:attrName>ppt_x</p:attrName>
                                          <p:attrName>ppt_y</p:attrName>
                                        </p:attrNameLst>
                                      </p:cBhvr>
                                    </p:animMotion>
                                  </p:childTnLst>
                                </p:cTn>
                              </p:par>
                              <p:par>
                                <p:cTn id="9" presetID="1" presetClass="entr" presetSubtype="0" fill="hold" grpId="0" nodeType="withEffect">
                                  <p:stCondLst>
                                    <p:cond delay="500"/>
                                  </p:stCondLst>
                                  <p:childTnLst>
                                    <p:set>
                                      <p:cBhvr>
                                        <p:cTn id="10" dur="1" fill="hold">
                                          <p:stCondLst>
                                            <p:cond delay="0"/>
                                          </p:stCondLst>
                                        </p:cTn>
                                        <p:tgtEl>
                                          <p:spTgt spid="106509"/>
                                        </p:tgtEl>
                                        <p:attrNameLst>
                                          <p:attrName>style.visibility</p:attrName>
                                        </p:attrNameLst>
                                      </p:cBhvr>
                                      <p:to>
                                        <p:strVal val="visible"/>
                                      </p:to>
                                    </p:set>
                                  </p:childTnLst>
                                </p:cTn>
                              </p:par>
                              <p:par>
                                <p:cTn id="11" presetID="1" presetClass="exit" presetSubtype="0" fill="hold" nodeType="withEffect">
                                  <p:stCondLst>
                                    <p:cond delay="500"/>
                                  </p:stCondLst>
                                  <p:childTnLst>
                                    <p:set>
                                      <p:cBhvr>
                                        <p:cTn id="12" dur="1" fill="hold">
                                          <p:stCondLst>
                                            <p:cond delay="0"/>
                                          </p:stCondLst>
                                        </p:cTn>
                                        <p:tgtEl>
                                          <p:spTgt spid="106506"/>
                                        </p:tgtEl>
                                        <p:attrNameLst>
                                          <p:attrName>style.visibility</p:attrName>
                                        </p:attrNameLst>
                                      </p:cBhvr>
                                      <p:to>
                                        <p:strVal val="hidden"/>
                                      </p:to>
                                    </p:set>
                                  </p:childTnLst>
                                </p:cTn>
                              </p:par>
                              <p:par>
                                <p:cTn id="13" presetID="1" presetClass="entr" presetSubtype="0" fill="hold" nodeType="withEffect">
                                  <p:stCondLst>
                                    <p:cond delay="500"/>
                                  </p:stCondLst>
                                  <p:childTnLst>
                                    <p:set>
                                      <p:cBhvr>
                                        <p:cTn id="14" dur="1" fill="hold">
                                          <p:stCondLst>
                                            <p:cond delay="0"/>
                                          </p:stCondLst>
                                        </p:cTn>
                                        <p:tgtEl>
                                          <p:spTgt spid="1065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9"/>
          <p:cNvSpPr>
            <a:spLocks noGrp="1"/>
          </p:cNvSpPr>
          <p:nvPr>
            <p:ph idx="1"/>
          </p:nvPr>
        </p:nvSpPr>
        <p:spPr>
          <a:xfrm>
            <a:off x="381000" y="762000"/>
            <a:ext cx="8229600" cy="3048000"/>
          </a:xfrm>
        </p:spPr>
        <p:txBody>
          <a:bodyPr/>
          <a:lstStyle/>
          <a:p>
            <a:pPr>
              <a:buFontTx/>
              <a:buNone/>
            </a:pPr>
            <a:r>
              <a:rPr lang="en-US" dirty="0">
                <a:latin typeface="Arial" charset="0"/>
              </a:rPr>
              <a:t>Characteristics of a Parallel Circuit</a:t>
            </a:r>
          </a:p>
          <a:p>
            <a:r>
              <a:rPr lang="en-US" sz="2400" dirty="0">
                <a:latin typeface="Arial" charset="0"/>
              </a:rPr>
              <a:t>The voltage across every parallel component is equal.</a:t>
            </a:r>
          </a:p>
          <a:p>
            <a:r>
              <a:rPr lang="en-US" sz="2400" dirty="0">
                <a:latin typeface="Arial" charset="0"/>
              </a:rPr>
              <a:t>The total resistance (R</a:t>
            </a:r>
            <a:r>
              <a:rPr lang="en-US" sz="2400" baseline="-25000" dirty="0">
                <a:latin typeface="Arial" charset="0"/>
              </a:rPr>
              <a:t>T</a:t>
            </a:r>
            <a:r>
              <a:rPr lang="en-US" sz="2400" dirty="0">
                <a:latin typeface="Arial" charset="0"/>
              </a:rPr>
              <a:t>) is equal to the reciprocal of the sum of the reciprocal:</a:t>
            </a:r>
          </a:p>
          <a:p>
            <a:endParaRPr lang="en-US" sz="2400" dirty="0">
              <a:latin typeface="Arial" charset="0"/>
            </a:endParaRPr>
          </a:p>
          <a:p>
            <a:endParaRPr lang="en-US" sz="2400" dirty="0">
              <a:latin typeface="Arial" charset="0"/>
            </a:endParaRPr>
          </a:p>
          <a:p>
            <a:pPr>
              <a:spcBef>
                <a:spcPts val="600"/>
              </a:spcBef>
            </a:pPr>
            <a:r>
              <a:rPr lang="en-US" sz="2400" dirty="0">
                <a:latin typeface="Arial" charset="0"/>
              </a:rPr>
              <a:t>The sum of all of the currents in each branch (I</a:t>
            </a:r>
            <a:r>
              <a:rPr lang="en-US" sz="2400" baseline="-25000" dirty="0">
                <a:latin typeface="Arial" charset="0"/>
              </a:rPr>
              <a:t>R1</a:t>
            </a:r>
            <a:r>
              <a:rPr lang="en-US" sz="2400" dirty="0">
                <a:latin typeface="Arial" charset="0"/>
              </a:rPr>
              <a:t> + I</a:t>
            </a:r>
            <a:r>
              <a:rPr lang="en-US" sz="2400" baseline="-25000" dirty="0">
                <a:latin typeface="Arial" charset="0"/>
              </a:rPr>
              <a:t>R2</a:t>
            </a:r>
            <a:r>
              <a:rPr lang="en-US" sz="2400" dirty="0">
                <a:latin typeface="Arial" charset="0"/>
              </a:rPr>
              <a:t> + I</a:t>
            </a:r>
            <a:r>
              <a:rPr lang="en-US" sz="2400" baseline="-25000" dirty="0">
                <a:latin typeface="Arial" charset="0"/>
              </a:rPr>
              <a:t>R3</a:t>
            </a:r>
            <a:r>
              <a:rPr lang="en-US" sz="2400" dirty="0">
                <a:latin typeface="Arial" charset="0"/>
              </a:rPr>
              <a:t>) is equal to the total current (I</a:t>
            </a:r>
            <a:r>
              <a:rPr lang="en-US" sz="2400" baseline="-25000" dirty="0">
                <a:latin typeface="Arial" charset="0"/>
              </a:rPr>
              <a:t>T</a:t>
            </a:r>
            <a:r>
              <a:rPr lang="en-US" sz="2400" dirty="0">
                <a:latin typeface="Arial" charset="0"/>
              </a:rPr>
              <a:t>). This is called </a:t>
            </a:r>
            <a:r>
              <a:rPr lang="en-US" sz="2400" i="1" dirty="0" smtClean="0">
                <a:latin typeface="Arial" charset="0"/>
              </a:rPr>
              <a:t>Kirchhoff’s</a:t>
            </a:r>
            <a:r>
              <a:rPr lang="en-US" sz="2400" dirty="0" smtClean="0">
                <a:latin typeface="Arial" charset="0"/>
              </a:rPr>
              <a:t> </a:t>
            </a:r>
            <a:r>
              <a:rPr lang="en-US" sz="2400" dirty="0">
                <a:latin typeface="Arial" charset="0"/>
              </a:rPr>
              <a:t>Current Law.</a:t>
            </a:r>
          </a:p>
          <a:p>
            <a:pPr>
              <a:buFontTx/>
              <a:buNone/>
            </a:pPr>
            <a:endParaRPr lang="en-US" sz="2800" dirty="0">
              <a:latin typeface="Arial" charset="0"/>
            </a:endParaRPr>
          </a:p>
        </p:txBody>
      </p:sp>
      <p:graphicFrame>
        <p:nvGraphicFramePr>
          <p:cNvPr id="46083" name="Object 2"/>
          <p:cNvGraphicFramePr>
            <a:graphicFrameLocks noChangeAspect="1"/>
          </p:cNvGraphicFramePr>
          <p:nvPr/>
        </p:nvGraphicFramePr>
        <p:xfrm>
          <a:off x="2362200" y="2590800"/>
          <a:ext cx="4191000" cy="935038"/>
        </p:xfrm>
        <a:graphic>
          <a:graphicData uri="http://schemas.openxmlformats.org/presentationml/2006/ole">
            <mc:AlternateContent xmlns:mc="http://schemas.openxmlformats.org/markup-compatibility/2006">
              <mc:Choice xmlns:v="urn:schemas-microsoft-com:vml" Requires="v">
                <p:oleObj spid="_x0000_s46122" name="Equation" r:id="rId4" imgW="3644900" imgH="812800" progId="Equation.3">
                  <p:embed/>
                </p:oleObj>
              </mc:Choice>
              <mc:Fallback>
                <p:oleObj name="Equation" r:id="rId4" imgW="3644900" imgH="8128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2590800"/>
                        <a:ext cx="4191000" cy="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nvGrpSpPr>
          <p:cNvPr id="46084" name="Group 33"/>
          <p:cNvGrpSpPr>
            <a:grpSpLocks/>
          </p:cNvGrpSpPr>
          <p:nvPr/>
        </p:nvGrpSpPr>
        <p:grpSpPr bwMode="auto">
          <a:xfrm>
            <a:off x="4419600" y="4343400"/>
            <a:ext cx="4343400" cy="2314575"/>
            <a:chOff x="2209800" y="4162685"/>
            <a:chExt cx="4974442" cy="2637332"/>
          </a:xfrm>
        </p:grpSpPr>
        <p:pic>
          <p:nvPicPr>
            <p:cNvPr id="46086" name="Picture 3"/>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605315" y="4572000"/>
              <a:ext cx="4578927"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6087" name="Group 30"/>
            <p:cNvGrpSpPr>
              <a:grpSpLocks/>
            </p:cNvGrpSpPr>
            <p:nvPr/>
          </p:nvGrpSpPr>
          <p:grpSpPr bwMode="auto">
            <a:xfrm>
              <a:off x="5103030" y="4914900"/>
              <a:ext cx="288862" cy="917377"/>
              <a:chOff x="6873938" y="4876800"/>
              <a:chExt cx="288862" cy="917377"/>
            </a:xfrm>
          </p:grpSpPr>
          <p:sp>
            <p:nvSpPr>
              <p:cNvPr id="46105" name="TextBox 25"/>
              <p:cNvSpPr txBox="1">
                <a:spLocks noChangeArrowheads="1"/>
              </p:cNvSpPr>
              <p:nvPr/>
            </p:nvSpPr>
            <p:spPr bwMode="auto">
              <a:xfrm>
                <a:off x="6873938" y="4876800"/>
                <a:ext cx="2888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a:t>
                </a:r>
                <a:endParaRPr lang="en-US" sz="1400" baseline="-25000">
                  <a:solidFill>
                    <a:srgbClr val="0000FF"/>
                  </a:solidFill>
                </a:endParaRPr>
              </a:p>
            </p:txBody>
          </p:sp>
          <p:sp>
            <p:nvSpPr>
              <p:cNvPr id="46106" name="TextBox 26"/>
              <p:cNvSpPr txBox="1">
                <a:spLocks noChangeArrowheads="1"/>
              </p:cNvSpPr>
              <p:nvPr/>
            </p:nvSpPr>
            <p:spPr bwMode="auto">
              <a:xfrm>
                <a:off x="6902792" y="5486400"/>
                <a:ext cx="2439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a:t>
                </a:r>
                <a:endParaRPr lang="en-US" sz="1400" baseline="-25000">
                  <a:solidFill>
                    <a:srgbClr val="0000FF"/>
                  </a:solidFill>
                </a:endParaRPr>
              </a:p>
            </p:txBody>
          </p:sp>
        </p:grpSp>
        <p:grpSp>
          <p:nvGrpSpPr>
            <p:cNvPr id="46088" name="Group 29"/>
            <p:cNvGrpSpPr>
              <a:grpSpLocks/>
            </p:cNvGrpSpPr>
            <p:nvPr/>
          </p:nvGrpSpPr>
          <p:grpSpPr bwMode="auto">
            <a:xfrm>
              <a:off x="6398430" y="4914900"/>
              <a:ext cx="288862" cy="917377"/>
              <a:chOff x="7848600" y="4876800"/>
              <a:chExt cx="288862" cy="917377"/>
            </a:xfrm>
          </p:grpSpPr>
          <p:sp>
            <p:nvSpPr>
              <p:cNvPr id="46103" name="TextBox 27"/>
              <p:cNvSpPr txBox="1">
                <a:spLocks noChangeArrowheads="1"/>
              </p:cNvSpPr>
              <p:nvPr/>
            </p:nvSpPr>
            <p:spPr bwMode="auto">
              <a:xfrm>
                <a:off x="7848600" y="4876800"/>
                <a:ext cx="2888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a:t>
                </a:r>
                <a:endParaRPr lang="en-US" sz="1400" baseline="-25000">
                  <a:solidFill>
                    <a:srgbClr val="0000FF"/>
                  </a:solidFill>
                </a:endParaRPr>
              </a:p>
            </p:txBody>
          </p:sp>
          <p:sp>
            <p:nvSpPr>
              <p:cNvPr id="46104" name="TextBox 28"/>
              <p:cNvSpPr txBox="1">
                <a:spLocks noChangeArrowheads="1"/>
              </p:cNvSpPr>
              <p:nvPr/>
            </p:nvSpPr>
            <p:spPr bwMode="auto">
              <a:xfrm>
                <a:off x="7877454" y="5486400"/>
                <a:ext cx="2439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a:t>
                </a:r>
                <a:endParaRPr lang="en-US" sz="1400" baseline="-25000">
                  <a:solidFill>
                    <a:srgbClr val="0000FF"/>
                  </a:solidFill>
                </a:endParaRPr>
              </a:p>
            </p:txBody>
          </p:sp>
        </p:grpSp>
        <p:sp>
          <p:nvSpPr>
            <p:cNvPr id="46089" name="TextBox 49"/>
            <p:cNvSpPr txBox="1">
              <a:spLocks noChangeArrowheads="1"/>
            </p:cNvSpPr>
            <p:nvPr/>
          </p:nvSpPr>
          <p:spPr bwMode="auto">
            <a:xfrm>
              <a:off x="3501250" y="5219700"/>
              <a:ext cx="4587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V</a:t>
              </a:r>
              <a:r>
                <a:rPr lang="en-US" sz="1400" baseline="-25000">
                  <a:solidFill>
                    <a:srgbClr val="0000FF"/>
                  </a:solidFill>
                </a:rPr>
                <a:t>R1</a:t>
              </a:r>
            </a:p>
          </p:txBody>
        </p:sp>
        <p:grpSp>
          <p:nvGrpSpPr>
            <p:cNvPr id="46090" name="Group 31"/>
            <p:cNvGrpSpPr>
              <a:grpSpLocks/>
            </p:cNvGrpSpPr>
            <p:nvPr/>
          </p:nvGrpSpPr>
          <p:grpSpPr bwMode="auto">
            <a:xfrm>
              <a:off x="3807630" y="4914900"/>
              <a:ext cx="288862" cy="917377"/>
              <a:chOff x="5197538" y="4953000"/>
              <a:chExt cx="288862" cy="917377"/>
            </a:xfrm>
          </p:grpSpPr>
          <p:sp>
            <p:nvSpPr>
              <p:cNvPr id="46101" name="TextBox 23"/>
              <p:cNvSpPr txBox="1">
                <a:spLocks noChangeArrowheads="1"/>
              </p:cNvSpPr>
              <p:nvPr/>
            </p:nvSpPr>
            <p:spPr bwMode="auto">
              <a:xfrm>
                <a:off x="5197538" y="4953000"/>
                <a:ext cx="2888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a:t>
                </a:r>
                <a:endParaRPr lang="en-US" sz="1400" baseline="-25000">
                  <a:solidFill>
                    <a:srgbClr val="0000FF"/>
                  </a:solidFill>
                </a:endParaRPr>
              </a:p>
            </p:txBody>
          </p:sp>
          <p:sp>
            <p:nvSpPr>
              <p:cNvPr id="46102" name="TextBox 24"/>
              <p:cNvSpPr txBox="1">
                <a:spLocks noChangeArrowheads="1"/>
              </p:cNvSpPr>
              <p:nvPr/>
            </p:nvSpPr>
            <p:spPr bwMode="auto">
              <a:xfrm>
                <a:off x="5226392" y="5562600"/>
                <a:ext cx="2439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a:t>
                </a:r>
                <a:endParaRPr lang="en-US" sz="1400" baseline="-25000">
                  <a:solidFill>
                    <a:srgbClr val="0000FF"/>
                  </a:solidFill>
                </a:endParaRPr>
              </a:p>
            </p:txBody>
          </p:sp>
        </p:grpSp>
        <p:sp>
          <p:nvSpPr>
            <p:cNvPr id="46091" name="TextBox 46"/>
            <p:cNvSpPr txBox="1">
              <a:spLocks noChangeArrowheads="1"/>
            </p:cNvSpPr>
            <p:nvPr/>
          </p:nvSpPr>
          <p:spPr bwMode="auto">
            <a:xfrm>
              <a:off x="4798230" y="5219700"/>
              <a:ext cx="4587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V</a:t>
              </a:r>
              <a:r>
                <a:rPr lang="en-US" sz="1400" baseline="-25000">
                  <a:solidFill>
                    <a:srgbClr val="0000FF"/>
                  </a:solidFill>
                </a:rPr>
                <a:t>R2</a:t>
              </a:r>
            </a:p>
          </p:txBody>
        </p:sp>
        <p:sp>
          <p:nvSpPr>
            <p:cNvPr id="46092" name="TextBox 52"/>
            <p:cNvSpPr txBox="1">
              <a:spLocks noChangeArrowheads="1"/>
            </p:cNvSpPr>
            <p:nvPr/>
          </p:nvSpPr>
          <p:spPr bwMode="auto">
            <a:xfrm>
              <a:off x="6093630" y="5219700"/>
              <a:ext cx="4587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V</a:t>
              </a:r>
              <a:r>
                <a:rPr lang="en-US" sz="1400" baseline="-25000">
                  <a:solidFill>
                    <a:srgbClr val="0000FF"/>
                  </a:solidFill>
                </a:rPr>
                <a:t>R3</a:t>
              </a:r>
            </a:p>
          </p:txBody>
        </p:sp>
        <p:sp>
          <p:nvSpPr>
            <p:cNvPr id="46093" name="TextBox 55"/>
            <p:cNvSpPr txBox="1">
              <a:spLocks noChangeArrowheads="1"/>
            </p:cNvSpPr>
            <p:nvPr/>
          </p:nvSpPr>
          <p:spPr bwMode="auto">
            <a:xfrm>
              <a:off x="3117853" y="6492240"/>
              <a:ext cx="38497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R</a:t>
              </a:r>
              <a:r>
                <a:rPr lang="en-US" sz="1400" baseline="-25000">
                  <a:solidFill>
                    <a:srgbClr val="0000FF"/>
                  </a:solidFill>
                </a:rPr>
                <a:t>T</a:t>
              </a:r>
            </a:p>
          </p:txBody>
        </p:sp>
        <p:sp>
          <p:nvSpPr>
            <p:cNvPr id="59" name="Freeform 58"/>
            <p:cNvSpPr/>
            <p:nvPr/>
          </p:nvSpPr>
          <p:spPr>
            <a:xfrm>
              <a:off x="3278869" y="5868450"/>
              <a:ext cx="221814" cy="548087"/>
            </a:xfrm>
            <a:custGeom>
              <a:avLst/>
              <a:gdLst>
                <a:gd name="connsiteX0" fmla="*/ 0 w 223284"/>
                <a:gd name="connsiteY0" fmla="*/ 893135 h 893135"/>
                <a:gd name="connsiteX1" fmla="*/ 0 w 223284"/>
                <a:gd name="connsiteY1" fmla="*/ 0 h 893135"/>
                <a:gd name="connsiteX2" fmla="*/ 223284 w 223284"/>
                <a:gd name="connsiteY2" fmla="*/ 0 h 893135"/>
              </a:gdLst>
              <a:ahLst/>
              <a:cxnLst>
                <a:cxn ang="0">
                  <a:pos x="connsiteX0" y="connsiteY0"/>
                </a:cxn>
                <a:cxn ang="0">
                  <a:pos x="connsiteX1" y="connsiteY1"/>
                </a:cxn>
                <a:cxn ang="0">
                  <a:pos x="connsiteX2" y="connsiteY2"/>
                </a:cxn>
              </a:cxnLst>
              <a:rect l="l" t="t" r="r" b="b"/>
              <a:pathLst>
                <a:path w="223284" h="893135">
                  <a:moveTo>
                    <a:pt x="0" y="893135"/>
                  </a:moveTo>
                  <a:lnTo>
                    <a:pt x="0" y="0"/>
                  </a:lnTo>
                  <a:lnTo>
                    <a:pt x="223284" y="0"/>
                  </a:lnTo>
                </a:path>
              </a:pathLst>
            </a:custGeom>
            <a:ln w="12700">
              <a:solidFill>
                <a:srgbClr val="0000FF"/>
              </a:solidFill>
              <a:headEnd type="none"/>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400" dirty="0"/>
            </a:p>
          </p:txBody>
        </p:sp>
        <p:sp>
          <p:nvSpPr>
            <p:cNvPr id="46095" name="TextBox 43"/>
            <p:cNvSpPr txBox="1">
              <a:spLocks noChangeArrowheads="1"/>
            </p:cNvSpPr>
            <p:nvPr/>
          </p:nvSpPr>
          <p:spPr bwMode="auto">
            <a:xfrm>
              <a:off x="2209800" y="5254823"/>
              <a:ext cx="3786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V</a:t>
              </a:r>
              <a:r>
                <a:rPr lang="en-US" sz="1400" baseline="-25000">
                  <a:solidFill>
                    <a:srgbClr val="0000FF"/>
                  </a:solidFill>
                </a:rPr>
                <a:t>T</a:t>
              </a:r>
            </a:p>
          </p:txBody>
        </p:sp>
        <p:sp>
          <p:nvSpPr>
            <p:cNvPr id="46096" name="TextBox 56"/>
            <p:cNvSpPr txBox="1">
              <a:spLocks noChangeArrowheads="1"/>
            </p:cNvSpPr>
            <p:nvPr/>
          </p:nvSpPr>
          <p:spPr bwMode="auto">
            <a:xfrm>
              <a:off x="3159466" y="4162685"/>
              <a:ext cx="3080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I</a:t>
              </a:r>
              <a:r>
                <a:rPr lang="en-US" sz="1400" baseline="-25000">
                  <a:solidFill>
                    <a:srgbClr val="0000FF"/>
                  </a:solidFill>
                </a:rPr>
                <a:t>T</a:t>
              </a:r>
            </a:p>
          </p:txBody>
        </p:sp>
        <p:cxnSp>
          <p:nvCxnSpPr>
            <p:cNvPr id="58" name="Straight Arrow Connector 57"/>
            <p:cNvCxnSpPr/>
            <p:nvPr/>
          </p:nvCxnSpPr>
          <p:spPr>
            <a:xfrm>
              <a:off x="3198870" y="4546165"/>
              <a:ext cx="303631" cy="1809"/>
            </a:xfrm>
            <a:prstGeom prst="straightConnector1">
              <a:avLst/>
            </a:prstGeom>
            <a:ln w="12700">
              <a:solidFill>
                <a:srgbClr val="0000FF"/>
              </a:solidFill>
              <a:headEnd type="none"/>
              <a:tailEnd type="stealth" w="lg" len="lg"/>
            </a:ln>
          </p:spPr>
          <p:style>
            <a:lnRef idx="1">
              <a:schemeClr val="accent1"/>
            </a:lnRef>
            <a:fillRef idx="0">
              <a:schemeClr val="accent1"/>
            </a:fillRef>
            <a:effectRef idx="0">
              <a:schemeClr val="accent1"/>
            </a:effectRef>
            <a:fontRef idx="minor">
              <a:schemeClr val="tx1"/>
            </a:fontRef>
          </p:style>
        </p:cxnSp>
        <p:grpSp>
          <p:nvGrpSpPr>
            <p:cNvPr id="46098" name="Group 32"/>
            <p:cNvGrpSpPr>
              <a:grpSpLocks/>
            </p:cNvGrpSpPr>
            <p:nvPr/>
          </p:nvGrpSpPr>
          <p:grpSpPr bwMode="auto">
            <a:xfrm>
              <a:off x="2588430" y="4922727"/>
              <a:ext cx="288862" cy="917377"/>
              <a:chOff x="4073856" y="4950023"/>
              <a:chExt cx="288862" cy="917377"/>
            </a:xfrm>
          </p:grpSpPr>
          <p:sp>
            <p:nvSpPr>
              <p:cNvPr id="46099" name="TextBox 44"/>
              <p:cNvSpPr txBox="1">
                <a:spLocks noChangeArrowheads="1"/>
              </p:cNvSpPr>
              <p:nvPr/>
            </p:nvSpPr>
            <p:spPr bwMode="auto">
              <a:xfrm>
                <a:off x="4073856" y="4950023"/>
                <a:ext cx="2888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a:t>
                </a:r>
                <a:endParaRPr lang="en-US" sz="1400" baseline="-25000">
                  <a:solidFill>
                    <a:srgbClr val="0000FF"/>
                  </a:solidFill>
                </a:endParaRPr>
              </a:p>
            </p:txBody>
          </p:sp>
          <p:sp>
            <p:nvSpPr>
              <p:cNvPr id="46100" name="TextBox 45"/>
              <p:cNvSpPr txBox="1">
                <a:spLocks noChangeArrowheads="1"/>
              </p:cNvSpPr>
              <p:nvPr/>
            </p:nvSpPr>
            <p:spPr bwMode="auto">
              <a:xfrm>
                <a:off x="4102710" y="5559623"/>
                <a:ext cx="2439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a:t>
                </a:r>
                <a:endParaRPr lang="en-US" sz="1400" baseline="-25000">
                  <a:solidFill>
                    <a:srgbClr val="0000FF"/>
                  </a:solidFill>
                </a:endParaRPr>
              </a:p>
            </p:txBody>
          </p:sp>
        </p:grpSp>
      </p:grpSp>
      <p:sp>
        <p:nvSpPr>
          <p:cNvPr id="29" name="Rectangle 5"/>
          <p:cNvSpPr>
            <a:spLocks noGrp="1" noChangeArrowheads="1"/>
          </p:cNvSpPr>
          <p:nvPr>
            <p:ph type="title"/>
          </p:nvPr>
        </p:nvSpPr>
        <p:spPr>
          <a:xfrm>
            <a:off x="0" y="0"/>
            <a:ext cx="4267200" cy="868363"/>
          </a:xfrm>
        </p:spPr>
        <p:txBody>
          <a:bodyPr/>
          <a:lstStyle/>
          <a:p>
            <a:pPr eaLnBrk="1" hangingPunct="1">
              <a:defRPr/>
            </a:pPr>
            <a:r>
              <a:rPr lang="en-US" kern="1200" dirty="0">
                <a:ea typeface="+mn-ea"/>
                <a:cs typeface="+mn-cs"/>
              </a:rPr>
              <a:t>Parallel Circuits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Box 5"/>
          <p:cNvSpPr txBox="1">
            <a:spLocks noChangeArrowheads="1"/>
          </p:cNvSpPr>
          <p:nvPr/>
        </p:nvSpPr>
        <p:spPr bwMode="auto">
          <a:xfrm>
            <a:off x="-228600" y="685800"/>
            <a:ext cx="9372600"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ea typeface="ＭＳ Ｐゴシック" charset="0"/>
              </a:defRPr>
            </a:lvl1pPr>
            <a:lvl2pPr eaLnBrk="0" hangingPunct="0">
              <a:defRPr>
                <a:solidFill>
                  <a:schemeClr val="tx1"/>
                </a:solidFill>
                <a:latin typeface="Arial" charset="0"/>
                <a:ea typeface="ＭＳ Ｐゴシック" charset="0"/>
              </a:defRPr>
            </a:lvl2pPr>
            <a:lvl3pPr indent="-225425"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lvl="1" eaLnBrk="1" hangingPunct="1">
              <a:spcAft>
                <a:spcPts val="1200"/>
              </a:spcAft>
            </a:pPr>
            <a:r>
              <a:rPr lang="en-US" sz="2400" dirty="0"/>
              <a:t>For the parallel circuit shown, use the laws of circuit theory to calculate the following:</a:t>
            </a:r>
          </a:p>
          <a:p>
            <a:pPr lvl="2" eaLnBrk="1" hangingPunct="1">
              <a:spcAft>
                <a:spcPts val="1200"/>
              </a:spcAft>
              <a:buFont typeface="Arial" charset="0"/>
              <a:buChar char="•"/>
            </a:pPr>
            <a:r>
              <a:rPr lang="en-US" sz="2400" dirty="0"/>
              <a:t>The total resistance (R</a:t>
            </a:r>
            <a:r>
              <a:rPr lang="en-US" sz="2400" baseline="-25000" dirty="0"/>
              <a:t>T</a:t>
            </a:r>
            <a:r>
              <a:rPr lang="en-US" sz="2400" dirty="0"/>
              <a:t>)</a:t>
            </a:r>
          </a:p>
          <a:p>
            <a:pPr lvl="2" eaLnBrk="1" hangingPunct="1">
              <a:spcAft>
                <a:spcPts val="1200"/>
              </a:spcAft>
              <a:buFont typeface="Arial" charset="0"/>
              <a:buChar char="•"/>
            </a:pPr>
            <a:r>
              <a:rPr lang="en-US" sz="2400" dirty="0"/>
              <a:t>The </a:t>
            </a:r>
            <a:r>
              <a:rPr lang="en-US" sz="2400" b="1" dirty="0"/>
              <a:t>voltage across</a:t>
            </a:r>
            <a:r>
              <a:rPr lang="en-US" sz="2400" dirty="0"/>
              <a:t> each component (V</a:t>
            </a:r>
            <a:r>
              <a:rPr lang="en-US" sz="2400" baseline="-25000" dirty="0"/>
              <a:t>T</a:t>
            </a:r>
            <a:r>
              <a:rPr lang="en-US" sz="2400" dirty="0"/>
              <a:t>, V</a:t>
            </a:r>
            <a:r>
              <a:rPr lang="en-US" sz="2400" baseline="-25000" dirty="0"/>
              <a:t>1</a:t>
            </a:r>
            <a:r>
              <a:rPr lang="en-US" sz="2400" dirty="0"/>
              <a:t>, V</a:t>
            </a:r>
            <a:r>
              <a:rPr lang="en-US" sz="2400" baseline="-25000" dirty="0"/>
              <a:t>2</a:t>
            </a:r>
            <a:r>
              <a:rPr lang="en-US" sz="2400" dirty="0"/>
              <a:t>, &amp; V</a:t>
            </a:r>
            <a:r>
              <a:rPr lang="en-US" sz="2400" baseline="-25000" dirty="0"/>
              <a:t>3</a:t>
            </a:r>
            <a:r>
              <a:rPr lang="en-US" sz="2400" dirty="0"/>
              <a:t>)</a:t>
            </a:r>
          </a:p>
          <a:p>
            <a:pPr lvl="2" eaLnBrk="1" hangingPunct="1">
              <a:spcAft>
                <a:spcPts val="1200"/>
              </a:spcAft>
              <a:buFont typeface="Arial" charset="0"/>
              <a:buChar char="•"/>
            </a:pPr>
            <a:r>
              <a:rPr lang="en-US" sz="2400" dirty="0"/>
              <a:t>The </a:t>
            </a:r>
            <a:r>
              <a:rPr lang="en-US" sz="2400" b="1" dirty="0"/>
              <a:t>current</a:t>
            </a:r>
            <a:r>
              <a:rPr lang="en-US" sz="2400" dirty="0"/>
              <a:t> flowing </a:t>
            </a:r>
            <a:r>
              <a:rPr lang="en-US" sz="2400" b="1" dirty="0"/>
              <a:t>through</a:t>
            </a:r>
            <a:r>
              <a:rPr lang="en-US" sz="2400" dirty="0"/>
              <a:t> each component (I</a:t>
            </a:r>
            <a:r>
              <a:rPr lang="en-US" sz="2400" baseline="-25000" dirty="0"/>
              <a:t>T</a:t>
            </a:r>
            <a:r>
              <a:rPr lang="en-US" sz="2400" dirty="0"/>
              <a:t>, I</a:t>
            </a:r>
            <a:r>
              <a:rPr lang="en-US" sz="2400" baseline="-25000" dirty="0"/>
              <a:t>1</a:t>
            </a:r>
            <a:r>
              <a:rPr lang="en-US" sz="2400" dirty="0"/>
              <a:t>, I</a:t>
            </a:r>
            <a:r>
              <a:rPr lang="en-US" sz="2400" baseline="-25000" dirty="0"/>
              <a:t>2</a:t>
            </a:r>
            <a:r>
              <a:rPr lang="en-US" sz="2400" dirty="0"/>
              <a:t>, &amp; I</a:t>
            </a:r>
            <a:r>
              <a:rPr lang="en-US" sz="2400" baseline="-25000" dirty="0"/>
              <a:t>3</a:t>
            </a:r>
            <a:r>
              <a:rPr lang="en-US" sz="2400" dirty="0"/>
              <a:t>)</a:t>
            </a:r>
          </a:p>
          <a:p>
            <a:pPr lvl="2" eaLnBrk="1" hangingPunct="1">
              <a:spcAft>
                <a:spcPts val="1200"/>
              </a:spcAft>
              <a:buFont typeface="Arial" charset="0"/>
              <a:buChar char="•"/>
            </a:pPr>
            <a:r>
              <a:rPr lang="en-US" sz="2400" dirty="0"/>
              <a:t>Use the results to verify </a:t>
            </a:r>
            <a:r>
              <a:rPr lang="en-US" sz="2400" dirty="0" smtClean="0"/>
              <a:t>Kirchhoff’s </a:t>
            </a:r>
            <a:r>
              <a:rPr lang="en-US" sz="2400" dirty="0"/>
              <a:t>Current Law</a:t>
            </a:r>
            <a:endParaRPr lang="en-US" sz="2000" dirty="0"/>
          </a:p>
        </p:txBody>
      </p:sp>
      <p:grpSp>
        <p:nvGrpSpPr>
          <p:cNvPr id="47107" name="Group 33"/>
          <p:cNvGrpSpPr>
            <a:grpSpLocks/>
          </p:cNvGrpSpPr>
          <p:nvPr/>
        </p:nvGrpSpPr>
        <p:grpSpPr bwMode="auto">
          <a:xfrm>
            <a:off x="2057400" y="4038600"/>
            <a:ext cx="5029200" cy="2568575"/>
            <a:chOff x="2209800" y="4230925"/>
            <a:chExt cx="5029200" cy="2569092"/>
          </a:xfrm>
        </p:grpSpPr>
        <p:sp>
          <p:nvSpPr>
            <p:cNvPr id="47109" name="Slide Number Placeholder 6"/>
            <p:cNvSpPr txBox="1">
              <a:spLocks/>
            </p:cNvSpPr>
            <p:nvPr/>
          </p:nvSpPr>
          <p:spPr bwMode="auto">
            <a:xfrm>
              <a:off x="5103813" y="6245867"/>
              <a:ext cx="2133600" cy="476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50BB3074-707E-E84D-8AA9-C72C582EDEA3}" type="slidenum">
                <a:rPr lang="en-US" sz="1400"/>
                <a:pPr algn="r" eaLnBrk="1" hangingPunct="1"/>
                <a:t>45</a:t>
              </a:fld>
              <a:endParaRPr lang="en-US" sz="1400"/>
            </a:p>
          </p:txBody>
        </p:sp>
        <p:pic>
          <p:nvPicPr>
            <p:cNvPr id="47110"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605315" y="4572000"/>
              <a:ext cx="4578927"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111" name="Group 6"/>
            <p:cNvGrpSpPr>
              <a:grpSpLocks/>
            </p:cNvGrpSpPr>
            <p:nvPr/>
          </p:nvGrpSpPr>
          <p:grpSpPr bwMode="auto">
            <a:xfrm>
              <a:off x="5103030" y="4914900"/>
              <a:ext cx="288862" cy="917377"/>
              <a:chOff x="6873938" y="4876800"/>
              <a:chExt cx="288862" cy="917377"/>
            </a:xfrm>
          </p:grpSpPr>
          <p:sp>
            <p:nvSpPr>
              <p:cNvPr id="47135" name="TextBox 7"/>
              <p:cNvSpPr txBox="1">
                <a:spLocks noChangeArrowheads="1"/>
              </p:cNvSpPr>
              <p:nvPr/>
            </p:nvSpPr>
            <p:spPr bwMode="auto">
              <a:xfrm>
                <a:off x="6873938" y="4876800"/>
                <a:ext cx="2888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a:t>
                </a:r>
                <a:endParaRPr lang="en-US" sz="1400" baseline="-25000">
                  <a:solidFill>
                    <a:srgbClr val="0000FF"/>
                  </a:solidFill>
                </a:endParaRPr>
              </a:p>
            </p:txBody>
          </p:sp>
          <p:sp>
            <p:nvSpPr>
              <p:cNvPr id="47136" name="TextBox 9"/>
              <p:cNvSpPr txBox="1">
                <a:spLocks noChangeArrowheads="1"/>
              </p:cNvSpPr>
              <p:nvPr/>
            </p:nvSpPr>
            <p:spPr bwMode="auto">
              <a:xfrm>
                <a:off x="6902792" y="5486400"/>
                <a:ext cx="2439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a:t>
                </a:r>
                <a:endParaRPr lang="en-US" sz="1400" baseline="-25000">
                  <a:solidFill>
                    <a:srgbClr val="0000FF"/>
                  </a:solidFill>
                </a:endParaRPr>
              </a:p>
            </p:txBody>
          </p:sp>
        </p:grpSp>
        <p:grpSp>
          <p:nvGrpSpPr>
            <p:cNvPr id="47112" name="Group 10"/>
            <p:cNvGrpSpPr>
              <a:grpSpLocks/>
            </p:cNvGrpSpPr>
            <p:nvPr/>
          </p:nvGrpSpPr>
          <p:grpSpPr bwMode="auto">
            <a:xfrm>
              <a:off x="6398430" y="4914900"/>
              <a:ext cx="288862" cy="917377"/>
              <a:chOff x="7848600" y="4876800"/>
              <a:chExt cx="288862" cy="917377"/>
            </a:xfrm>
          </p:grpSpPr>
          <p:sp>
            <p:nvSpPr>
              <p:cNvPr id="47133" name="TextBox 11"/>
              <p:cNvSpPr txBox="1">
                <a:spLocks noChangeArrowheads="1"/>
              </p:cNvSpPr>
              <p:nvPr/>
            </p:nvSpPr>
            <p:spPr bwMode="auto">
              <a:xfrm>
                <a:off x="7848600" y="4876800"/>
                <a:ext cx="2888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a:t>
                </a:r>
                <a:endParaRPr lang="en-US" sz="1400" baseline="-25000">
                  <a:solidFill>
                    <a:srgbClr val="0000FF"/>
                  </a:solidFill>
                </a:endParaRPr>
              </a:p>
            </p:txBody>
          </p:sp>
          <p:sp>
            <p:nvSpPr>
              <p:cNvPr id="47134" name="TextBox 12"/>
              <p:cNvSpPr txBox="1">
                <a:spLocks noChangeArrowheads="1"/>
              </p:cNvSpPr>
              <p:nvPr/>
            </p:nvSpPr>
            <p:spPr bwMode="auto">
              <a:xfrm>
                <a:off x="7877454" y="5486400"/>
                <a:ext cx="2439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a:t>
                </a:r>
                <a:endParaRPr lang="en-US" sz="1400" baseline="-25000">
                  <a:solidFill>
                    <a:srgbClr val="0000FF"/>
                  </a:solidFill>
                </a:endParaRPr>
              </a:p>
            </p:txBody>
          </p:sp>
        </p:grpSp>
        <p:sp>
          <p:nvSpPr>
            <p:cNvPr id="47113" name="TextBox 13"/>
            <p:cNvSpPr txBox="1">
              <a:spLocks noChangeArrowheads="1"/>
            </p:cNvSpPr>
            <p:nvPr/>
          </p:nvSpPr>
          <p:spPr bwMode="auto">
            <a:xfrm>
              <a:off x="3501250" y="5219700"/>
              <a:ext cx="4587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V</a:t>
              </a:r>
              <a:r>
                <a:rPr lang="en-US" sz="1400" baseline="-25000">
                  <a:solidFill>
                    <a:srgbClr val="0000FF"/>
                  </a:solidFill>
                </a:rPr>
                <a:t>R1</a:t>
              </a:r>
            </a:p>
          </p:txBody>
        </p:sp>
        <p:grpSp>
          <p:nvGrpSpPr>
            <p:cNvPr id="47114" name="Group 14"/>
            <p:cNvGrpSpPr>
              <a:grpSpLocks/>
            </p:cNvGrpSpPr>
            <p:nvPr/>
          </p:nvGrpSpPr>
          <p:grpSpPr bwMode="auto">
            <a:xfrm>
              <a:off x="3807630" y="4914900"/>
              <a:ext cx="288862" cy="917377"/>
              <a:chOff x="5197538" y="4953000"/>
              <a:chExt cx="288862" cy="917377"/>
            </a:xfrm>
          </p:grpSpPr>
          <p:sp>
            <p:nvSpPr>
              <p:cNvPr id="47131" name="TextBox 15"/>
              <p:cNvSpPr txBox="1">
                <a:spLocks noChangeArrowheads="1"/>
              </p:cNvSpPr>
              <p:nvPr/>
            </p:nvSpPr>
            <p:spPr bwMode="auto">
              <a:xfrm>
                <a:off x="5197538" y="4953000"/>
                <a:ext cx="2888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a:t>
                </a:r>
                <a:endParaRPr lang="en-US" sz="1400" baseline="-25000">
                  <a:solidFill>
                    <a:srgbClr val="0000FF"/>
                  </a:solidFill>
                </a:endParaRPr>
              </a:p>
            </p:txBody>
          </p:sp>
          <p:sp>
            <p:nvSpPr>
              <p:cNvPr id="47132" name="TextBox 16"/>
              <p:cNvSpPr txBox="1">
                <a:spLocks noChangeArrowheads="1"/>
              </p:cNvSpPr>
              <p:nvPr/>
            </p:nvSpPr>
            <p:spPr bwMode="auto">
              <a:xfrm>
                <a:off x="5226392" y="5562600"/>
                <a:ext cx="2439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a:t>
                </a:r>
                <a:endParaRPr lang="en-US" sz="1400" baseline="-25000">
                  <a:solidFill>
                    <a:srgbClr val="0000FF"/>
                  </a:solidFill>
                </a:endParaRPr>
              </a:p>
            </p:txBody>
          </p:sp>
        </p:grpSp>
        <p:sp>
          <p:nvSpPr>
            <p:cNvPr id="47115" name="TextBox 17"/>
            <p:cNvSpPr txBox="1">
              <a:spLocks noChangeArrowheads="1"/>
            </p:cNvSpPr>
            <p:nvPr/>
          </p:nvSpPr>
          <p:spPr bwMode="auto">
            <a:xfrm>
              <a:off x="4798230" y="5219700"/>
              <a:ext cx="4587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V</a:t>
              </a:r>
              <a:r>
                <a:rPr lang="en-US" sz="1400" baseline="-25000">
                  <a:solidFill>
                    <a:srgbClr val="0000FF"/>
                  </a:solidFill>
                </a:rPr>
                <a:t>R2</a:t>
              </a:r>
            </a:p>
          </p:txBody>
        </p:sp>
        <p:sp>
          <p:nvSpPr>
            <p:cNvPr id="47116" name="TextBox 18"/>
            <p:cNvSpPr txBox="1">
              <a:spLocks noChangeArrowheads="1"/>
            </p:cNvSpPr>
            <p:nvPr/>
          </p:nvSpPr>
          <p:spPr bwMode="auto">
            <a:xfrm>
              <a:off x="6093630" y="5219700"/>
              <a:ext cx="4587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V</a:t>
              </a:r>
              <a:r>
                <a:rPr lang="en-US" sz="1400" baseline="-25000">
                  <a:solidFill>
                    <a:srgbClr val="0000FF"/>
                  </a:solidFill>
                </a:rPr>
                <a:t>R3</a:t>
              </a:r>
            </a:p>
          </p:txBody>
        </p:sp>
        <p:sp>
          <p:nvSpPr>
            <p:cNvPr id="47117" name="TextBox 19"/>
            <p:cNvSpPr txBox="1">
              <a:spLocks noChangeArrowheads="1"/>
            </p:cNvSpPr>
            <p:nvPr/>
          </p:nvSpPr>
          <p:spPr bwMode="auto">
            <a:xfrm>
              <a:off x="3117853" y="6492240"/>
              <a:ext cx="38497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R</a:t>
              </a:r>
              <a:r>
                <a:rPr lang="en-US" sz="1400" baseline="-25000">
                  <a:solidFill>
                    <a:srgbClr val="0000FF"/>
                  </a:solidFill>
                </a:rPr>
                <a:t>T</a:t>
              </a:r>
            </a:p>
          </p:txBody>
        </p:sp>
        <p:sp>
          <p:nvSpPr>
            <p:cNvPr id="21" name="Freeform 20"/>
            <p:cNvSpPr/>
            <p:nvPr/>
          </p:nvSpPr>
          <p:spPr>
            <a:xfrm>
              <a:off x="3278188" y="5867967"/>
              <a:ext cx="222250" cy="547797"/>
            </a:xfrm>
            <a:custGeom>
              <a:avLst/>
              <a:gdLst>
                <a:gd name="connsiteX0" fmla="*/ 0 w 223284"/>
                <a:gd name="connsiteY0" fmla="*/ 893135 h 893135"/>
                <a:gd name="connsiteX1" fmla="*/ 0 w 223284"/>
                <a:gd name="connsiteY1" fmla="*/ 0 h 893135"/>
                <a:gd name="connsiteX2" fmla="*/ 223284 w 223284"/>
                <a:gd name="connsiteY2" fmla="*/ 0 h 893135"/>
              </a:gdLst>
              <a:ahLst/>
              <a:cxnLst>
                <a:cxn ang="0">
                  <a:pos x="connsiteX0" y="connsiteY0"/>
                </a:cxn>
                <a:cxn ang="0">
                  <a:pos x="connsiteX1" y="connsiteY1"/>
                </a:cxn>
                <a:cxn ang="0">
                  <a:pos x="connsiteX2" y="connsiteY2"/>
                </a:cxn>
              </a:cxnLst>
              <a:rect l="l" t="t" r="r" b="b"/>
              <a:pathLst>
                <a:path w="223284" h="893135">
                  <a:moveTo>
                    <a:pt x="0" y="893135"/>
                  </a:moveTo>
                  <a:lnTo>
                    <a:pt x="0" y="0"/>
                  </a:lnTo>
                  <a:lnTo>
                    <a:pt x="223284" y="0"/>
                  </a:lnTo>
                </a:path>
              </a:pathLst>
            </a:custGeom>
            <a:ln w="12700">
              <a:solidFill>
                <a:srgbClr val="0000FF"/>
              </a:solidFill>
              <a:headEnd type="none"/>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400" dirty="0"/>
            </a:p>
          </p:txBody>
        </p:sp>
        <p:sp>
          <p:nvSpPr>
            <p:cNvPr id="47119" name="TextBox 21"/>
            <p:cNvSpPr txBox="1">
              <a:spLocks noChangeArrowheads="1"/>
            </p:cNvSpPr>
            <p:nvPr/>
          </p:nvSpPr>
          <p:spPr bwMode="auto">
            <a:xfrm>
              <a:off x="2209800" y="5254823"/>
              <a:ext cx="3786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V</a:t>
              </a:r>
              <a:r>
                <a:rPr lang="en-US" sz="1400" baseline="-25000">
                  <a:solidFill>
                    <a:srgbClr val="0000FF"/>
                  </a:solidFill>
                </a:rPr>
                <a:t>T</a:t>
              </a:r>
            </a:p>
          </p:txBody>
        </p:sp>
        <p:sp>
          <p:nvSpPr>
            <p:cNvPr id="47120" name="TextBox 22"/>
            <p:cNvSpPr txBox="1">
              <a:spLocks noChangeArrowheads="1"/>
            </p:cNvSpPr>
            <p:nvPr/>
          </p:nvSpPr>
          <p:spPr bwMode="auto">
            <a:xfrm>
              <a:off x="3159466" y="4230925"/>
              <a:ext cx="3080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I</a:t>
              </a:r>
              <a:r>
                <a:rPr lang="en-US" sz="1400" baseline="-25000">
                  <a:solidFill>
                    <a:srgbClr val="0000FF"/>
                  </a:solidFill>
                </a:rPr>
                <a:t>T</a:t>
              </a:r>
            </a:p>
          </p:txBody>
        </p:sp>
        <p:cxnSp>
          <p:nvCxnSpPr>
            <p:cNvPr id="24" name="Straight Arrow Connector 23"/>
            <p:cNvCxnSpPr/>
            <p:nvPr/>
          </p:nvCxnSpPr>
          <p:spPr>
            <a:xfrm>
              <a:off x="3198813" y="4546902"/>
              <a:ext cx="304800" cy="1587"/>
            </a:xfrm>
            <a:prstGeom prst="straightConnector1">
              <a:avLst/>
            </a:prstGeom>
            <a:ln w="12700">
              <a:solidFill>
                <a:srgbClr val="0000FF"/>
              </a:solidFill>
              <a:headEnd type="none"/>
              <a:tailEnd type="stealth" w="lg" len="lg"/>
            </a:ln>
          </p:spPr>
          <p:style>
            <a:lnRef idx="1">
              <a:schemeClr val="accent1"/>
            </a:lnRef>
            <a:fillRef idx="0">
              <a:schemeClr val="accent1"/>
            </a:fillRef>
            <a:effectRef idx="0">
              <a:schemeClr val="accent1"/>
            </a:effectRef>
            <a:fontRef idx="minor">
              <a:schemeClr val="tx1"/>
            </a:fontRef>
          </p:style>
        </p:cxnSp>
        <p:grpSp>
          <p:nvGrpSpPr>
            <p:cNvPr id="47122" name="Group 24"/>
            <p:cNvGrpSpPr>
              <a:grpSpLocks/>
            </p:cNvGrpSpPr>
            <p:nvPr/>
          </p:nvGrpSpPr>
          <p:grpSpPr bwMode="auto">
            <a:xfrm>
              <a:off x="2588430" y="4922727"/>
              <a:ext cx="288862" cy="917377"/>
              <a:chOff x="4073856" y="4950023"/>
              <a:chExt cx="288862" cy="917377"/>
            </a:xfrm>
          </p:grpSpPr>
          <p:sp>
            <p:nvSpPr>
              <p:cNvPr id="47129" name="TextBox 25"/>
              <p:cNvSpPr txBox="1">
                <a:spLocks noChangeArrowheads="1"/>
              </p:cNvSpPr>
              <p:nvPr/>
            </p:nvSpPr>
            <p:spPr bwMode="auto">
              <a:xfrm>
                <a:off x="4073856" y="4950023"/>
                <a:ext cx="2888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a:t>
                </a:r>
                <a:endParaRPr lang="en-US" sz="1400" baseline="-25000">
                  <a:solidFill>
                    <a:srgbClr val="0000FF"/>
                  </a:solidFill>
                </a:endParaRPr>
              </a:p>
            </p:txBody>
          </p:sp>
          <p:sp>
            <p:nvSpPr>
              <p:cNvPr id="47130" name="TextBox 26"/>
              <p:cNvSpPr txBox="1">
                <a:spLocks noChangeArrowheads="1"/>
              </p:cNvSpPr>
              <p:nvPr/>
            </p:nvSpPr>
            <p:spPr bwMode="auto">
              <a:xfrm>
                <a:off x="4102710" y="5559623"/>
                <a:ext cx="2439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a:t>
                </a:r>
                <a:endParaRPr lang="en-US" sz="1400" baseline="-25000">
                  <a:solidFill>
                    <a:srgbClr val="0000FF"/>
                  </a:solidFill>
                </a:endParaRPr>
              </a:p>
            </p:txBody>
          </p:sp>
        </p:grpSp>
        <p:cxnSp>
          <p:nvCxnSpPr>
            <p:cNvPr id="28" name="Straight Arrow Connector 27"/>
            <p:cNvCxnSpPr/>
            <p:nvPr/>
          </p:nvCxnSpPr>
          <p:spPr>
            <a:xfrm rot="5400000">
              <a:off x="4037776" y="4876374"/>
              <a:ext cx="304861" cy="1587"/>
            </a:xfrm>
            <a:prstGeom prst="straightConnector1">
              <a:avLst/>
            </a:prstGeom>
            <a:ln w="12700">
              <a:solidFill>
                <a:srgbClr val="0000FF"/>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a:off x="5334763" y="4876374"/>
              <a:ext cx="304861" cy="1588"/>
            </a:xfrm>
            <a:prstGeom prst="straightConnector1">
              <a:avLst/>
            </a:prstGeom>
            <a:ln w="12700">
              <a:solidFill>
                <a:srgbClr val="0000FF"/>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a:off x="6630163" y="4876374"/>
              <a:ext cx="304861" cy="1588"/>
            </a:xfrm>
            <a:prstGeom prst="straightConnector1">
              <a:avLst/>
            </a:prstGeom>
            <a:ln w="12700">
              <a:solidFill>
                <a:srgbClr val="0000FF"/>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47126" name="TextBox 30"/>
            <p:cNvSpPr txBox="1">
              <a:spLocks noChangeArrowheads="1"/>
            </p:cNvSpPr>
            <p:nvPr/>
          </p:nvSpPr>
          <p:spPr bwMode="auto">
            <a:xfrm>
              <a:off x="4263902" y="4645223"/>
              <a:ext cx="3882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I</a:t>
              </a:r>
              <a:r>
                <a:rPr lang="en-US" sz="1400" baseline="-25000">
                  <a:solidFill>
                    <a:srgbClr val="0000FF"/>
                  </a:solidFill>
                </a:rPr>
                <a:t>R1</a:t>
              </a:r>
            </a:p>
          </p:txBody>
        </p:sp>
        <p:sp>
          <p:nvSpPr>
            <p:cNvPr id="47127" name="TextBox 31"/>
            <p:cNvSpPr txBox="1">
              <a:spLocks noChangeArrowheads="1"/>
            </p:cNvSpPr>
            <p:nvPr/>
          </p:nvSpPr>
          <p:spPr bwMode="auto">
            <a:xfrm>
              <a:off x="5555352" y="4648200"/>
              <a:ext cx="3882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I</a:t>
              </a:r>
              <a:r>
                <a:rPr lang="en-US" sz="1400" baseline="-25000">
                  <a:solidFill>
                    <a:srgbClr val="0000FF"/>
                  </a:solidFill>
                </a:rPr>
                <a:t>R2</a:t>
              </a:r>
            </a:p>
          </p:txBody>
        </p:sp>
        <p:sp>
          <p:nvSpPr>
            <p:cNvPr id="47128" name="TextBox 32"/>
            <p:cNvSpPr txBox="1">
              <a:spLocks noChangeArrowheads="1"/>
            </p:cNvSpPr>
            <p:nvPr/>
          </p:nvSpPr>
          <p:spPr bwMode="auto">
            <a:xfrm>
              <a:off x="6850752" y="4648200"/>
              <a:ext cx="3882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I</a:t>
              </a:r>
              <a:r>
                <a:rPr lang="en-US" sz="1400" baseline="-25000">
                  <a:solidFill>
                    <a:srgbClr val="0000FF"/>
                  </a:solidFill>
                </a:rPr>
                <a:t>R3</a:t>
              </a:r>
            </a:p>
          </p:txBody>
        </p:sp>
      </p:grpSp>
      <p:sp>
        <p:nvSpPr>
          <p:cNvPr id="34" name="Rectangle 5"/>
          <p:cNvSpPr txBox="1">
            <a:spLocks noChangeArrowheads="1"/>
          </p:cNvSpPr>
          <p:nvPr/>
        </p:nvSpPr>
        <p:spPr bwMode="auto">
          <a:xfrm>
            <a:off x="0" y="0"/>
            <a:ext cx="7543800" cy="868363"/>
          </a:xfrm>
          <a:prstGeom prst="rect">
            <a:avLst/>
          </a:prstGeom>
          <a:noFill/>
          <a:ln w="9525">
            <a:noFill/>
            <a:miter lim="800000"/>
            <a:headEnd/>
            <a:tailEnd/>
          </a:ln>
        </p:spPr>
        <p:txBody>
          <a:bodyPr anchor="ctr"/>
          <a:lstStyle/>
          <a:p>
            <a:pPr>
              <a:defRPr/>
            </a:pPr>
            <a:r>
              <a:rPr lang="en-US" sz="4000" dirty="0">
                <a:solidFill>
                  <a:srgbClr val="00386B"/>
                </a:solidFill>
                <a:latin typeface="+mj-lt"/>
                <a:ea typeface="+mn-ea"/>
              </a:rPr>
              <a:t>Example Parallel Circuits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Box 5"/>
          <p:cNvSpPr txBox="1">
            <a:spLocks noChangeArrowheads="1"/>
          </p:cNvSpPr>
          <p:nvPr/>
        </p:nvSpPr>
        <p:spPr bwMode="auto">
          <a:xfrm>
            <a:off x="762000" y="1295400"/>
            <a:ext cx="3429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400"/>
              <a:t>Total Resistance:</a:t>
            </a:r>
          </a:p>
        </p:txBody>
      </p:sp>
      <p:graphicFrame>
        <p:nvGraphicFramePr>
          <p:cNvPr id="365574" name="Object 2"/>
          <p:cNvGraphicFramePr>
            <a:graphicFrameLocks noChangeAspect="1"/>
          </p:cNvGraphicFramePr>
          <p:nvPr/>
        </p:nvGraphicFramePr>
        <p:xfrm>
          <a:off x="850900" y="5715000"/>
          <a:ext cx="5233988" cy="1100138"/>
        </p:xfrm>
        <a:graphic>
          <a:graphicData uri="http://schemas.openxmlformats.org/presentationml/2006/ole">
            <mc:AlternateContent xmlns:mc="http://schemas.openxmlformats.org/markup-compatibility/2006">
              <mc:Choice xmlns:v="urn:schemas-microsoft-com:vml" Requires="v">
                <p:oleObj spid="_x0000_s48193" name="Equation" r:id="rId4" imgW="2057400" imgH="431640" progId="Equation.DSMT4">
                  <p:embed/>
                </p:oleObj>
              </mc:Choice>
              <mc:Fallback>
                <p:oleObj name="Equation" r:id="rId4" imgW="2057400" imgH="43164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0900" y="5715000"/>
                        <a:ext cx="5233988" cy="1100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48132" name="Picture 4"/>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495800" y="609600"/>
            <a:ext cx="4648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Object 3"/>
          <p:cNvGraphicFramePr>
            <a:graphicFrameLocks noChangeAspect="1"/>
          </p:cNvGraphicFramePr>
          <p:nvPr/>
        </p:nvGraphicFramePr>
        <p:xfrm>
          <a:off x="914400" y="1752600"/>
          <a:ext cx="3008313" cy="1219200"/>
        </p:xfrm>
        <a:graphic>
          <a:graphicData uri="http://schemas.openxmlformats.org/presentationml/2006/ole">
            <mc:AlternateContent xmlns:mc="http://schemas.openxmlformats.org/markup-compatibility/2006">
              <mc:Choice xmlns:v="urn:schemas-microsoft-com:vml" Requires="v">
                <p:oleObj spid="_x0000_s48194" name="Equation" r:id="rId7" imgW="1536700" imgH="622300" progId="Equation.DSMT4">
                  <p:embed/>
                </p:oleObj>
              </mc:Choice>
              <mc:Fallback>
                <p:oleObj name="Equation" r:id="rId7" imgW="1536700" imgH="622300" progId="Equation.DSMT4">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1752600"/>
                        <a:ext cx="3008313"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201" name="TextBox 5"/>
          <p:cNvSpPr txBox="1">
            <a:spLocks noChangeArrowheads="1"/>
          </p:cNvSpPr>
          <p:nvPr/>
        </p:nvSpPr>
        <p:spPr bwMode="auto">
          <a:xfrm>
            <a:off x="762000" y="5181600"/>
            <a:ext cx="4876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400"/>
              <a:t>Voltage </a:t>
            </a:r>
            <a:r>
              <a:rPr lang="en-US" sz="2400" b="1"/>
              <a:t>Across</a:t>
            </a:r>
            <a:r>
              <a:rPr lang="en-US" sz="2400"/>
              <a:t> Each Component:</a:t>
            </a:r>
          </a:p>
        </p:txBody>
      </p:sp>
      <p:sp>
        <p:nvSpPr>
          <p:cNvPr id="48135" name="TextBox 5"/>
          <p:cNvSpPr txBox="1">
            <a:spLocks noChangeArrowheads="1"/>
          </p:cNvSpPr>
          <p:nvPr/>
        </p:nvSpPr>
        <p:spPr bwMode="auto">
          <a:xfrm>
            <a:off x="457200" y="762000"/>
            <a:ext cx="1981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400" i="1"/>
              <a:t>Solution</a:t>
            </a:r>
            <a:r>
              <a:rPr lang="en-US" sz="2400"/>
              <a:t>:</a:t>
            </a:r>
          </a:p>
        </p:txBody>
      </p:sp>
      <p:sp>
        <p:nvSpPr>
          <p:cNvPr id="13" name="Rectangle 5"/>
          <p:cNvSpPr txBox="1">
            <a:spLocks noChangeArrowheads="1"/>
          </p:cNvSpPr>
          <p:nvPr/>
        </p:nvSpPr>
        <p:spPr bwMode="auto">
          <a:xfrm>
            <a:off x="0" y="0"/>
            <a:ext cx="7543800" cy="868363"/>
          </a:xfrm>
          <a:prstGeom prst="rect">
            <a:avLst/>
          </a:prstGeom>
          <a:noFill/>
          <a:ln w="9525">
            <a:noFill/>
            <a:miter lim="800000"/>
            <a:headEnd/>
            <a:tailEnd/>
          </a:ln>
        </p:spPr>
        <p:txBody>
          <a:bodyPr anchor="ctr"/>
          <a:lstStyle/>
          <a:p>
            <a:pPr>
              <a:defRPr/>
            </a:pPr>
            <a:r>
              <a:rPr lang="en-US" sz="4000" dirty="0">
                <a:solidFill>
                  <a:srgbClr val="00386B"/>
                </a:solidFill>
                <a:latin typeface="+mj-lt"/>
                <a:ea typeface="+mn-ea"/>
              </a:rPr>
              <a:t>Example Parallel Circuits</a:t>
            </a:r>
          </a:p>
        </p:txBody>
      </p:sp>
      <p:graphicFrame>
        <p:nvGraphicFramePr>
          <p:cNvPr id="81924" name="Object 4"/>
          <p:cNvGraphicFramePr>
            <a:graphicFrameLocks noChangeAspect="1"/>
          </p:cNvGraphicFramePr>
          <p:nvPr/>
        </p:nvGraphicFramePr>
        <p:xfrm>
          <a:off x="838200" y="3048000"/>
          <a:ext cx="4621213" cy="1143000"/>
        </p:xfrm>
        <a:graphic>
          <a:graphicData uri="http://schemas.openxmlformats.org/presentationml/2006/ole">
            <mc:AlternateContent xmlns:mc="http://schemas.openxmlformats.org/markup-compatibility/2006">
              <mc:Choice xmlns:v="urn:schemas-microsoft-com:vml" Requires="v">
                <p:oleObj spid="_x0000_s48195" name="Equation" r:id="rId9" imgW="2362200" imgH="584200" progId="Equation.DSMT4">
                  <p:embed/>
                </p:oleObj>
              </mc:Choice>
              <mc:Fallback>
                <p:oleObj name="Equation" r:id="rId9" imgW="2362200" imgH="584200" progId="Equation.DSMT4">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8200" y="3048000"/>
                        <a:ext cx="462121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1925" name="Object 5"/>
          <p:cNvGraphicFramePr>
            <a:graphicFrameLocks noChangeAspect="1"/>
          </p:cNvGraphicFramePr>
          <p:nvPr/>
        </p:nvGraphicFramePr>
        <p:xfrm>
          <a:off x="838200" y="4343400"/>
          <a:ext cx="4425950" cy="647700"/>
        </p:xfrm>
        <a:graphic>
          <a:graphicData uri="http://schemas.openxmlformats.org/presentationml/2006/ole">
            <mc:AlternateContent xmlns:mc="http://schemas.openxmlformats.org/markup-compatibility/2006">
              <mc:Choice xmlns:v="urn:schemas-microsoft-com:vml" Requires="v">
                <p:oleObj spid="_x0000_s48196" name="Equation" r:id="rId11" imgW="1562100" imgH="228600" progId="Equation.DSMT4">
                  <p:embed/>
                </p:oleObj>
              </mc:Choice>
              <mc:Fallback>
                <p:oleObj name="Equation" r:id="rId11" imgW="1562100" imgH="228600" progId="Equation.DSMT4">
                  <p:embed/>
                  <p:pic>
                    <p:nvPicPr>
                      <p:cNvPr id="0"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38200" y="4343400"/>
                        <a:ext cx="442595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192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192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20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655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5574" name="Object 2"/>
          <p:cNvGraphicFramePr>
            <a:graphicFrameLocks noChangeAspect="1"/>
          </p:cNvGraphicFramePr>
          <p:nvPr/>
        </p:nvGraphicFramePr>
        <p:xfrm>
          <a:off x="806450" y="1719263"/>
          <a:ext cx="2763838" cy="752475"/>
        </p:xfrm>
        <a:graphic>
          <a:graphicData uri="http://schemas.openxmlformats.org/presentationml/2006/ole">
            <mc:AlternateContent xmlns:mc="http://schemas.openxmlformats.org/markup-compatibility/2006">
              <mc:Choice xmlns:v="urn:schemas-microsoft-com:vml" Requires="v">
                <p:oleObj spid="_x0000_s49238" name="Equation" r:id="rId4" imgW="1587240" imgH="431640" progId="Equation.DSMT4">
                  <p:embed/>
                </p:oleObj>
              </mc:Choice>
              <mc:Fallback>
                <p:oleObj name="Equation" r:id="rId4" imgW="1587240" imgH="43164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6450" y="1719263"/>
                        <a:ext cx="2763838"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nvGrpSpPr>
          <p:cNvPr id="2" name="Group 35"/>
          <p:cNvGrpSpPr>
            <a:grpSpLocks/>
          </p:cNvGrpSpPr>
          <p:nvPr/>
        </p:nvGrpSpPr>
        <p:grpSpPr bwMode="auto">
          <a:xfrm>
            <a:off x="6781800" y="4267200"/>
            <a:ext cx="1676400" cy="1511300"/>
            <a:chOff x="1676400" y="1752600"/>
            <a:chExt cx="1143000" cy="977900"/>
          </a:xfrm>
        </p:grpSpPr>
        <p:sp>
          <p:nvSpPr>
            <p:cNvPr id="49165" name="Text Box 17"/>
            <p:cNvSpPr txBox="1">
              <a:spLocks noChangeArrowheads="1"/>
            </p:cNvSpPr>
            <p:nvPr/>
          </p:nvSpPr>
          <p:spPr bwMode="auto">
            <a:xfrm>
              <a:off x="2098176" y="1935707"/>
              <a:ext cx="3008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b="1"/>
                <a:t>V</a:t>
              </a:r>
            </a:p>
          </p:txBody>
        </p:sp>
        <p:sp>
          <p:nvSpPr>
            <p:cNvPr id="49166" name="Text Box 18"/>
            <p:cNvSpPr txBox="1">
              <a:spLocks noChangeArrowheads="1"/>
            </p:cNvSpPr>
            <p:nvPr/>
          </p:nvSpPr>
          <p:spPr bwMode="auto">
            <a:xfrm>
              <a:off x="1941630" y="2339960"/>
              <a:ext cx="22722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b="1"/>
                <a:t>I</a:t>
              </a:r>
            </a:p>
          </p:txBody>
        </p:sp>
        <p:sp>
          <p:nvSpPr>
            <p:cNvPr id="49167" name="Text Box 19"/>
            <p:cNvSpPr txBox="1">
              <a:spLocks noChangeArrowheads="1"/>
            </p:cNvSpPr>
            <p:nvPr/>
          </p:nvSpPr>
          <p:spPr bwMode="auto">
            <a:xfrm>
              <a:off x="2314673" y="2339960"/>
              <a:ext cx="3113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b="1"/>
                <a:t>R</a:t>
              </a:r>
            </a:p>
          </p:txBody>
        </p:sp>
        <p:sp>
          <p:nvSpPr>
            <p:cNvPr id="29" name="Isosceles Triangle 28"/>
            <p:cNvSpPr/>
            <p:nvPr/>
          </p:nvSpPr>
          <p:spPr bwMode="auto">
            <a:xfrm>
              <a:off x="1676400" y="1752600"/>
              <a:ext cx="1143000" cy="977900"/>
            </a:xfrm>
            <a:prstGeom prst="triangle">
              <a:avLst/>
            </a:prstGeom>
            <a:noFill/>
            <a:ln w="28575">
              <a:solidFill>
                <a:srgbClr val="FF0000"/>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700" b="1" dirty="0"/>
            </a:p>
          </p:txBody>
        </p:sp>
        <p:cxnSp>
          <p:nvCxnSpPr>
            <p:cNvPr id="30" name="Straight Connector 29"/>
            <p:cNvCxnSpPr>
              <a:stCxn id="29" idx="1"/>
              <a:endCxn id="29" idx="5"/>
            </p:cNvCxnSpPr>
            <p:nvPr/>
          </p:nvCxnSpPr>
          <p:spPr bwMode="auto">
            <a:xfrm rot="10800000" flipH="1">
              <a:off x="1962150" y="2241550"/>
              <a:ext cx="571500"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auto">
            <a:xfrm rot="5400000" flipH="1" flipV="1">
              <a:off x="1995849" y="2479531"/>
              <a:ext cx="488950" cy="12989"/>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49156" name="TextBox 5"/>
          <p:cNvSpPr txBox="1">
            <a:spLocks noChangeArrowheads="1"/>
          </p:cNvSpPr>
          <p:nvPr/>
        </p:nvSpPr>
        <p:spPr bwMode="auto">
          <a:xfrm>
            <a:off x="304800" y="1219200"/>
            <a:ext cx="518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400"/>
              <a:t>Current </a:t>
            </a:r>
            <a:r>
              <a:rPr lang="en-US" sz="2400" b="1"/>
              <a:t>Through</a:t>
            </a:r>
            <a:r>
              <a:rPr lang="en-US" sz="2400"/>
              <a:t> Each Component</a:t>
            </a:r>
            <a:r>
              <a:rPr lang="en-US" sz="2000"/>
              <a:t>:</a:t>
            </a:r>
            <a:endParaRPr lang="en-US"/>
          </a:p>
        </p:txBody>
      </p:sp>
      <p:pic>
        <p:nvPicPr>
          <p:cNvPr id="49157" name="Picture 4"/>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367338" y="1219200"/>
            <a:ext cx="3776662"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11"/>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532563" y="5173663"/>
            <a:ext cx="1092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9" name="TextBox 5"/>
          <p:cNvSpPr txBox="1">
            <a:spLocks noChangeArrowheads="1"/>
          </p:cNvSpPr>
          <p:nvPr/>
        </p:nvSpPr>
        <p:spPr bwMode="auto">
          <a:xfrm>
            <a:off x="304800" y="762000"/>
            <a:ext cx="1981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400" i="1"/>
              <a:t>Solution</a:t>
            </a:r>
            <a:r>
              <a:rPr lang="en-US" sz="2400"/>
              <a:t>:</a:t>
            </a:r>
          </a:p>
        </p:txBody>
      </p:sp>
      <p:sp>
        <p:nvSpPr>
          <p:cNvPr id="19" name="Rectangle 5"/>
          <p:cNvSpPr txBox="1">
            <a:spLocks noChangeArrowheads="1"/>
          </p:cNvSpPr>
          <p:nvPr/>
        </p:nvSpPr>
        <p:spPr bwMode="auto">
          <a:xfrm>
            <a:off x="0" y="0"/>
            <a:ext cx="7543800" cy="868363"/>
          </a:xfrm>
          <a:prstGeom prst="rect">
            <a:avLst/>
          </a:prstGeom>
          <a:noFill/>
          <a:ln w="9525">
            <a:noFill/>
            <a:miter lim="800000"/>
            <a:headEnd/>
            <a:tailEnd/>
          </a:ln>
        </p:spPr>
        <p:txBody>
          <a:bodyPr anchor="ctr"/>
          <a:lstStyle/>
          <a:p>
            <a:pPr>
              <a:defRPr/>
            </a:pPr>
            <a:r>
              <a:rPr lang="en-US" sz="4000" dirty="0">
                <a:solidFill>
                  <a:srgbClr val="00386B"/>
                </a:solidFill>
                <a:latin typeface="+mj-lt"/>
                <a:ea typeface="+mn-ea"/>
              </a:rPr>
              <a:t>Example Parallel Circuits</a:t>
            </a:r>
          </a:p>
        </p:txBody>
      </p:sp>
      <p:graphicFrame>
        <p:nvGraphicFramePr>
          <p:cNvPr id="82947" name="Object 3"/>
          <p:cNvGraphicFramePr>
            <a:graphicFrameLocks noChangeAspect="1"/>
          </p:cNvGraphicFramePr>
          <p:nvPr/>
        </p:nvGraphicFramePr>
        <p:xfrm>
          <a:off x="695325" y="2635250"/>
          <a:ext cx="4713288" cy="750888"/>
        </p:xfrm>
        <a:graphic>
          <a:graphicData uri="http://schemas.openxmlformats.org/presentationml/2006/ole">
            <mc:AlternateContent xmlns:mc="http://schemas.openxmlformats.org/markup-compatibility/2006">
              <mc:Choice xmlns:v="urn:schemas-microsoft-com:vml" Requires="v">
                <p:oleObj spid="_x0000_s49239" name="Equation" r:id="rId8" imgW="2705040" imgH="431640" progId="Equation.DSMT4">
                  <p:embed/>
                </p:oleObj>
              </mc:Choice>
              <mc:Fallback>
                <p:oleObj name="Equation" r:id="rId8" imgW="2705040" imgH="431640" progId="Equation.DSMT4">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5325" y="2635250"/>
                        <a:ext cx="4713288" cy="750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2948" name="Object 4"/>
          <p:cNvGraphicFramePr>
            <a:graphicFrameLocks noChangeAspect="1"/>
          </p:cNvGraphicFramePr>
          <p:nvPr/>
        </p:nvGraphicFramePr>
        <p:xfrm>
          <a:off x="481013" y="3624263"/>
          <a:ext cx="4975225" cy="752475"/>
        </p:xfrm>
        <a:graphic>
          <a:graphicData uri="http://schemas.openxmlformats.org/presentationml/2006/ole">
            <mc:AlternateContent xmlns:mc="http://schemas.openxmlformats.org/markup-compatibility/2006">
              <mc:Choice xmlns:v="urn:schemas-microsoft-com:vml" Requires="v">
                <p:oleObj spid="_x0000_s49240" name="Equation" r:id="rId10" imgW="2857320" imgH="431640" progId="Equation.DSMT4">
                  <p:embed/>
                </p:oleObj>
              </mc:Choice>
              <mc:Fallback>
                <p:oleObj name="Equation" r:id="rId10" imgW="2857320" imgH="431640" progId="Equation.DSMT4">
                  <p:embed/>
                  <p:pic>
                    <p:nvPicPr>
                      <p:cNvPr id="0" name="Object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1013" y="3624263"/>
                        <a:ext cx="4975225"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2949" name="Object 5"/>
          <p:cNvGraphicFramePr>
            <a:graphicFrameLocks noChangeAspect="1"/>
          </p:cNvGraphicFramePr>
          <p:nvPr/>
        </p:nvGraphicFramePr>
        <p:xfrm>
          <a:off x="419100" y="4608513"/>
          <a:ext cx="4889500" cy="758825"/>
        </p:xfrm>
        <a:graphic>
          <a:graphicData uri="http://schemas.openxmlformats.org/presentationml/2006/ole">
            <mc:AlternateContent xmlns:mc="http://schemas.openxmlformats.org/markup-compatibility/2006">
              <mc:Choice xmlns:v="urn:schemas-microsoft-com:vml" Requires="v">
                <p:oleObj spid="_x0000_s49241" name="Equation" r:id="rId12" imgW="2781000" imgH="431640" progId="Equation.DSMT4">
                  <p:embed/>
                </p:oleObj>
              </mc:Choice>
              <mc:Fallback>
                <p:oleObj name="Equation" r:id="rId12" imgW="2781000" imgH="431640" progId="Equation.DSMT4">
                  <p:embed/>
                  <p:pic>
                    <p:nvPicPr>
                      <p:cNvPr id="0" name="Object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9100" y="4608513"/>
                        <a:ext cx="4889500" cy="75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2950" name="Object 6"/>
          <p:cNvGraphicFramePr>
            <a:graphicFrameLocks noChangeAspect="1"/>
          </p:cNvGraphicFramePr>
          <p:nvPr/>
        </p:nvGraphicFramePr>
        <p:xfrm>
          <a:off x="327025" y="5638800"/>
          <a:ext cx="5535613" cy="762000"/>
        </p:xfrm>
        <a:graphic>
          <a:graphicData uri="http://schemas.openxmlformats.org/presentationml/2006/ole">
            <mc:AlternateContent xmlns:mc="http://schemas.openxmlformats.org/markup-compatibility/2006">
              <mc:Choice xmlns:v="urn:schemas-microsoft-com:vml" Requires="v">
                <p:oleObj spid="_x0000_s49242" name="Equation" r:id="rId14" imgW="3136900" imgH="431800" progId="Equation.DSMT4">
                  <p:embed/>
                </p:oleObj>
              </mc:Choice>
              <mc:Fallback>
                <p:oleObj name="Equation" r:id="rId14" imgW="3136900" imgH="431800" progId="Equation.DSMT4">
                  <p:embed/>
                  <p:pic>
                    <p:nvPicPr>
                      <p:cNvPr id="0" name="Object 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27025" y="5638800"/>
                        <a:ext cx="553561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557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294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294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294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829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Box 5"/>
          <p:cNvSpPr txBox="1">
            <a:spLocks noChangeArrowheads="1"/>
          </p:cNvSpPr>
          <p:nvPr/>
        </p:nvSpPr>
        <p:spPr bwMode="auto">
          <a:xfrm>
            <a:off x="609600" y="1219200"/>
            <a:ext cx="472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400" dirty="0"/>
              <a:t>Verify </a:t>
            </a:r>
            <a:r>
              <a:rPr lang="en-US" sz="2400" dirty="0" smtClean="0"/>
              <a:t>Kirchhoff’s </a:t>
            </a:r>
            <a:r>
              <a:rPr lang="en-US" sz="2400" dirty="0"/>
              <a:t>Current Law:</a:t>
            </a:r>
          </a:p>
        </p:txBody>
      </p:sp>
      <p:graphicFrame>
        <p:nvGraphicFramePr>
          <p:cNvPr id="365574" name="Object 2"/>
          <p:cNvGraphicFramePr>
            <a:graphicFrameLocks noChangeAspect="1"/>
          </p:cNvGraphicFramePr>
          <p:nvPr/>
        </p:nvGraphicFramePr>
        <p:xfrm>
          <a:off x="935038" y="1828800"/>
          <a:ext cx="3773487" cy="904875"/>
        </p:xfrm>
        <a:graphic>
          <a:graphicData uri="http://schemas.openxmlformats.org/presentationml/2006/ole">
            <mc:AlternateContent xmlns:mc="http://schemas.openxmlformats.org/markup-compatibility/2006">
              <mc:Choice xmlns:v="urn:schemas-microsoft-com:vml" Requires="v">
                <p:oleObj spid="_x0000_s50225" name="Equation" r:id="rId4" imgW="952200" imgH="228600" progId="Equation.DSMT4">
                  <p:embed/>
                </p:oleObj>
              </mc:Choice>
              <mc:Fallback>
                <p:oleObj name="Equation" r:id="rId4" imgW="952200" imgH="2286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5038" y="1828800"/>
                        <a:ext cx="3773487"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0180" name="TextBox 5"/>
          <p:cNvSpPr txBox="1">
            <a:spLocks noChangeArrowheads="1"/>
          </p:cNvSpPr>
          <p:nvPr/>
        </p:nvSpPr>
        <p:spPr bwMode="auto">
          <a:xfrm>
            <a:off x="457200" y="762000"/>
            <a:ext cx="1981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400" i="1"/>
              <a:t>Solution</a:t>
            </a:r>
            <a:r>
              <a:rPr lang="en-US" sz="2400"/>
              <a:t>:</a:t>
            </a:r>
          </a:p>
        </p:txBody>
      </p:sp>
      <p:sp>
        <p:nvSpPr>
          <p:cNvPr id="11" name="Rectangle 5"/>
          <p:cNvSpPr txBox="1">
            <a:spLocks noChangeArrowheads="1"/>
          </p:cNvSpPr>
          <p:nvPr/>
        </p:nvSpPr>
        <p:spPr bwMode="auto">
          <a:xfrm>
            <a:off x="0" y="0"/>
            <a:ext cx="7543800" cy="868363"/>
          </a:xfrm>
          <a:prstGeom prst="rect">
            <a:avLst/>
          </a:prstGeom>
          <a:noFill/>
          <a:ln w="9525">
            <a:noFill/>
            <a:miter lim="800000"/>
            <a:headEnd/>
            <a:tailEnd/>
          </a:ln>
        </p:spPr>
        <p:txBody>
          <a:bodyPr anchor="ctr"/>
          <a:lstStyle/>
          <a:p>
            <a:pPr>
              <a:defRPr/>
            </a:pPr>
            <a:r>
              <a:rPr lang="en-US" sz="4000" dirty="0">
                <a:solidFill>
                  <a:srgbClr val="00386B"/>
                </a:solidFill>
                <a:latin typeface="+mj-lt"/>
                <a:ea typeface="+mn-ea"/>
              </a:rPr>
              <a:t>Example Parallel Circuits</a:t>
            </a:r>
          </a:p>
        </p:txBody>
      </p:sp>
      <p:graphicFrame>
        <p:nvGraphicFramePr>
          <p:cNvPr id="83971" name="Object 3"/>
          <p:cNvGraphicFramePr>
            <a:graphicFrameLocks noChangeAspect="1"/>
          </p:cNvGraphicFramePr>
          <p:nvPr/>
        </p:nvGraphicFramePr>
        <p:xfrm>
          <a:off x="76200" y="2971800"/>
          <a:ext cx="9067800" cy="623888"/>
        </p:xfrm>
        <a:graphic>
          <a:graphicData uri="http://schemas.openxmlformats.org/presentationml/2006/ole">
            <mc:AlternateContent xmlns:mc="http://schemas.openxmlformats.org/markup-compatibility/2006">
              <mc:Choice xmlns:v="urn:schemas-microsoft-com:vml" Requires="v">
                <p:oleObj spid="_x0000_s50226" name="Equation" r:id="rId6" imgW="3136900" imgH="215900" progId="Equation.DSMT4">
                  <p:embed/>
                </p:oleObj>
              </mc:Choice>
              <mc:Fallback>
                <p:oleObj name="Equation" r:id="rId6" imgW="3136900" imgH="2159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 y="2971800"/>
                        <a:ext cx="9067800"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3972" name="Object 4"/>
          <p:cNvGraphicFramePr>
            <a:graphicFrameLocks noChangeAspect="1"/>
          </p:cNvGraphicFramePr>
          <p:nvPr/>
        </p:nvGraphicFramePr>
        <p:xfrm>
          <a:off x="381000" y="3962400"/>
          <a:ext cx="7162800" cy="665163"/>
        </p:xfrm>
        <a:graphic>
          <a:graphicData uri="http://schemas.openxmlformats.org/presentationml/2006/ole">
            <mc:AlternateContent xmlns:mc="http://schemas.openxmlformats.org/markup-compatibility/2006">
              <mc:Choice xmlns:v="urn:schemas-microsoft-com:vml" Requires="v">
                <p:oleObj spid="_x0000_s50227" name="Equation" r:id="rId8" imgW="2819400" imgH="215900" progId="Equation.DSMT4">
                  <p:embed/>
                </p:oleObj>
              </mc:Choice>
              <mc:Fallback>
                <p:oleObj name="Equation" r:id="rId8" imgW="2819400" imgH="215900" progId="Equation.DSMT4">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 y="3962400"/>
                        <a:ext cx="716280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55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397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39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0" y="0"/>
            <a:ext cx="8229600" cy="808038"/>
          </a:xfrm>
        </p:spPr>
        <p:txBody>
          <a:bodyPr/>
          <a:lstStyle/>
          <a:p>
            <a:pPr eaLnBrk="1" hangingPunct="1">
              <a:defRPr/>
            </a:pPr>
            <a:r>
              <a:rPr lang="en-US" kern="1200" dirty="0">
                <a:ea typeface="+mn-ea"/>
                <a:cs typeface="+mn-cs"/>
              </a:rPr>
              <a:t>Combination Circuits</a:t>
            </a:r>
          </a:p>
        </p:txBody>
      </p:sp>
      <p:sp>
        <p:nvSpPr>
          <p:cNvPr id="51203" name="Rectangle 3"/>
          <p:cNvSpPr>
            <a:spLocks noGrp="1" noChangeArrowheads="1"/>
          </p:cNvSpPr>
          <p:nvPr>
            <p:ph idx="1"/>
          </p:nvPr>
        </p:nvSpPr>
        <p:spPr>
          <a:xfrm>
            <a:off x="228600" y="762000"/>
            <a:ext cx="8296275" cy="1752600"/>
          </a:xfrm>
        </p:spPr>
        <p:txBody>
          <a:bodyPr/>
          <a:lstStyle/>
          <a:p>
            <a:pPr eaLnBrk="1" hangingPunct="1">
              <a:lnSpc>
                <a:spcPct val="90000"/>
              </a:lnSpc>
              <a:buFontTx/>
              <a:buNone/>
            </a:pPr>
            <a:r>
              <a:rPr lang="en-US" sz="2800">
                <a:latin typeface="Arial" charset="0"/>
              </a:rPr>
              <a:t>	Contain both series and parallel arrangements</a:t>
            </a:r>
          </a:p>
          <a:p>
            <a:pPr eaLnBrk="1" hangingPunct="1">
              <a:lnSpc>
                <a:spcPct val="90000"/>
              </a:lnSpc>
              <a:buFontTx/>
              <a:buNone/>
            </a:pPr>
            <a:endParaRPr lang="en-US" sz="2800">
              <a:latin typeface="Arial" charset="0"/>
            </a:endParaRPr>
          </a:p>
          <a:p>
            <a:pPr eaLnBrk="1" hangingPunct="1">
              <a:lnSpc>
                <a:spcPct val="90000"/>
              </a:lnSpc>
              <a:buFontTx/>
              <a:buNone/>
            </a:pPr>
            <a:r>
              <a:rPr lang="en-US" sz="2800">
                <a:latin typeface="Arial" charset="0"/>
              </a:rPr>
              <a:t>	What would happen if you removed light 1? Light 2? Light 3?</a:t>
            </a:r>
          </a:p>
          <a:p>
            <a:pPr eaLnBrk="1" hangingPunct="1">
              <a:lnSpc>
                <a:spcPct val="90000"/>
              </a:lnSpc>
              <a:buFontTx/>
              <a:buNone/>
            </a:pPr>
            <a:endParaRPr lang="en-US" sz="2800">
              <a:latin typeface="Arial" charset="0"/>
            </a:endParaRPr>
          </a:p>
        </p:txBody>
      </p:sp>
      <p:grpSp>
        <p:nvGrpSpPr>
          <p:cNvPr id="51204" name="Group 4"/>
          <p:cNvGrpSpPr>
            <a:grpSpLocks/>
          </p:cNvGrpSpPr>
          <p:nvPr/>
        </p:nvGrpSpPr>
        <p:grpSpPr bwMode="auto">
          <a:xfrm>
            <a:off x="2765425" y="4502150"/>
            <a:ext cx="3419475" cy="2174875"/>
            <a:chOff x="1015" y="2549"/>
            <a:chExt cx="2154" cy="1370"/>
          </a:xfrm>
        </p:grpSpPr>
        <p:sp>
          <p:nvSpPr>
            <p:cNvPr id="51212" name="Freeform 5"/>
            <p:cNvSpPr>
              <a:spLocks/>
            </p:cNvSpPr>
            <p:nvPr/>
          </p:nvSpPr>
          <p:spPr bwMode="auto">
            <a:xfrm>
              <a:off x="1015" y="2549"/>
              <a:ext cx="2154" cy="1370"/>
            </a:xfrm>
            <a:custGeom>
              <a:avLst/>
              <a:gdLst>
                <a:gd name="T0" fmla="*/ 0 w 2154"/>
                <a:gd name="T1" fmla="*/ 223 h 1370"/>
                <a:gd name="T2" fmla="*/ 34 w 2154"/>
                <a:gd name="T3" fmla="*/ 160 h 1370"/>
                <a:gd name="T4" fmla="*/ 80 w 2154"/>
                <a:gd name="T5" fmla="*/ 149 h 1370"/>
                <a:gd name="T6" fmla="*/ 148 w 2154"/>
                <a:gd name="T7" fmla="*/ 126 h 1370"/>
                <a:gd name="T8" fmla="*/ 217 w 2154"/>
                <a:gd name="T9" fmla="*/ 103 h 1370"/>
                <a:gd name="T10" fmla="*/ 388 w 2154"/>
                <a:gd name="T11" fmla="*/ 69 h 1370"/>
                <a:gd name="T12" fmla="*/ 690 w 2154"/>
                <a:gd name="T13" fmla="*/ 0 h 1370"/>
                <a:gd name="T14" fmla="*/ 1443 w 2154"/>
                <a:gd name="T15" fmla="*/ 17 h 1370"/>
                <a:gd name="T16" fmla="*/ 1688 w 2154"/>
                <a:gd name="T17" fmla="*/ 57 h 1370"/>
                <a:gd name="T18" fmla="*/ 1814 w 2154"/>
                <a:gd name="T19" fmla="*/ 103 h 1370"/>
                <a:gd name="T20" fmla="*/ 1859 w 2154"/>
                <a:gd name="T21" fmla="*/ 126 h 1370"/>
                <a:gd name="T22" fmla="*/ 1882 w 2154"/>
                <a:gd name="T23" fmla="*/ 137 h 1370"/>
                <a:gd name="T24" fmla="*/ 1945 w 2154"/>
                <a:gd name="T25" fmla="*/ 183 h 1370"/>
                <a:gd name="T26" fmla="*/ 1985 w 2154"/>
                <a:gd name="T27" fmla="*/ 257 h 1370"/>
                <a:gd name="T28" fmla="*/ 2065 w 2154"/>
                <a:gd name="T29" fmla="*/ 382 h 1370"/>
                <a:gd name="T30" fmla="*/ 2087 w 2154"/>
                <a:gd name="T31" fmla="*/ 451 h 1370"/>
                <a:gd name="T32" fmla="*/ 2099 w 2154"/>
                <a:gd name="T33" fmla="*/ 485 h 1370"/>
                <a:gd name="T34" fmla="*/ 2105 w 2154"/>
                <a:gd name="T35" fmla="*/ 502 h 1370"/>
                <a:gd name="T36" fmla="*/ 2122 w 2154"/>
                <a:gd name="T37" fmla="*/ 690 h 1370"/>
                <a:gd name="T38" fmla="*/ 2139 w 2154"/>
                <a:gd name="T39" fmla="*/ 747 h 1370"/>
                <a:gd name="T40" fmla="*/ 2139 w 2154"/>
                <a:gd name="T41" fmla="*/ 941 h 1370"/>
                <a:gd name="T42" fmla="*/ 2082 w 2154"/>
                <a:gd name="T43" fmla="*/ 1186 h 1370"/>
                <a:gd name="T44" fmla="*/ 2008 w 2154"/>
                <a:gd name="T45" fmla="*/ 1232 h 1370"/>
                <a:gd name="T46" fmla="*/ 1951 w 2154"/>
                <a:gd name="T47" fmla="*/ 1266 h 1370"/>
                <a:gd name="T48" fmla="*/ 1814 w 2154"/>
                <a:gd name="T49" fmla="*/ 1323 h 1370"/>
                <a:gd name="T50" fmla="*/ 1369 w 2154"/>
                <a:gd name="T51" fmla="*/ 1358 h 1370"/>
                <a:gd name="T52" fmla="*/ 730 w 2154"/>
                <a:gd name="T53" fmla="*/ 1340 h 1370"/>
                <a:gd name="T54" fmla="*/ 371 w 2154"/>
                <a:gd name="T55" fmla="*/ 1346 h 1370"/>
                <a:gd name="T56" fmla="*/ 74 w 2154"/>
                <a:gd name="T57" fmla="*/ 1318 h 1370"/>
                <a:gd name="T58" fmla="*/ 34 w 2154"/>
                <a:gd name="T59" fmla="*/ 1283 h 1370"/>
                <a:gd name="T60" fmla="*/ 12 w 2154"/>
                <a:gd name="T61" fmla="*/ 1209 h 137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154"/>
                <a:gd name="T94" fmla="*/ 0 h 1370"/>
                <a:gd name="T95" fmla="*/ 2154 w 2154"/>
                <a:gd name="T96" fmla="*/ 1370 h 137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154" h="1370">
                  <a:moveTo>
                    <a:pt x="0" y="223"/>
                  </a:moveTo>
                  <a:cubicBezTo>
                    <a:pt x="3" y="214"/>
                    <a:pt x="27" y="165"/>
                    <a:pt x="34" y="160"/>
                  </a:cubicBezTo>
                  <a:cubicBezTo>
                    <a:pt x="37" y="158"/>
                    <a:pt x="77" y="150"/>
                    <a:pt x="80" y="149"/>
                  </a:cubicBezTo>
                  <a:cubicBezTo>
                    <a:pt x="111" y="127"/>
                    <a:pt x="90" y="138"/>
                    <a:pt x="148" y="126"/>
                  </a:cubicBezTo>
                  <a:cubicBezTo>
                    <a:pt x="171" y="121"/>
                    <a:pt x="194" y="109"/>
                    <a:pt x="217" y="103"/>
                  </a:cubicBezTo>
                  <a:cubicBezTo>
                    <a:pt x="273" y="89"/>
                    <a:pt x="331" y="76"/>
                    <a:pt x="388" y="69"/>
                  </a:cubicBezTo>
                  <a:cubicBezTo>
                    <a:pt x="488" y="43"/>
                    <a:pt x="587" y="12"/>
                    <a:pt x="690" y="0"/>
                  </a:cubicBezTo>
                  <a:cubicBezTo>
                    <a:pt x="943" y="3"/>
                    <a:pt x="1191" y="4"/>
                    <a:pt x="1443" y="17"/>
                  </a:cubicBezTo>
                  <a:cubicBezTo>
                    <a:pt x="1521" y="37"/>
                    <a:pt x="1608" y="45"/>
                    <a:pt x="1688" y="57"/>
                  </a:cubicBezTo>
                  <a:cubicBezTo>
                    <a:pt x="1736" y="74"/>
                    <a:pt x="1770" y="78"/>
                    <a:pt x="1814" y="103"/>
                  </a:cubicBezTo>
                  <a:cubicBezTo>
                    <a:pt x="1829" y="111"/>
                    <a:pt x="1844" y="118"/>
                    <a:pt x="1859" y="126"/>
                  </a:cubicBezTo>
                  <a:cubicBezTo>
                    <a:pt x="1867" y="130"/>
                    <a:pt x="1882" y="137"/>
                    <a:pt x="1882" y="137"/>
                  </a:cubicBezTo>
                  <a:cubicBezTo>
                    <a:pt x="1902" y="157"/>
                    <a:pt x="1925" y="163"/>
                    <a:pt x="1945" y="183"/>
                  </a:cubicBezTo>
                  <a:cubicBezTo>
                    <a:pt x="1952" y="210"/>
                    <a:pt x="1965" y="237"/>
                    <a:pt x="1985" y="257"/>
                  </a:cubicBezTo>
                  <a:cubicBezTo>
                    <a:pt x="1998" y="301"/>
                    <a:pt x="2030" y="350"/>
                    <a:pt x="2065" y="382"/>
                  </a:cubicBezTo>
                  <a:cubicBezTo>
                    <a:pt x="2072" y="405"/>
                    <a:pt x="2079" y="428"/>
                    <a:pt x="2087" y="451"/>
                  </a:cubicBezTo>
                  <a:cubicBezTo>
                    <a:pt x="2091" y="462"/>
                    <a:pt x="2095" y="474"/>
                    <a:pt x="2099" y="485"/>
                  </a:cubicBezTo>
                  <a:cubicBezTo>
                    <a:pt x="2101" y="491"/>
                    <a:pt x="2105" y="502"/>
                    <a:pt x="2105" y="502"/>
                  </a:cubicBezTo>
                  <a:cubicBezTo>
                    <a:pt x="2111" y="650"/>
                    <a:pt x="2101" y="591"/>
                    <a:pt x="2122" y="690"/>
                  </a:cubicBezTo>
                  <a:cubicBezTo>
                    <a:pt x="2126" y="709"/>
                    <a:pt x="2139" y="747"/>
                    <a:pt x="2139" y="747"/>
                  </a:cubicBezTo>
                  <a:cubicBezTo>
                    <a:pt x="2151" y="814"/>
                    <a:pt x="2154" y="871"/>
                    <a:pt x="2139" y="941"/>
                  </a:cubicBezTo>
                  <a:cubicBezTo>
                    <a:pt x="2130" y="1023"/>
                    <a:pt x="2130" y="1116"/>
                    <a:pt x="2082" y="1186"/>
                  </a:cubicBezTo>
                  <a:cubicBezTo>
                    <a:pt x="2068" y="1206"/>
                    <a:pt x="2028" y="1219"/>
                    <a:pt x="2008" y="1232"/>
                  </a:cubicBezTo>
                  <a:cubicBezTo>
                    <a:pt x="1983" y="1248"/>
                    <a:pt x="1983" y="1257"/>
                    <a:pt x="1951" y="1266"/>
                  </a:cubicBezTo>
                  <a:cubicBezTo>
                    <a:pt x="1911" y="1293"/>
                    <a:pt x="1862" y="1316"/>
                    <a:pt x="1814" y="1323"/>
                  </a:cubicBezTo>
                  <a:cubicBezTo>
                    <a:pt x="1682" y="1370"/>
                    <a:pt x="1491" y="1355"/>
                    <a:pt x="1369" y="1358"/>
                  </a:cubicBezTo>
                  <a:cubicBezTo>
                    <a:pt x="1135" y="1355"/>
                    <a:pt x="950" y="1350"/>
                    <a:pt x="730" y="1340"/>
                  </a:cubicBezTo>
                  <a:cubicBezTo>
                    <a:pt x="610" y="1342"/>
                    <a:pt x="491" y="1346"/>
                    <a:pt x="371" y="1346"/>
                  </a:cubicBezTo>
                  <a:cubicBezTo>
                    <a:pt x="254" y="1346"/>
                    <a:pt x="169" y="1364"/>
                    <a:pt x="74" y="1318"/>
                  </a:cubicBezTo>
                  <a:cubicBezTo>
                    <a:pt x="58" y="1301"/>
                    <a:pt x="48" y="1304"/>
                    <a:pt x="34" y="1283"/>
                  </a:cubicBezTo>
                  <a:cubicBezTo>
                    <a:pt x="27" y="1260"/>
                    <a:pt x="12" y="1234"/>
                    <a:pt x="12" y="1209"/>
                  </a:cubicBez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13" name="Freeform 6"/>
            <p:cNvSpPr>
              <a:spLocks/>
            </p:cNvSpPr>
            <p:nvPr/>
          </p:nvSpPr>
          <p:spPr bwMode="auto">
            <a:xfrm>
              <a:off x="1905" y="2561"/>
              <a:ext cx="80" cy="1334"/>
            </a:xfrm>
            <a:custGeom>
              <a:avLst/>
              <a:gdLst>
                <a:gd name="T0" fmla="*/ 0 w 80"/>
                <a:gd name="T1" fmla="*/ 0 h 1334"/>
                <a:gd name="T2" fmla="*/ 51 w 80"/>
                <a:gd name="T3" fmla="*/ 165 h 1334"/>
                <a:gd name="T4" fmla="*/ 57 w 80"/>
                <a:gd name="T5" fmla="*/ 199 h 1334"/>
                <a:gd name="T6" fmla="*/ 68 w 80"/>
                <a:gd name="T7" fmla="*/ 251 h 1334"/>
                <a:gd name="T8" fmla="*/ 57 w 80"/>
                <a:gd name="T9" fmla="*/ 559 h 1334"/>
                <a:gd name="T10" fmla="*/ 63 w 80"/>
                <a:gd name="T11" fmla="*/ 889 h 1334"/>
                <a:gd name="T12" fmla="*/ 68 w 80"/>
                <a:gd name="T13" fmla="*/ 963 h 1334"/>
                <a:gd name="T14" fmla="*/ 80 w 80"/>
                <a:gd name="T15" fmla="*/ 1043 h 1334"/>
                <a:gd name="T16" fmla="*/ 40 w 80"/>
                <a:gd name="T17" fmla="*/ 1260 h 1334"/>
                <a:gd name="T18" fmla="*/ 23 w 80"/>
                <a:gd name="T19" fmla="*/ 1317 h 1334"/>
                <a:gd name="T20" fmla="*/ 17 w 80"/>
                <a:gd name="T21" fmla="*/ 1334 h 13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
                <a:gd name="T34" fmla="*/ 0 h 1334"/>
                <a:gd name="T35" fmla="*/ 80 w 80"/>
                <a:gd name="T36" fmla="*/ 1334 h 13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 h="1334">
                  <a:moveTo>
                    <a:pt x="0" y="0"/>
                  </a:moveTo>
                  <a:cubicBezTo>
                    <a:pt x="32" y="49"/>
                    <a:pt x="39" y="108"/>
                    <a:pt x="51" y="165"/>
                  </a:cubicBezTo>
                  <a:cubicBezTo>
                    <a:pt x="53" y="176"/>
                    <a:pt x="55" y="188"/>
                    <a:pt x="57" y="199"/>
                  </a:cubicBezTo>
                  <a:cubicBezTo>
                    <a:pt x="60" y="216"/>
                    <a:pt x="68" y="251"/>
                    <a:pt x="68" y="251"/>
                  </a:cubicBezTo>
                  <a:cubicBezTo>
                    <a:pt x="78" y="355"/>
                    <a:pt x="72" y="457"/>
                    <a:pt x="57" y="559"/>
                  </a:cubicBezTo>
                  <a:cubicBezTo>
                    <a:pt x="59" y="669"/>
                    <a:pt x="60" y="779"/>
                    <a:pt x="63" y="889"/>
                  </a:cubicBezTo>
                  <a:cubicBezTo>
                    <a:pt x="64" y="914"/>
                    <a:pt x="65" y="938"/>
                    <a:pt x="68" y="963"/>
                  </a:cubicBezTo>
                  <a:cubicBezTo>
                    <a:pt x="71" y="990"/>
                    <a:pt x="80" y="1043"/>
                    <a:pt x="80" y="1043"/>
                  </a:cubicBezTo>
                  <a:cubicBezTo>
                    <a:pt x="74" y="1120"/>
                    <a:pt x="56" y="1185"/>
                    <a:pt x="40" y="1260"/>
                  </a:cubicBezTo>
                  <a:cubicBezTo>
                    <a:pt x="36" y="1279"/>
                    <a:pt x="28" y="1298"/>
                    <a:pt x="23" y="1317"/>
                  </a:cubicBezTo>
                  <a:cubicBezTo>
                    <a:pt x="21" y="1323"/>
                    <a:pt x="17" y="1334"/>
                    <a:pt x="17" y="1334"/>
                  </a:cubicBez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pic>
        <p:nvPicPr>
          <p:cNvPr id="51205" name="Picture 7" descr="j0434785[1]"/>
          <p:cNvPicPr>
            <a:picLocks noChangeAspect="1" noChangeArrowheads="1"/>
          </p:cNvPicPr>
          <p:nvPr/>
        </p:nvPicPr>
        <p:blipFill>
          <a:blip r:embed="rId3">
            <a:extLst>
              <a:ext uri="{28A0092B-C50C-407E-A947-70E740481C1C}">
                <a14:useLocalDpi xmlns:a14="http://schemas.microsoft.com/office/drawing/2010/main" val="0"/>
              </a:ext>
            </a:extLst>
          </a:blip>
          <a:srcRect l="23264" r="33160" b="520"/>
          <a:stretch>
            <a:fillRect/>
          </a:stretch>
        </p:blipFill>
        <p:spPr bwMode="auto">
          <a:xfrm>
            <a:off x="2368550" y="4783138"/>
            <a:ext cx="796925"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8" descr="bulb"/>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062288" y="3349625"/>
            <a:ext cx="1247775"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7" name="Picture 9" descr="bulb"/>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049963" y="5041900"/>
            <a:ext cx="1298575"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8" name="Picture 10" descr="bulb"/>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186238" y="5043488"/>
            <a:ext cx="1298575"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9" name="Rectangle 11"/>
          <p:cNvSpPr>
            <a:spLocks noChangeArrowheads="1"/>
          </p:cNvSpPr>
          <p:nvPr/>
        </p:nvSpPr>
        <p:spPr bwMode="auto">
          <a:xfrm>
            <a:off x="3490913" y="3748088"/>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b="1"/>
              <a:t>1</a:t>
            </a:r>
          </a:p>
        </p:txBody>
      </p:sp>
      <p:sp>
        <p:nvSpPr>
          <p:cNvPr id="51210" name="Rectangle 12"/>
          <p:cNvSpPr>
            <a:spLocks noChangeArrowheads="1"/>
          </p:cNvSpPr>
          <p:nvPr/>
        </p:nvSpPr>
        <p:spPr bwMode="auto">
          <a:xfrm>
            <a:off x="4695825" y="5368925"/>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b="1"/>
              <a:t>2</a:t>
            </a:r>
          </a:p>
        </p:txBody>
      </p:sp>
      <p:sp>
        <p:nvSpPr>
          <p:cNvPr id="51211" name="Rectangle 13"/>
          <p:cNvSpPr>
            <a:spLocks noChangeArrowheads="1"/>
          </p:cNvSpPr>
          <p:nvPr/>
        </p:nvSpPr>
        <p:spPr bwMode="auto">
          <a:xfrm>
            <a:off x="6572250" y="5376863"/>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b="1"/>
              <a:t>3</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blueball"/>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070475" y="3468688"/>
            <a:ext cx="9842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p:cNvSpPr>
            <a:spLocks noGrp="1" noChangeArrowheads="1"/>
          </p:cNvSpPr>
          <p:nvPr>
            <p:ph type="title"/>
          </p:nvPr>
        </p:nvSpPr>
        <p:spPr>
          <a:xfrm>
            <a:off x="0" y="914400"/>
            <a:ext cx="3048000" cy="639763"/>
          </a:xfrm>
        </p:spPr>
        <p:txBody>
          <a:bodyPr/>
          <a:lstStyle/>
          <a:p>
            <a:pPr eaLnBrk="1" hangingPunct="1"/>
            <a:r>
              <a:rPr lang="en-US" dirty="0">
                <a:latin typeface="Arial" charset="0"/>
              </a:rPr>
              <a:t>Atomic Number</a:t>
            </a:r>
          </a:p>
        </p:txBody>
      </p:sp>
      <p:pic>
        <p:nvPicPr>
          <p:cNvPr id="68612" name="Picture 4" descr="blueball"/>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19800" y="3733800"/>
            <a:ext cx="9842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5" descr="redball"/>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096000" y="3505200"/>
            <a:ext cx="10001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 descr="redball"/>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257800" y="3657600"/>
            <a:ext cx="10001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7" descr="redball"/>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791200" y="2667000"/>
            <a:ext cx="10001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6" name="Picture 8" descr="blueball"/>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34000" y="2971800"/>
            <a:ext cx="9842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7" name="Picture 9" descr="blueball"/>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172200" y="2971800"/>
            <a:ext cx="9842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8" name="Picture 10" descr="blueball"/>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638800" y="4038600"/>
            <a:ext cx="9842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Picture 11" descr="redball"/>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715000" y="3352800"/>
            <a:ext cx="10001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20" name="Rectangle 12"/>
          <p:cNvSpPr>
            <a:spLocks noChangeArrowheads="1"/>
          </p:cNvSpPr>
          <p:nvPr/>
        </p:nvSpPr>
        <p:spPr bwMode="auto">
          <a:xfrm>
            <a:off x="457200" y="1600200"/>
            <a:ext cx="3394075" cy="458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lang="en-US" sz="2400" dirty="0"/>
              <a:t>The atomic number is equal to the number of protons in the nucleus of an atom. </a:t>
            </a:r>
          </a:p>
          <a:p>
            <a:pPr>
              <a:spcBef>
                <a:spcPct val="20000"/>
              </a:spcBef>
            </a:pPr>
            <a:endParaRPr lang="en-US" sz="2400" dirty="0"/>
          </a:p>
          <a:p>
            <a:pPr>
              <a:spcBef>
                <a:spcPct val="20000"/>
              </a:spcBef>
            </a:pPr>
            <a:r>
              <a:rPr lang="en-US" sz="2400" dirty="0"/>
              <a:t>The atomic number identifies the element.</a:t>
            </a:r>
          </a:p>
          <a:p>
            <a:pPr>
              <a:spcBef>
                <a:spcPct val="20000"/>
              </a:spcBef>
            </a:pPr>
            <a:endParaRPr lang="en-US" sz="2400" dirty="0"/>
          </a:p>
          <a:p>
            <a:pPr>
              <a:spcBef>
                <a:spcPct val="20000"/>
              </a:spcBef>
            </a:pPr>
            <a:r>
              <a:rPr lang="en-US" sz="3200" dirty="0">
                <a:solidFill>
                  <a:srgbClr val="FF0000"/>
                </a:solidFill>
              </a:rPr>
              <a:t>How many protons are in this nucleus?</a:t>
            </a:r>
            <a:r>
              <a:rPr lang="en-US" sz="2400" dirty="0"/>
              <a:t> </a:t>
            </a:r>
          </a:p>
        </p:txBody>
      </p:sp>
      <p:sp>
        <p:nvSpPr>
          <p:cNvPr id="68621" name="Oval 13"/>
          <p:cNvSpPr>
            <a:spLocks noChangeArrowheads="1"/>
          </p:cNvSpPr>
          <p:nvPr/>
        </p:nvSpPr>
        <p:spPr bwMode="auto">
          <a:xfrm>
            <a:off x="3962400" y="2590800"/>
            <a:ext cx="4724400" cy="25908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68622" name="Oval 14"/>
          <p:cNvSpPr>
            <a:spLocks noChangeArrowheads="1"/>
          </p:cNvSpPr>
          <p:nvPr/>
        </p:nvSpPr>
        <p:spPr bwMode="auto">
          <a:xfrm rot="-5400000">
            <a:off x="3810000" y="2743200"/>
            <a:ext cx="4724400" cy="25908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68623" name="Oval 15"/>
          <p:cNvSpPr>
            <a:spLocks noChangeArrowheads="1"/>
          </p:cNvSpPr>
          <p:nvPr/>
        </p:nvSpPr>
        <p:spPr bwMode="auto">
          <a:xfrm rot="-2700000">
            <a:off x="3962400" y="2514600"/>
            <a:ext cx="4724400" cy="25908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68624" name="Oval 16"/>
          <p:cNvSpPr>
            <a:spLocks noChangeArrowheads="1"/>
          </p:cNvSpPr>
          <p:nvPr/>
        </p:nvSpPr>
        <p:spPr bwMode="auto">
          <a:xfrm rot="2700000">
            <a:off x="3810000" y="2590800"/>
            <a:ext cx="4724400" cy="25908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68625" name="Oval 17"/>
          <p:cNvSpPr>
            <a:spLocks noChangeArrowheads="1"/>
          </p:cNvSpPr>
          <p:nvPr/>
        </p:nvSpPr>
        <p:spPr bwMode="auto">
          <a:xfrm>
            <a:off x="8229600" y="4343400"/>
            <a:ext cx="304800" cy="304800"/>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68626" name="Oval 18"/>
          <p:cNvSpPr>
            <a:spLocks noChangeArrowheads="1"/>
          </p:cNvSpPr>
          <p:nvPr/>
        </p:nvSpPr>
        <p:spPr bwMode="auto">
          <a:xfrm>
            <a:off x="5562600" y="5486400"/>
            <a:ext cx="304800" cy="304800"/>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68627" name="Oval 19"/>
          <p:cNvSpPr>
            <a:spLocks noChangeArrowheads="1"/>
          </p:cNvSpPr>
          <p:nvPr/>
        </p:nvSpPr>
        <p:spPr bwMode="auto">
          <a:xfrm>
            <a:off x="7175500" y="2819400"/>
            <a:ext cx="304800" cy="304800"/>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68628" name="Oval 20"/>
          <p:cNvSpPr>
            <a:spLocks noChangeArrowheads="1"/>
          </p:cNvSpPr>
          <p:nvPr/>
        </p:nvSpPr>
        <p:spPr bwMode="auto">
          <a:xfrm>
            <a:off x="4343400" y="2057400"/>
            <a:ext cx="304800" cy="304800"/>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9237" name="Rectangle 21"/>
          <p:cNvSpPr>
            <a:spLocks noChangeArrowheads="1"/>
          </p:cNvSpPr>
          <p:nvPr/>
        </p:nvSpPr>
        <p:spPr bwMode="auto">
          <a:xfrm>
            <a:off x="0" y="0"/>
            <a:ext cx="7696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000" dirty="0">
                <a:solidFill>
                  <a:srgbClr val="00386B"/>
                </a:solidFill>
              </a:rPr>
              <a:t>Electricity at the Atomic Level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8620">
                                            <p:txEl>
                                              <p:pRg st="0" end="0"/>
                                            </p:txEl>
                                          </p:spTgt>
                                        </p:tgtEl>
                                        <p:attrNameLst>
                                          <p:attrName>style.visibility</p:attrName>
                                        </p:attrNameLst>
                                      </p:cBhvr>
                                      <p:to>
                                        <p:strVal val="visible"/>
                                      </p:to>
                                    </p:set>
                                    <p:animEffect transition="in" filter="fade">
                                      <p:cBhvr>
                                        <p:cTn id="7" dur="1000"/>
                                        <p:tgtEl>
                                          <p:spTgt spid="6862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8620">
                                            <p:txEl>
                                              <p:pRg st="2" end="2"/>
                                            </p:txEl>
                                          </p:spTgt>
                                        </p:tgtEl>
                                        <p:attrNameLst>
                                          <p:attrName>style.visibility</p:attrName>
                                        </p:attrNameLst>
                                      </p:cBhvr>
                                      <p:to>
                                        <p:strVal val="visible"/>
                                      </p:to>
                                    </p:set>
                                    <p:animEffect transition="in" filter="fade">
                                      <p:cBhvr>
                                        <p:cTn id="12" dur="1000"/>
                                        <p:tgtEl>
                                          <p:spTgt spid="68620">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8620">
                                            <p:txEl>
                                              <p:pRg st="4" end="4"/>
                                            </p:txEl>
                                          </p:spTgt>
                                        </p:tgtEl>
                                        <p:attrNameLst>
                                          <p:attrName>style.visibility</p:attrName>
                                        </p:attrNameLst>
                                      </p:cBhvr>
                                      <p:to>
                                        <p:strVal val="visible"/>
                                      </p:to>
                                    </p:set>
                                    <p:animEffect transition="in" filter="fade">
                                      <p:cBhvr>
                                        <p:cTn id="17" dur="1000"/>
                                        <p:tgtEl>
                                          <p:spTgt spid="68620">
                                            <p:txEl>
                                              <p:pRg st="4" end="4"/>
                                            </p:txEl>
                                          </p:spTgt>
                                        </p:tgtEl>
                                      </p:cBhvr>
                                    </p:animEffect>
                                  </p:childTnLst>
                                </p:cTn>
                              </p:par>
                              <p:par>
                                <p:cTn id="18" presetID="9" presetClass="emph" presetSubtype="0" grpId="0" nodeType="withEffect">
                                  <p:stCondLst>
                                    <p:cond delay="0"/>
                                  </p:stCondLst>
                                  <p:childTnLst>
                                    <p:set>
                                      <p:cBhvr rctx="PPT">
                                        <p:cTn id="19" dur="indefinite"/>
                                        <p:tgtEl>
                                          <p:spTgt spid="68622"/>
                                        </p:tgtEl>
                                        <p:attrNameLst>
                                          <p:attrName>style.opacity</p:attrName>
                                        </p:attrNameLst>
                                      </p:cBhvr>
                                      <p:to>
                                        <p:strVal val="0.25"/>
                                      </p:to>
                                    </p:set>
                                    <p:animEffect filter="image" prLst="opacity: 0.25">
                                      <p:cBhvr rctx="IE">
                                        <p:cTn id="20" dur="indefinite"/>
                                        <p:tgtEl>
                                          <p:spTgt spid="68622"/>
                                        </p:tgtEl>
                                      </p:cBhvr>
                                    </p:animEffect>
                                  </p:childTnLst>
                                </p:cTn>
                              </p:par>
                              <p:par>
                                <p:cTn id="21" presetID="9" presetClass="emph" presetSubtype="0" grpId="0" nodeType="withEffect">
                                  <p:stCondLst>
                                    <p:cond delay="0"/>
                                  </p:stCondLst>
                                  <p:childTnLst>
                                    <p:set>
                                      <p:cBhvr rctx="PPT">
                                        <p:cTn id="22" dur="indefinite"/>
                                        <p:tgtEl>
                                          <p:spTgt spid="68624"/>
                                        </p:tgtEl>
                                        <p:attrNameLst>
                                          <p:attrName>style.opacity</p:attrName>
                                        </p:attrNameLst>
                                      </p:cBhvr>
                                      <p:to>
                                        <p:strVal val="0.25"/>
                                      </p:to>
                                    </p:set>
                                    <p:animEffect filter="image" prLst="opacity: 0.25">
                                      <p:cBhvr rctx="IE">
                                        <p:cTn id="23" dur="indefinite"/>
                                        <p:tgtEl>
                                          <p:spTgt spid="68624"/>
                                        </p:tgtEl>
                                      </p:cBhvr>
                                    </p:animEffect>
                                  </p:childTnLst>
                                </p:cTn>
                              </p:par>
                              <p:par>
                                <p:cTn id="24" presetID="9" presetClass="emph" presetSubtype="0" grpId="0" nodeType="withEffect">
                                  <p:stCondLst>
                                    <p:cond delay="0"/>
                                  </p:stCondLst>
                                  <p:childTnLst>
                                    <p:set>
                                      <p:cBhvr rctx="PPT">
                                        <p:cTn id="25" dur="indefinite"/>
                                        <p:tgtEl>
                                          <p:spTgt spid="68621"/>
                                        </p:tgtEl>
                                        <p:attrNameLst>
                                          <p:attrName>style.opacity</p:attrName>
                                        </p:attrNameLst>
                                      </p:cBhvr>
                                      <p:to>
                                        <p:strVal val="0.25"/>
                                      </p:to>
                                    </p:set>
                                    <p:animEffect filter="image" prLst="opacity: 0.25">
                                      <p:cBhvr rctx="IE">
                                        <p:cTn id="26" dur="indefinite"/>
                                        <p:tgtEl>
                                          <p:spTgt spid="68621"/>
                                        </p:tgtEl>
                                      </p:cBhvr>
                                    </p:animEffect>
                                  </p:childTnLst>
                                </p:cTn>
                              </p:par>
                              <p:par>
                                <p:cTn id="27" presetID="9" presetClass="emph" presetSubtype="0" grpId="0" nodeType="withEffect">
                                  <p:stCondLst>
                                    <p:cond delay="0"/>
                                  </p:stCondLst>
                                  <p:childTnLst>
                                    <p:set>
                                      <p:cBhvr rctx="PPT">
                                        <p:cTn id="28" dur="indefinite"/>
                                        <p:tgtEl>
                                          <p:spTgt spid="68623"/>
                                        </p:tgtEl>
                                        <p:attrNameLst>
                                          <p:attrName>style.opacity</p:attrName>
                                        </p:attrNameLst>
                                      </p:cBhvr>
                                      <p:to>
                                        <p:strVal val="0.25"/>
                                      </p:to>
                                    </p:set>
                                    <p:animEffect filter="image" prLst="opacity: 0.25">
                                      <p:cBhvr rctx="IE">
                                        <p:cTn id="29" dur="indefinite"/>
                                        <p:tgtEl>
                                          <p:spTgt spid="68623"/>
                                        </p:tgtEl>
                                      </p:cBhvr>
                                    </p:animEffect>
                                  </p:childTnLst>
                                </p:cTn>
                              </p:par>
                              <p:par>
                                <p:cTn id="30" presetID="9" presetClass="emph" presetSubtype="0" grpId="0" nodeType="withEffect">
                                  <p:stCondLst>
                                    <p:cond delay="0"/>
                                  </p:stCondLst>
                                  <p:childTnLst>
                                    <p:set>
                                      <p:cBhvr rctx="PPT">
                                        <p:cTn id="31" dur="indefinite"/>
                                        <p:tgtEl>
                                          <p:spTgt spid="68627"/>
                                        </p:tgtEl>
                                        <p:attrNameLst>
                                          <p:attrName>style.opacity</p:attrName>
                                        </p:attrNameLst>
                                      </p:cBhvr>
                                      <p:to>
                                        <p:strVal val="0.25"/>
                                      </p:to>
                                    </p:set>
                                    <p:animEffect filter="image" prLst="opacity: 0.25">
                                      <p:cBhvr rctx="IE">
                                        <p:cTn id="32" dur="indefinite"/>
                                        <p:tgtEl>
                                          <p:spTgt spid="68627"/>
                                        </p:tgtEl>
                                      </p:cBhvr>
                                    </p:animEffect>
                                  </p:childTnLst>
                                </p:cTn>
                              </p:par>
                              <p:par>
                                <p:cTn id="33" presetID="9" presetClass="emph" presetSubtype="0" grpId="0" nodeType="withEffect">
                                  <p:stCondLst>
                                    <p:cond delay="0"/>
                                  </p:stCondLst>
                                  <p:childTnLst>
                                    <p:set>
                                      <p:cBhvr rctx="PPT">
                                        <p:cTn id="34" dur="indefinite"/>
                                        <p:tgtEl>
                                          <p:spTgt spid="68628"/>
                                        </p:tgtEl>
                                        <p:attrNameLst>
                                          <p:attrName>style.opacity</p:attrName>
                                        </p:attrNameLst>
                                      </p:cBhvr>
                                      <p:to>
                                        <p:strVal val="0.25"/>
                                      </p:to>
                                    </p:set>
                                    <p:animEffect filter="image" prLst="opacity: 0.25">
                                      <p:cBhvr rctx="IE">
                                        <p:cTn id="35" dur="indefinite"/>
                                        <p:tgtEl>
                                          <p:spTgt spid="68628"/>
                                        </p:tgtEl>
                                      </p:cBhvr>
                                    </p:animEffect>
                                  </p:childTnLst>
                                </p:cTn>
                              </p:par>
                              <p:par>
                                <p:cTn id="36" presetID="9" presetClass="emph" presetSubtype="0" grpId="0" nodeType="withEffect">
                                  <p:stCondLst>
                                    <p:cond delay="0"/>
                                  </p:stCondLst>
                                  <p:childTnLst>
                                    <p:set>
                                      <p:cBhvr rctx="PPT">
                                        <p:cTn id="37" dur="indefinite"/>
                                        <p:tgtEl>
                                          <p:spTgt spid="68626"/>
                                        </p:tgtEl>
                                        <p:attrNameLst>
                                          <p:attrName>style.opacity</p:attrName>
                                        </p:attrNameLst>
                                      </p:cBhvr>
                                      <p:to>
                                        <p:strVal val="0.25"/>
                                      </p:to>
                                    </p:set>
                                    <p:animEffect filter="image" prLst="opacity: 0.25">
                                      <p:cBhvr rctx="IE">
                                        <p:cTn id="38" dur="indefinite"/>
                                        <p:tgtEl>
                                          <p:spTgt spid="68626"/>
                                        </p:tgtEl>
                                      </p:cBhvr>
                                    </p:animEffect>
                                  </p:childTnLst>
                                </p:cTn>
                              </p:par>
                              <p:par>
                                <p:cTn id="39" presetID="9" presetClass="emph" presetSubtype="0" grpId="0" nodeType="withEffect">
                                  <p:stCondLst>
                                    <p:cond delay="0"/>
                                  </p:stCondLst>
                                  <p:childTnLst>
                                    <p:set>
                                      <p:cBhvr rctx="PPT">
                                        <p:cTn id="40" dur="indefinite"/>
                                        <p:tgtEl>
                                          <p:spTgt spid="68625"/>
                                        </p:tgtEl>
                                        <p:attrNameLst>
                                          <p:attrName>style.opacity</p:attrName>
                                        </p:attrNameLst>
                                      </p:cBhvr>
                                      <p:to>
                                        <p:strVal val="0.25"/>
                                      </p:to>
                                    </p:set>
                                    <p:animEffect filter="image" prLst="opacity: 0.25">
                                      <p:cBhvr rctx="IE">
                                        <p:cTn id="41" dur="indefinite"/>
                                        <p:tgtEl>
                                          <p:spTgt spid="68625"/>
                                        </p:tgtEl>
                                      </p:cBhvr>
                                    </p:animEffect>
                                  </p:childTnLst>
                                </p:cTn>
                              </p:par>
                              <p:par>
                                <p:cTn id="42" presetID="9" presetClass="emph" presetSubtype="0" nodeType="withEffect">
                                  <p:stCondLst>
                                    <p:cond delay="0"/>
                                  </p:stCondLst>
                                  <p:endCondLst>
                                    <p:cond evt="onNext" delay="0">
                                      <p:tgtEl>
                                        <p:sldTgt/>
                                      </p:tgtEl>
                                    </p:cond>
                                  </p:endCondLst>
                                  <p:childTnLst>
                                    <p:set>
                                      <p:cBhvr rctx="PPT">
                                        <p:cTn id="43" dur="indefinite"/>
                                        <p:tgtEl>
                                          <p:spTgt spid="68616"/>
                                        </p:tgtEl>
                                        <p:attrNameLst>
                                          <p:attrName>style.opacity</p:attrName>
                                        </p:attrNameLst>
                                      </p:cBhvr>
                                      <p:to>
                                        <p:strVal val="0.25"/>
                                      </p:to>
                                    </p:set>
                                    <p:animEffect filter="image" prLst="opacity: 0.25">
                                      <p:cBhvr rctx="IE">
                                        <p:cTn id="44" dur="indefinite"/>
                                        <p:tgtEl>
                                          <p:spTgt spid="68616"/>
                                        </p:tgtEl>
                                      </p:cBhvr>
                                    </p:animEffect>
                                  </p:childTnLst>
                                </p:cTn>
                              </p:par>
                              <p:par>
                                <p:cTn id="45" presetID="9" presetClass="emph" presetSubtype="0" nodeType="withEffect">
                                  <p:stCondLst>
                                    <p:cond delay="0"/>
                                  </p:stCondLst>
                                  <p:endCondLst>
                                    <p:cond evt="onNext" delay="0">
                                      <p:tgtEl>
                                        <p:sldTgt/>
                                      </p:tgtEl>
                                    </p:cond>
                                  </p:endCondLst>
                                  <p:childTnLst>
                                    <p:set>
                                      <p:cBhvr rctx="PPT">
                                        <p:cTn id="46" dur="indefinite"/>
                                        <p:tgtEl>
                                          <p:spTgt spid="68617"/>
                                        </p:tgtEl>
                                        <p:attrNameLst>
                                          <p:attrName>style.opacity</p:attrName>
                                        </p:attrNameLst>
                                      </p:cBhvr>
                                      <p:to>
                                        <p:strVal val="0.25"/>
                                      </p:to>
                                    </p:set>
                                    <p:animEffect filter="image" prLst="opacity: 0.25">
                                      <p:cBhvr rctx="IE">
                                        <p:cTn id="47" dur="indefinite"/>
                                        <p:tgtEl>
                                          <p:spTgt spid="68617"/>
                                        </p:tgtEl>
                                      </p:cBhvr>
                                    </p:animEffect>
                                  </p:childTnLst>
                                </p:cTn>
                              </p:par>
                              <p:par>
                                <p:cTn id="48" presetID="9" presetClass="emph" presetSubtype="0" nodeType="withEffect">
                                  <p:stCondLst>
                                    <p:cond delay="0"/>
                                  </p:stCondLst>
                                  <p:endCondLst>
                                    <p:cond evt="onNext" delay="0">
                                      <p:tgtEl>
                                        <p:sldTgt/>
                                      </p:tgtEl>
                                    </p:cond>
                                  </p:endCondLst>
                                  <p:childTnLst>
                                    <p:set>
                                      <p:cBhvr rctx="PPT">
                                        <p:cTn id="49" dur="indefinite"/>
                                        <p:tgtEl>
                                          <p:spTgt spid="68618"/>
                                        </p:tgtEl>
                                        <p:attrNameLst>
                                          <p:attrName>style.opacity</p:attrName>
                                        </p:attrNameLst>
                                      </p:cBhvr>
                                      <p:to>
                                        <p:strVal val="0.25"/>
                                      </p:to>
                                    </p:set>
                                    <p:animEffect filter="image" prLst="opacity: 0.25">
                                      <p:cBhvr rctx="IE">
                                        <p:cTn id="50" dur="indefinite"/>
                                        <p:tgtEl>
                                          <p:spTgt spid="68618"/>
                                        </p:tgtEl>
                                      </p:cBhvr>
                                    </p:animEffect>
                                  </p:childTnLst>
                                </p:cTn>
                              </p:par>
                              <p:par>
                                <p:cTn id="51" presetID="9" presetClass="emph" presetSubtype="0" nodeType="withEffect">
                                  <p:stCondLst>
                                    <p:cond delay="0"/>
                                  </p:stCondLst>
                                  <p:endCondLst>
                                    <p:cond evt="onNext" delay="0">
                                      <p:tgtEl>
                                        <p:sldTgt/>
                                      </p:tgtEl>
                                    </p:cond>
                                  </p:endCondLst>
                                  <p:childTnLst>
                                    <p:set>
                                      <p:cBhvr rctx="PPT">
                                        <p:cTn id="52" dur="indefinite"/>
                                        <p:tgtEl>
                                          <p:spTgt spid="68612"/>
                                        </p:tgtEl>
                                        <p:attrNameLst>
                                          <p:attrName>style.opacity</p:attrName>
                                        </p:attrNameLst>
                                      </p:cBhvr>
                                      <p:to>
                                        <p:strVal val="0.25"/>
                                      </p:to>
                                    </p:set>
                                    <p:animEffect filter="image" prLst="opacity: 0.25">
                                      <p:cBhvr rctx="IE">
                                        <p:cTn id="53" dur="indefinite"/>
                                        <p:tgtEl>
                                          <p:spTgt spid="68612"/>
                                        </p:tgtEl>
                                      </p:cBhvr>
                                    </p:animEffect>
                                  </p:childTnLst>
                                </p:cTn>
                              </p:par>
                              <p:par>
                                <p:cTn id="54" presetID="9" presetClass="emph" presetSubtype="0" nodeType="withEffect">
                                  <p:stCondLst>
                                    <p:cond delay="0"/>
                                  </p:stCondLst>
                                  <p:endCondLst>
                                    <p:cond evt="onNext" delay="0">
                                      <p:tgtEl>
                                        <p:sldTgt/>
                                      </p:tgtEl>
                                    </p:cond>
                                  </p:endCondLst>
                                  <p:childTnLst>
                                    <p:set>
                                      <p:cBhvr rctx="PPT">
                                        <p:cTn id="55" dur="indefinite"/>
                                        <p:tgtEl>
                                          <p:spTgt spid="68610"/>
                                        </p:tgtEl>
                                        <p:attrNameLst>
                                          <p:attrName>style.opacity</p:attrName>
                                        </p:attrNameLst>
                                      </p:cBhvr>
                                      <p:to>
                                        <p:strVal val="0.25"/>
                                      </p:to>
                                    </p:set>
                                    <p:animEffect filter="image" prLst="opacity: 0.25">
                                      <p:cBhvr rctx="IE">
                                        <p:cTn id="56" dur="indefinite"/>
                                        <p:tgtEl>
                                          <p:spTgt spid="68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21" grpId="0" animBg="1"/>
      <p:bldP spid="68622" grpId="0" animBg="1"/>
      <p:bldP spid="68623" grpId="0" animBg="1"/>
      <p:bldP spid="68624" grpId="0" animBg="1"/>
      <p:bldP spid="68625" grpId="0" animBg="1"/>
      <p:bldP spid="68626" grpId="0" animBg="1"/>
      <p:bldP spid="68627" grpId="0" animBg="1"/>
      <p:bldP spid="6862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ctrTitle"/>
          </p:nvPr>
        </p:nvSpPr>
        <p:spPr>
          <a:xfrm>
            <a:off x="228600" y="152400"/>
            <a:ext cx="7772400" cy="838200"/>
          </a:xfrm>
        </p:spPr>
        <p:txBody>
          <a:bodyPr/>
          <a:lstStyle/>
          <a:p>
            <a:r>
              <a:rPr lang="en-US">
                <a:latin typeface="Arial" charset="0"/>
              </a:rPr>
              <a:t>Electrical Power</a:t>
            </a:r>
          </a:p>
        </p:txBody>
      </p:sp>
      <p:graphicFrame>
        <p:nvGraphicFramePr>
          <p:cNvPr id="365574" name="Object 2"/>
          <p:cNvGraphicFramePr>
            <a:graphicFrameLocks noChangeAspect="1"/>
          </p:cNvGraphicFramePr>
          <p:nvPr/>
        </p:nvGraphicFramePr>
        <p:xfrm>
          <a:off x="2922588" y="3152775"/>
          <a:ext cx="2397125" cy="779463"/>
        </p:xfrm>
        <a:graphic>
          <a:graphicData uri="http://schemas.openxmlformats.org/presentationml/2006/ole">
            <mc:AlternateContent xmlns:mc="http://schemas.openxmlformats.org/markup-compatibility/2006">
              <mc:Choice xmlns:v="urn:schemas-microsoft-com:vml" Requires="v">
                <p:oleObj spid="_x0000_s52245" name="Equation" r:id="rId3" imgW="507960" imgH="164880" progId="Equation.DSMT4">
                  <p:embed/>
                </p:oleObj>
              </mc:Choice>
              <mc:Fallback>
                <p:oleObj name="Equation" r:id="rId3" imgW="507960" imgH="16488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2588" y="3152775"/>
                        <a:ext cx="2397125"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2228" name="TextBox 5"/>
          <p:cNvSpPr txBox="1">
            <a:spLocks noChangeArrowheads="1"/>
          </p:cNvSpPr>
          <p:nvPr/>
        </p:nvSpPr>
        <p:spPr bwMode="auto">
          <a:xfrm>
            <a:off x="609600" y="1143000"/>
            <a:ext cx="7239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3200"/>
              <a:t>Electrical power is directly related to the amount of current and voltage  within a system.</a:t>
            </a:r>
          </a:p>
        </p:txBody>
      </p:sp>
      <p:sp>
        <p:nvSpPr>
          <p:cNvPr id="52229" name="TextBox 6"/>
          <p:cNvSpPr txBox="1">
            <a:spLocks noChangeArrowheads="1"/>
          </p:cNvSpPr>
          <p:nvPr/>
        </p:nvSpPr>
        <p:spPr bwMode="auto">
          <a:xfrm>
            <a:off x="609600" y="4419600"/>
            <a:ext cx="5486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3200"/>
              <a:t>Power is measured in </a:t>
            </a:r>
            <a:r>
              <a:rPr lang="en-US" sz="3200">
                <a:solidFill>
                  <a:srgbClr val="FF0000"/>
                </a:solidFill>
              </a:rPr>
              <a:t>watts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55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hangingPunct="1">
              <a:defRPr/>
            </a:pPr>
            <a:r>
              <a:rPr lang="en-US">
                <a:ea typeface="+mj-ea"/>
              </a:rPr>
              <a:t>Image </a:t>
            </a:r>
            <a:r>
              <a:rPr lang="en-US" kern="1200" dirty="0">
                <a:ea typeface="+mn-ea"/>
                <a:cs typeface="+mn-cs"/>
              </a:rPr>
              <a:t>Resources</a:t>
            </a:r>
          </a:p>
        </p:txBody>
      </p:sp>
      <p:sp>
        <p:nvSpPr>
          <p:cNvPr id="53251" name="Rectangle 3"/>
          <p:cNvSpPr>
            <a:spLocks noGrp="1" noChangeArrowheads="1"/>
          </p:cNvSpPr>
          <p:nvPr>
            <p:ph idx="1"/>
          </p:nvPr>
        </p:nvSpPr>
        <p:spPr>
          <a:xfrm>
            <a:off x="457200" y="1320800"/>
            <a:ext cx="8229600" cy="5192713"/>
          </a:xfrm>
        </p:spPr>
        <p:txBody>
          <a:bodyPr/>
          <a:lstStyle/>
          <a:p>
            <a:pPr eaLnBrk="1" hangingPunct="1">
              <a:buFontTx/>
              <a:buNone/>
            </a:pPr>
            <a:r>
              <a:rPr lang="en-US" sz="2400">
                <a:latin typeface="Arial" charset="0"/>
              </a:rPr>
              <a:t>Microsoft, Inc. (2008). </a:t>
            </a:r>
            <a:r>
              <a:rPr lang="en-US" sz="2400" i="1">
                <a:latin typeface="Arial" charset="0"/>
              </a:rPr>
              <a:t>Clip art</a:t>
            </a:r>
            <a:r>
              <a:rPr lang="en-US" sz="2400">
                <a:latin typeface="Arial" charset="0"/>
              </a:rPr>
              <a:t>. Retrieved November 20, 2008, from http://office.microsoft.com/en-us/clipart/default.aspx</a:t>
            </a:r>
          </a:p>
          <a:p>
            <a:pPr eaLnBrk="1" hangingPunct="1">
              <a:buFontTx/>
              <a:buNone/>
            </a:pPr>
            <a:endParaRPr lang="en-US" sz="2000">
              <a:latin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5070475" y="2667000"/>
            <a:ext cx="2085975" cy="2362200"/>
            <a:chOff x="3194" y="1680"/>
            <a:chExt cx="1314" cy="1488"/>
          </a:xfrm>
        </p:grpSpPr>
        <p:pic>
          <p:nvPicPr>
            <p:cNvPr id="10262" name="Picture 4" descr="blueball"/>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194" y="2185"/>
              <a:ext cx="620"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63" name="Group 5"/>
            <p:cNvGrpSpPr>
              <a:grpSpLocks/>
            </p:cNvGrpSpPr>
            <p:nvPr/>
          </p:nvGrpSpPr>
          <p:grpSpPr bwMode="auto">
            <a:xfrm>
              <a:off x="3312" y="1680"/>
              <a:ext cx="1196" cy="1488"/>
              <a:chOff x="2880" y="1200"/>
              <a:chExt cx="1196" cy="1488"/>
            </a:xfrm>
          </p:grpSpPr>
          <p:pic>
            <p:nvPicPr>
              <p:cNvPr id="10264" name="Picture 6" descr="blueball"/>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360" y="1872"/>
                <a:ext cx="620"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5" name="Picture 7" descr="redball"/>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408" y="1728"/>
                <a:ext cx="630" cy="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6" name="Picture 8" descr="redball"/>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880" y="1824"/>
                <a:ext cx="630" cy="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7" name="Picture 9" descr="redball"/>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216" y="1200"/>
                <a:ext cx="630" cy="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8" name="Picture 10" descr="blueball"/>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928" y="1392"/>
                <a:ext cx="620"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9" name="Picture 11" descr="blueball"/>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456" y="1392"/>
                <a:ext cx="620"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0" name="Picture 12" descr="blueball"/>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120" y="2064"/>
                <a:ext cx="620"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1" name="Picture 13" descr="redball"/>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168" y="1632"/>
                <a:ext cx="630" cy="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70670" name="Oval 14"/>
          <p:cNvSpPr>
            <a:spLocks noChangeArrowheads="1"/>
          </p:cNvSpPr>
          <p:nvPr/>
        </p:nvSpPr>
        <p:spPr bwMode="auto">
          <a:xfrm>
            <a:off x="3962400" y="2590800"/>
            <a:ext cx="4724400" cy="25908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70671" name="Oval 15"/>
          <p:cNvSpPr>
            <a:spLocks noChangeArrowheads="1"/>
          </p:cNvSpPr>
          <p:nvPr/>
        </p:nvSpPr>
        <p:spPr bwMode="auto">
          <a:xfrm rot="-5400000">
            <a:off x="3810000" y="2743200"/>
            <a:ext cx="4724400" cy="25908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70672" name="Oval 16"/>
          <p:cNvSpPr>
            <a:spLocks noChangeArrowheads="1"/>
          </p:cNvSpPr>
          <p:nvPr/>
        </p:nvSpPr>
        <p:spPr bwMode="auto">
          <a:xfrm rot="-2700000">
            <a:off x="3962400" y="2514600"/>
            <a:ext cx="4724400" cy="25908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70673" name="Oval 17"/>
          <p:cNvSpPr>
            <a:spLocks noChangeArrowheads="1"/>
          </p:cNvSpPr>
          <p:nvPr/>
        </p:nvSpPr>
        <p:spPr bwMode="auto">
          <a:xfrm rot="2700000">
            <a:off x="3810000" y="2590800"/>
            <a:ext cx="4724400" cy="25908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70674" name="Oval 18"/>
          <p:cNvSpPr>
            <a:spLocks noChangeArrowheads="1"/>
          </p:cNvSpPr>
          <p:nvPr/>
        </p:nvSpPr>
        <p:spPr bwMode="auto">
          <a:xfrm>
            <a:off x="8229600" y="4343400"/>
            <a:ext cx="304800" cy="304800"/>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70675" name="Oval 19"/>
          <p:cNvSpPr>
            <a:spLocks noChangeArrowheads="1"/>
          </p:cNvSpPr>
          <p:nvPr/>
        </p:nvSpPr>
        <p:spPr bwMode="auto">
          <a:xfrm>
            <a:off x="5562600" y="5486400"/>
            <a:ext cx="304800" cy="304800"/>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70676" name="Oval 20"/>
          <p:cNvSpPr>
            <a:spLocks noChangeArrowheads="1"/>
          </p:cNvSpPr>
          <p:nvPr/>
        </p:nvSpPr>
        <p:spPr bwMode="auto">
          <a:xfrm>
            <a:off x="7175500" y="2819400"/>
            <a:ext cx="304800" cy="304800"/>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70677" name="Oval 21"/>
          <p:cNvSpPr>
            <a:spLocks noChangeArrowheads="1"/>
          </p:cNvSpPr>
          <p:nvPr/>
        </p:nvSpPr>
        <p:spPr bwMode="auto">
          <a:xfrm>
            <a:off x="4343400" y="2057400"/>
            <a:ext cx="304800" cy="304800"/>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70678" name="Rectangle 22"/>
          <p:cNvSpPr>
            <a:spLocks noChangeArrowheads="1"/>
          </p:cNvSpPr>
          <p:nvPr/>
        </p:nvSpPr>
        <p:spPr bwMode="auto">
          <a:xfrm>
            <a:off x="457200" y="1905000"/>
            <a:ext cx="3394075" cy="458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r>
              <a:rPr lang="en-US" sz="2400" dirty="0"/>
              <a:t>Negatively charged particles</a:t>
            </a:r>
          </a:p>
          <a:p>
            <a:pPr>
              <a:spcBef>
                <a:spcPct val="50000"/>
              </a:spcBef>
            </a:pPr>
            <a:r>
              <a:rPr lang="en-US" sz="2800" dirty="0">
                <a:solidFill>
                  <a:srgbClr val="00386B"/>
                </a:solidFill>
              </a:rPr>
              <a:t>Electron Orbitals</a:t>
            </a:r>
            <a:r>
              <a:rPr lang="en-US" sz="2800" dirty="0">
                <a:solidFill>
                  <a:srgbClr val="0000FF"/>
                </a:solidFill>
              </a:rPr>
              <a:t/>
            </a:r>
            <a:br>
              <a:rPr lang="en-US" sz="2800" dirty="0">
                <a:solidFill>
                  <a:srgbClr val="0000FF"/>
                </a:solidFill>
              </a:rPr>
            </a:br>
            <a:r>
              <a:rPr lang="en-US" sz="2400" dirty="0">
                <a:solidFill>
                  <a:srgbClr val="000000"/>
                </a:solidFill>
                <a:cs typeface="Times New Roman" charset="0"/>
              </a:rPr>
              <a:t>Orbits in which electrons move around the nucleus of an atom</a:t>
            </a:r>
            <a:r>
              <a:rPr lang="en-US" sz="2400" dirty="0"/>
              <a:t> </a:t>
            </a:r>
          </a:p>
          <a:p>
            <a:pPr>
              <a:spcBef>
                <a:spcPct val="50000"/>
              </a:spcBef>
            </a:pPr>
            <a:r>
              <a:rPr lang="en-US" sz="2800" dirty="0">
                <a:solidFill>
                  <a:srgbClr val="00386B"/>
                </a:solidFill>
              </a:rPr>
              <a:t>Valence Electrons</a:t>
            </a:r>
            <a:r>
              <a:rPr lang="en-US" sz="2800" dirty="0">
                <a:solidFill>
                  <a:srgbClr val="0000FF"/>
                </a:solidFill>
              </a:rPr>
              <a:t/>
            </a:r>
            <a:br>
              <a:rPr lang="en-US" sz="2800" dirty="0">
                <a:solidFill>
                  <a:srgbClr val="0000FF"/>
                </a:solidFill>
              </a:rPr>
            </a:br>
            <a:r>
              <a:rPr lang="en-US" sz="2400" dirty="0"/>
              <a:t>The outermost ring of electrons in an atom</a:t>
            </a:r>
            <a:r>
              <a:rPr lang="en-US" sz="2800" dirty="0"/>
              <a:t> </a:t>
            </a:r>
          </a:p>
        </p:txBody>
      </p:sp>
      <p:sp>
        <p:nvSpPr>
          <p:cNvPr id="70679" name="Text Box 23"/>
          <p:cNvSpPr txBox="1">
            <a:spLocks noChangeArrowheads="1"/>
          </p:cNvSpPr>
          <p:nvPr/>
        </p:nvSpPr>
        <p:spPr bwMode="auto">
          <a:xfrm>
            <a:off x="5845175" y="3581400"/>
            <a:ext cx="8048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3200" b="1" dirty="0">
                <a:solidFill>
                  <a:srgbClr val="FF0000"/>
                </a:solidFill>
              </a:rPr>
              <a:t>3D</a:t>
            </a:r>
          </a:p>
        </p:txBody>
      </p:sp>
      <p:sp>
        <p:nvSpPr>
          <p:cNvPr id="70680" name="Text Box 24"/>
          <p:cNvSpPr txBox="1">
            <a:spLocks noChangeArrowheads="1"/>
          </p:cNvSpPr>
          <p:nvPr/>
        </p:nvSpPr>
        <p:spPr bwMode="auto">
          <a:xfrm>
            <a:off x="5843588" y="3578225"/>
            <a:ext cx="8048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3200" b="1" dirty="0">
                <a:solidFill>
                  <a:srgbClr val="FF0000"/>
                </a:solidFill>
              </a:rPr>
              <a:t>2D</a:t>
            </a:r>
          </a:p>
        </p:txBody>
      </p:sp>
      <p:sp>
        <p:nvSpPr>
          <p:cNvPr id="70681" name="Oval 25"/>
          <p:cNvSpPr>
            <a:spLocks noChangeArrowheads="1"/>
          </p:cNvSpPr>
          <p:nvPr/>
        </p:nvSpPr>
        <p:spPr bwMode="auto">
          <a:xfrm>
            <a:off x="4602163" y="2224088"/>
            <a:ext cx="3252787" cy="3252787"/>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70682" name="Oval 26"/>
          <p:cNvSpPr>
            <a:spLocks noChangeArrowheads="1"/>
          </p:cNvSpPr>
          <p:nvPr/>
        </p:nvSpPr>
        <p:spPr bwMode="auto">
          <a:xfrm>
            <a:off x="4244975" y="1851025"/>
            <a:ext cx="3929063" cy="3929063"/>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70683" name="Oval 27"/>
          <p:cNvSpPr>
            <a:spLocks noChangeArrowheads="1"/>
          </p:cNvSpPr>
          <p:nvPr/>
        </p:nvSpPr>
        <p:spPr bwMode="auto">
          <a:xfrm>
            <a:off x="5359400" y="5138738"/>
            <a:ext cx="304800" cy="304800"/>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70684" name="Oval 28"/>
          <p:cNvSpPr>
            <a:spLocks noChangeArrowheads="1"/>
          </p:cNvSpPr>
          <p:nvPr/>
        </p:nvSpPr>
        <p:spPr bwMode="auto">
          <a:xfrm>
            <a:off x="7561263" y="4911725"/>
            <a:ext cx="304800" cy="304800"/>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70685" name="Oval 29"/>
          <p:cNvSpPr>
            <a:spLocks noChangeArrowheads="1"/>
          </p:cNvSpPr>
          <p:nvPr/>
        </p:nvSpPr>
        <p:spPr bwMode="auto">
          <a:xfrm>
            <a:off x="6751638" y="2225675"/>
            <a:ext cx="304800" cy="304800"/>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70686" name="Oval 30"/>
          <p:cNvSpPr>
            <a:spLocks noChangeArrowheads="1"/>
          </p:cNvSpPr>
          <p:nvPr/>
        </p:nvSpPr>
        <p:spPr bwMode="auto">
          <a:xfrm>
            <a:off x="4572000" y="2378075"/>
            <a:ext cx="304800" cy="304800"/>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0260" name="Rectangle 31"/>
          <p:cNvSpPr>
            <a:spLocks noChangeArrowheads="1"/>
          </p:cNvSpPr>
          <p:nvPr/>
        </p:nvSpPr>
        <p:spPr bwMode="auto">
          <a:xfrm>
            <a:off x="0" y="0"/>
            <a:ext cx="7696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000" dirty="0">
                <a:solidFill>
                  <a:srgbClr val="00386B"/>
                </a:solidFill>
              </a:rPr>
              <a:t>Electricity at the Atomic Level</a:t>
            </a:r>
          </a:p>
        </p:txBody>
      </p:sp>
      <p:sp>
        <p:nvSpPr>
          <p:cNvPr id="10261" name="Rectangle 33"/>
          <p:cNvSpPr>
            <a:spLocks noGrp="1" noChangeArrowheads="1"/>
          </p:cNvSpPr>
          <p:nvPr>
            <p:ph type="title"/>
          </p:nvPr>
        </p:nvSpPr>
        <p:spPr>
          <a:xfrm>
            <a:off x="457200" y="1371600"/>
            <a:ext cx="1905000" cy="715963"/>
          </a:xfrm>
        </p:spPr>
        <p:txBody>
          <a:bodyPr/>
          <a:lstStyle/>
          <a:p>
            <a:pPr eaLnBrk="1" hangingPunct="1"/>
            <a:r>
              <a:rPr lang="en-US" dirty="0">
                <a:latin typeface="Arial" charset="0"/>
              </a:rPr>
              <a:t>Electrons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0678">
                                            <p:txEl>
                                              <p:pRg st="0" end="0"/>
                                            </p:txEl>
                                          </p:spTgt>
                                        </p:tgtEl>
                                        <p:attrNameLst>
                                          <p:attrName>style.visibility</p:attrName>
                                        </p:attrNameLst>
                                      </p:cBhvr>
                                      <p:to>
                                        <p:strVal val="visible"/>
                                      </p:to>
                                    </p:set>
                                    <p:animEffect transition="in" filter="fade">
                                      <p:cBhvr>
                                        <p:cTn id="7" dur="1000"/>
                                        <p:tgtEl>
                                          <p:spTgt spid="70678">
                                            <p:txEl>
                                              <p:pRg st="0" end="0"/>
                                            </p:txEl>
                                          </p:spTgt>
                                        </p:tgtEl>
                                      </p:cBhvr>
                                    </p:animEffect>
                                  </p:childTnLst>
                                </p:cTn>
                              </p:par>
                              <p:par>
                                <p:cTn id="8" presetID="9" presetClass="emph" presetSubtype="0" nodeType="withEffect">
                                  <p:stCondLst>
                                    <p:cond delay="0"/>
                                  </p:stCondLst>
                                  <p:endCondLst>
                                    <p:cond evt="onNext" delay="0">
                                      <p:tgtEl>
                                        <p:sldTgt/>
                                      </p:tgtEl>
                                    </p:cond>
                                  </p:endCondLst>
                                  <p:childTnLst>
                                    <p:set>
                                      <p:cBhvr rctx="PPT">
                                        <p:cTn id="9" dur="indefinite"/>
                                        <p:tgtEl>
                                          <p:spTgt spid="2"/>
                                        </p:tgtEl>
                                        <p:attrNameLst>
                                          <p:attrName>style.opacity</p:attrName>
                                        </p:attrNameLst>
                                      </p:cBhvr>
                                      <p:to>
                                        <p:strVal val="0.25"/>
                                      </p:to>
                                    </p:set>
                                    <p:animEffect filter="image" prLst="opacity: 0.25">
                                      <p:cBhvr rctx="IE">
                                        <p:cTn id="10" dur="indefinite"/>
                                        <p:tgtEl>
                                          <p:spTgt spid="2"/>
                                        </p:tgtEl>
                                      </p:cBhvr>
                                    </p:animEffect>
                                  </p:childTnLst>
                                </p:cTn>
                              </p:par>
                              <p:par>
                                <p:cTn id="11" presetID="9" presetClass="emph" presetSubtype="0" grpId="0" nodeType="withEffect">
                                  <p:stCondLst>
                                    <p:cond delay="0"/>
                                  </p:stCondLst>
                                  <p:endCondLst>
                                    <p:cond evt="onNext" delay="0">
                                      <p:tgtEl>
                                        <p:sldTgt/>
                                      </p:tgtEl>
                                    </p:cond>
                                  </p:endCondLst>
                                  <p:childTnLst>
                                    <p:set>
                                      <p:cBhvr rctx="PPT">
                                        <p:cTn id="12" dur="indefinite"/>
                                        <p:tgtEl>
                                          <p:spTgt spid="70673"/>
                                        </p:tgtEl>
                                        <p:attrNameLst>
                                          <p:attrName>style.opacity</p:attrName>
                                        </p:attrNameLst>
                                      </p:cBhvr>
                                      <p:to>
                                        <p:strVal val="0.25"/>
                                      </p:to>
                                    </p:set>
                                    <p:animEffect filter="image" prLst="opacity: 0.25">
                                      <p:cBhvr rctx="IE">
                                        <p:cTn id="13" dur="indefinite"/>
                                        <p:tgtEl>
                                          <p:spTgt spid="70673"/>
                                        </p:tgtEl>
                                      </p:cBhvr>
                                    </p:animEffect>
                                  </p:childTnLst>
                                </p:cTn>
                              </p:par>
                              <p:par>
                                <p:cTn id="14" presetID="9" presetClass="emph" presetSubtype="0" grpId="0" nodeType="withEffect">
                                  <p:stCondLst>
                                    <p:cond delay="0"/>
                                  </p:stCondLst>
                                  <p:endCondLst>
                                    <p:cond evt="onNext" delay="0">
                                      <p:tgtEl>
                                        <p:sldTgt/>
                                      </p:tgtEl>
                                    </p:cond>
                                  </p:endCondLst>
                                  <p:childTnLst>
                                    <p:set>
                                      <p:cBhvr rctx="PPT">
                                        <p:cTn id="15" dur="indefinite"/>
                                        <p:tgtEl>
                                          <p:spTgt spid="70671"/>
                                        </p:tgtEl>
                                        <p:attrNameLst>
                                          <p:attrName>style.opacity</p:attrName>
                                        </p:attrNameLst>
                                      </p:cBhvr>
                                      <p:to>
                                        <p:strVal val="0.25"/>
                                      </p:to>
                                    </p:set>
                                    <p:animEffect filter="image" prLst="opacity: 0.25">
                                      <p:cBhvr rctx="IE">
                                        <p:cTn id="16" dur="indefinite"/>
                                        <p:tgtEl>
                                          <p:spTgt spid="70671"/>
                                        </p:tgtEl>
                                      </p:cBhvr>
                                    </p:animEffect>
                                  </p:childTnLst>
                                </p:cTn>
                              </p:par>
                              <p:par>
                                <p:cTn id="17" presetID="9" presetClass="emph" presetSubtype="0" grpId="0" nodeType="withEffect">
                                  <p:stCondLst>
                                    <p:cond delay="0"/>
                                  </p:stCondLst>
                                  <p:endCondLst>
                                    <p:cond evt="onNext" delay="0">
                                      <p:tgtEl>
                                        <p:sldTgt/>
                                      </p:tgtEl>
                                    </p:cond>
                                  </p:endCondLst>
                                  <p:childTnLst>
                                    <p:set>
                                      <p:cBhvr rctx="PPT">
                                        <p:cTn id="18" dur="indefinite"/>
                                        <p:tgtEl>
                                          <p:spTgt spid="70672"/>
                                        </p:tgtEl>
                                        <p:attrNameLst>
                                          <p:attrName>style.opacity</p:attrName>
                                        </p:attrNameLst>
                                      </p:cBhvr>
                                      <p:to>
                                        <p:strVal val="0.25"/>
                                      </p:to>
                                    </p:set>
                                    <p:animEffect filter="image" prLst="opacity: 0.25">
                                      <p:cBhvr rctx="IE">
                                        <p:cTn id="19" dur="indefinite"/>
                                        <p:tgtEl>
                                          <p:spTgt spid="70672"/>
                                        </p:tgtEl>
                                      </p:cBhvr>
                                    </p:animEffect>
                                  </p:childTnLst>
                                </p:cTn>
                              </p:par>
                              <p:par>
                                <p:cTn id="20" presetID="9" presetClass="emph" presetSubtype="0" grpId="0" nodeType="withEffect">
                                  <p:stCondLst>
                                    <p:cond delay="0"/>
                                  </p:stCondLst>
                                  <p:endCondLst>
                                    <p:cond evt="onNext" delay="0">
                                      <p:tgtEl>
                                        <p:sldTgt/>
                                      </p:tgtEl>
                                    </p:cond>
                                  </p:endCondLst>
                                  <p:childTnLst>
                                    <p:set>
                                      <p:cBhvr rctx="PPT">
                                        <p:cTn id="21" dur="indefinite"/>
                                        <p:tgtEl>
                                          <p:spTgt spid="70670"/>
                                        </p:tgtEl>
                                        <p:attrNameLst>
                                          <p:attrName>style.opacity</p:attrName>
                                        </p:attrNameLst>
                                      </p:cBhvr>
                                      <p:to>
                                        <p:strVal val="0.25"/>
                                      </p:to>
                                    </p:set>
                                    <p:animEffect filter="image" prLst="opacity: 0.25">
                                      <p:cBhvr rctx="IE">
                                        <p:cTn id="22" dur="indefinite"/>
                                        <p:tgtEl>
                                          <p:spTgt spid="70670"/>
                                        </p:tgtEl>
                                      </p:cBhvr>
                                    </p:animEffect>
                                  </p:childTnLst>
                                </p:cTn>
                              </p:par>
                              <p:par>
                                <p:cTn id="23" presetID="9" presetClass="emph" presetSubtype="0" nodeType="withEffect">
                                  <p:stCondLst>
                                    <p:cond delay="0"/>
                                  </p:stCondLst>
                                  <p:childTnLst>
                                    <p:set>
                                      <p:cBhvr rctx="PPT">
                                        <p:cTn id="24" dur="indefinite"/>
                                        <p:tgtEl>
                                          <p:spTgt spid="2"/>
                                        </p:tgtEl>
                                        <p:attrNameLst>
                                          <p:attrName>style.opacity</p:attrName>
                                        </p:attrNameLst>
                                      </p:cBhvr>
                                      <p:to>
                                        <p:strVal val="0.25"/>
                                      </p:to>
                                    </p:set>
                                    <p:animEffect filter="image" prLst="opacity: 0.25">
                                      <p:cBhvr rctx="IE">
                                        <p:cTn id="25" dur="indefinite"/>
                                        <p:tgtEl>
                                          <p:spTgt spid="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70678">
                                            <p:txEl>
                                              <p:pRg st="1" end="1"/>
                                            </p:txEl>
                                          </p:spTgt>
                                        </p:tgtEl>
                                        <p:attrNameLst>
                                          <p:attrName>style.visibility</p:attrName>
                                        </p:attrNameLst>
                                      </p:cBhvr>
                                      <p:to>
                                        <p:strVal val="visible"/>
                                      </p:to>
                                    </p:set>
                                    <p:animEffect transition="in" filter="fade">
                                      <p:cBhvr>
                                        <p:cTn id="30" dur="1000"/>
                                        <p:tgtEl>
                                          <p:spTgt spid="70678">
                                            <p:txEl>
                                              <p:pRg st="1" end="1"/>
                                            </p:txEl>
                                          </p:spTgt>
                                        </p:tgtEl>
                                      </p:cBhvr>
                                    </p:animEffect>
                                  </p:childTnLst>
                                </p:cTn>
                              </p:par>
                              <p:par>
                                <p:cTn id="31" presetID="1" presetClass="entr" presetSubtype="0" fill="hold" grpId="0" nodeType="withEffect">
                                  <p:stCondLst>
                                    <p:cond delay="0"/>
                                  </p:stCondLst>
                                  <p:childTnLst>
                                    <p:set>
                                      <p:cBhvr>
                                        <p:cTn id="32" dur="1" fill="hold">
                                          <p:stCondLst>
                                            <p:cond delay="0"/>
                                          </p:stCondLst>
                                        </p:cTn>
                                        <p:tgtEl>
                                          <p:spTgt spid="70679"/>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xit" presetSubtype="0" fill="hold" grpId="0" nodeType="clickEffect">
                                  <p:stCondLst>
                                    <p:cond delay="0"/>
                                  </p:stCondLst>
                                  <p:childTnLst>
                                    <p:animEffect transition="out" filter="fade">
                                      <p:cBhvr>
                                        <p:cTn id="36" dur="1000"/>
                                        <p:tgtEl>
                                          <p:spTgt spid="70677"/>
                                        </p:tgtEl>
                                      </p:cBhvr>
                                    </p:animEffect>
                                    <p:set>
                                      <p:cBhvr>
                                        <p:cTn id="37" dur="1" fill="hold">
                                          <p:stCondLst>
                                            <p:cond delay="999"/>
                                          </p:stCondLst>
                                        </p:cTn>
                                        <p:tgtEl>
                                          <p:spTgt spid="70677"/>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1000"/>
                                        <p:tgtEl>
                                          <p:spTgt spid="70671"/>
                                        </p:tgtEl>
                                      </p:cBhvr>
                                    </p:animEffect>
                                    <p:set>
                                      <p:cBhvr>
                                        <p:cTn id="40" dur="1" fill="hold">
                                          <p:stCondLst>
                                            <p:cond delay="999"/>
                                          </p:stCondLst>
                                        </p:cTn>
                                        <p:tgtEl>
                                          <p:spTgt spid="70671"/>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1000"/>
                                        <p:tgtEl>
                                          <p:spTgt spid="70672"/>
                                        </p:tgtEl>
                                      </p:cBhvr>
                                    </p:animEffect>
                                    <p:set>
                                      <p:cBhvr>
                                        <p:cTn id="43" dur="1" fill="hold">
                                          <p:stCondLst>
                                            <p:cond delay="999"/>
                                          </p:stCondLst>
                                        </p:cTn>
                                        <p:tgtEl>
                                          <p:spTgt spid="70672"/>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1000"/>
                                        <p:tgtEl>
                                          <p:spTgt spid="70670"/>
                                        </p:tgtEl>
                                      </p:cBhvr>
                                    </p:animEffect>
                                    <p:set>
                                      <p:cBhvr>
                                        <p:cTn id="46" dur="1" fill="hold">
                                          <p:stCondLst>
                                            <p:cond delay="999"/>
                                          </p:stCondLst>
                                        </p:cTn>
                                        <p:tgtEl>
                                          <p:spTgt spid="70670"/>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1000"/>
                                        <p:tgtEl>
                                          <p:spTgt spid="70673"/>
                                        </p:tgtEl>
                                      </p:cBhvr>
                                    </p:animEffect>
                                    <p:set>
                                      <p:cBhvr>
                                        <p:cTn id="49" dur="1" fill="hold">
                                          <p:stCondLst>
                                            <p:cond delay="999"/>
                                          </p:stCondLst>
                                        </p:cTn>
                                        <p:tgtEl>
                                          <p:spTgt spid="70673"/>
                                        </p:tgtEl>
                                        <p:attrNameLst>
                                          <p:attrName>style.visibility</p:attrName>
                                        </p:attrNameLst>
                                      </p:cBhvr>
                                      <p:to>
                                        <p:strVal val="hidden"/>
                                      </p:to>
                                    </p:set>
                                  </p:childTnLst>
                                </p:cTn>
                              </p:par>
                              <p:par>
                                <p:cTn id="50" presetID="10" presetClass="exit" presetSubtype="0" fill="hold" grpId="0" nodeType="withEffect">
                                  <p:stCondLst>
                                    <p:cond delay="0"/>
                                  </p:stCondLst>
                                  <p:childTnLst>
                                    <p:animEffect transition="out" filter="fade">
                                      <p:cBhvr>
                                        <p:cTn id="51" dur="1000"/>
                                        <p:tgtEl>
                                          <p:spTgt spid="70674"/>
                                        </p:tgtEl>
                                      </p:cBhvr>
                                    </p:animEffect>
                                    <p:set>
                                      <p:cBhvr>
                                        <p:cTn id="52" dur="1" fill="hold">
                                          <p:stCondLst>
                                            <p:cond delay="999"/>
                                          </p:stCondLst>
                                        </p:cTn>
                                        <p:tgtEl>
                                          <p:spTgt spid="70674"/>
                                        </p:tgtEl>
                                        <p:attrNameLst>
                                          <p:attrName>style.visibility</p:attrName>
                                        </p:attrNameLst>
                                      </p:cBhvr>
                                      <p:to>
                                        <p:strVal val="hidden"/>
                                      </p:to>
                                    </p:set>
                                  </p:childTnLst>
                                </p:cTn>
                              </p:par>
                              <p:par>
                                <p:cTn id="53" presetID="10" presetClass="exit" presetSubtype="0" fill="hold" grpId="0" nodeType="withEffect">
                                  <p:stCondLst>
                                    <p:cond delay="0"/>
                                  </p:stCondLst>
                                  <p:childTnLst>
                                    <p:animEffect transition="out" filter="fade">
                                      <p:cBhvr>
                                        <p:cTn id="54" dur="1000"/>
                                        <p:tgtEl>
                                          <p:spTgt spid="70675"/>
                                        </p:tgtEl>
                                      </p:cBhvr>
                                    </p:animEffect>
                                    <p:set>
                                      <p:cBhvr>
                                        <p:cTn id="55" dur="1" fill="hold">
                                          <p:stCondLst>
                                            <p:cond delay="999"/>
                                          </p:stCondLst>
                                        </p:cTn>
                                        <p:tgtEl>
                                          <p:spTgt spid="70675"/>
                                        </p:tgtEl>
                                        <p:attrNameLst>
                                          <p:attrName>style.visibility</p:attrName>
                                        </p:attrNameLst>
                                      </p:cBhvr>
                                      <p:to>
                                        <p:strVal val="hidden"/>
                                      </p:to>
                                    </p:set>
                                  </p:childTnLst>
                                </p:cTn>
                              </p:par>
                              <p:par>
                                <p:cTn id="56" presetID="10" presetClass="exit" presetSubtype="0" fill="hold" grpId="0" nodeType="withEffect">
                                  <p:stCondLst>
                                    <p:cond delay="0"/>
                                  </p:stCondLst>
                                  <p:childTnLst>
                                    <p:animEffect transition="out" filter="fade">
                                      <p:cBhvr>
                                        <p:cTn id="57" dur="1000"/>
                                        <p:tgtEl>
                                          <p:spTgt spid="70676"/>
                                        </p:tgtEl>
                                      </p:cBhvr>
                                    </p:animEffect>
                                    <p:set>
                                      <p:cBhvr>
                                        <p:cTn id="58" dur="1" fill="hold">
                                          <p:stCondLst>
                                            <p:cond delay="999"/>
                                          </p:stCondLst>
                                        </p:cTn>
                                        <p:tgtEl>
                                          <p:spTgt spid="70676"/>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1000"/>
                                        <p:tgtEl>
                                          <p:spTgt spid="70679"/>
                                        </p:tgtEl>
                                      </p:cBhvr>
                                    </p:animEffect>
                                    <p:set>
                                      <p:cBhvr>
                                        <p:cTn id="61" dur="1" fill="hold">
                                          <p:stCondLst>
                                            <p:cond delay="999"/>
                                          </p:stCondLst>
                                        </p:cTn>
                                        <p:tgtEl>
                                          <p:spTgt spid="70679"/>
                                        </p:tgtEl>
                                        <p:attrNameLst>
                                          <p:attrName>style.visibility</p:attrName>
                                        </p:attrNameLst>
                                      </p:cBhvr>
                                      <p:to>
                                        <p:strVal val="hidden"/>
                                      </p:to>
                                    </p:set>
                                  </p:childTnLst>
                                </p:cTn>
                              </p:par>
                              <p:par>
                                <p:cTn id="62" presetID="1" presetClass="entr" presetSubtype="0" fill="hold" grpId="0" nodeType="withEffect">
                                  <p:stCondLst>
                                    <p:cond delay="0"/>
                                  </p:stCondLst>
                                  <p:childTnLst>
                                    <p:set>
                                      <p:cBhvr>
                                        <p:cTn id="63" dur="1" fill="hold">
                                          <p:stCondLst>
                                            <p:cond delay="0"/>
                                          </p:stCondLst>
                                        </p:cTn>
                                        <p:tgtEl>
                                          <p:spTgt spid="70680"/>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70685"/>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70686"/>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70683"/>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70684"/>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70682"/>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70681"/>
                                        </p:tgtEl>
                                        <p:attrNameLst>
                                          <p:attrName>style.visibility</p:attrName>
                                        </p:attrNameLst>
                                      </p:cBhvr>
                                      <p:to>
                                        <p:strVal val="visible"/>
                                      </p:to>
                                    </p:set>
                                  </p:childTnLst>
                                </p:cTn>
                              </p:par>
                            </p:childTnLst>
                          </p:cTn>
                        </p:par>
                      </p:childTnLst>
                    </p:cTn>
                  </p:par>
                  <p:par>
                    <p:cTn id="76" fill="hold" nodeType="clickPar">
                      <p:stCondLst>
                        <p:cond delay="indefinite"/>
                      </p:stCondLst>
                      <p:childTnLst>
                        <p:par>
                          <p:cTn id="77" fill="hold" nodeType="withGroup">
                            <p:stCondLst>
                              <p:cond delay="0"/>
                            </p:stCondLst>
                            <p:childTnLst>
                              <p:par>
                                <p:cTn id="78" presetID="10" presetClass="entr" presetSubtype="0" fill="hold" nodeType="clickEffect">
                                  <p:stCondLst>
                                    <p:cond delay="0"/>
                                  </p:stCondLst>
                                  <p:childTnLst>
                                    <p:set>
                                      <p:cBhvr>
                                        <p:cTn id="79" dur="1" fill="hold">
                                          <p:stCondLst>
                                            <p:cond delay="0"/>
                                          </p:stCondLst>
                                        </p:cTn>
                                        <p:tgtEl>
                                          <p:spTgt spid="70678">
                                            <p:txEl>
                                              <p:pRg st="2" end="2"/>
                                            </p:txEl>
                                          </p:spTgt>
                                        </p:tgtEl>
                                        <p:attrNameLst>
                                          <p:attrName>style.visibility</p:attrName>
                                        </p:attrNameLst>
                                      </p:cBhvr>
                                      <p:to>
                                        <p:strVal val="visible"/>
                                      </p:to>
                                    </p:set>
                                    <p:animEffect transition="in" filter="fade">
                                      <p:cBhvr>
                                        <p:cTn id="80" dur="1000"/>
                                        <p:tgtEl>
                                          <p:spTgt spid="70678">
                                            <p:txEl>
                                              <p:pRg st="2" end="2"/>
                                            </p:txEl>
                                          </p:spTgt>
                                        </p:tgtEl>
                                      </p:cBhvr>
                                    </p:animEffect>
                                  </p:childTnLst>
                                </p:cTn>
                              </p:par>
                              <p:par>
                                <p:cTn id="81" presetID="9" presetClass="emph" presetSubtype="0" grpId="1" nodeType="withEffect">
                                  <p:stCondLst>
                                    <p:cond delay="0"/>
                                  </p:stCondLst>
                                  <p:childTnLst>
                                    <p:set>
                                      <p:cBhvr rctx="PPT">
                                        <p:cTn id="82" dur="indefinite"/>
                                        <p:tgtEl>
                                          <p:spTgt spid="70682"/>
                                        </p:tgtEl>
                                        <p:attrNameLst>
                                          <p:attrName>style.opacity</p:attrName>
                                        </p:attrNameLst>
                                      </p:cBhvr>
                                      <p:to>
                                        <p:strVal val="0.25"/>
                                      </p:to>
                                    </p:set>
                                    <p:animEffect filter="image" prLst="opacity: 0.25">
                                      <p:cBhvr rctx="IE">
                                        <p:cTn id="83" dur="indefinite"/>
                                        <p:tgtEl>
                                          <p:spTgt spid="70682"/>
                                        </p:tgtEl>
                                      </p:cBhvr>
                                    </p:animEffect>
                                  </p:childTnLst>
                                </p:cTn>
                              </p:par>
                              <p:par>
                                <p:cTn id="84" presetID="9" presetClass="emph" presetSubtype="0" grpId="1" nodeType="withEffect">
                                  <p:stCondLst>
                                    <p:cond delay="0"/>
                                  </p:stCondLst>
                                  <p:childTnLst>
                                    <p:set>
                                      <p:cBhvr rctx="PPT">
                                        <p:cTn id="85" dur="indefinite"/>
                                        <p:tgtEl>
                                          <p:spTgt spid="70681"/>
                                        </p:tgtEl>
                                        <p:attrNameLst>
                                          <p:attrName>style.opacity</p:attrName>
                                        </p:attrNameLst>
                                      </p:cBhvr>
                                      <p:to>
                                        <p:strVal val="0.25"/>
                                      </p:to>
                                    </p:set>
                                    <p:animEffect filter="image" prLst="opacity: 0.25">
                                      <p:cBhvr rctx="IE">
                                        <p:cTn id="86" dur="indefinite"/>
                                        <p:tgtEl>
                                          <p:spTgt spid="70681"/>
                                        </p:tgtEl>
                                      </p:cBhvr>
                                    </p:animEffect>
                                  </p:childTnLst>
                                </p:cTn>
                              </p:par>
                              <p:par>
                                <p:cTn id="87" presetID="9" presetClass="emph" presetSubtype="0" grpId="1" nodeType="withEffect">
                                  <p:stCondLst>
                                    <p:cond delay="0"/>
                                  </p:stCondLst>
                                  <p:childTnLst>
                                    <p:set>
                                      <p:cBhvr rctx="PPT">
                                        <p:cTn id="88" dur="indefinite"/>
                                        <p:tgtEl>
                                          <p:spTgt spid="70685"/>
                                        </p:tgtEl>
                                        <p:attrNameLst>
                                          <p:attrName>style.opacity</p:attrName>
                                        </p:attrNameLst>
                                      </p:cBhvr>
                                      <p:to>
                                        <p:strVal val="0.25"/>
                                      </p:to>
                                    </p:set>
                                    <p:animEffect filter="image" prLst="opacity: 0.25">
                                      <p:cBhvr rctx="IE">
                                        <p:cTn id="89" dur="indefinite"/>
                                        <p:tgtEl>
                                          <p:spTgt spid="70685"/>
                                        </p:tgtEl>
                                      </p:cBhvr>
                                    </p:animEffect>
                                  </p:childTnLst>
                                </p:cTn>
                              </p:par>
                              <p:par>
                                <p:cTn id="90" presetID="9" presetClass="emph" presetSubtype="0" grpId="1" nodeType="withEffect">
                                  <p:stCondLst>
                                    <p:cond delay="0"/>
                                  </p:stCondLst>
                                  <p:childTnLst>
                                    <p:set>
                                      <p:cBhvr rctx="PPT">
                                        <p:cTn id="91" dur="indefinite"/>
                                        <p:tgtEl>
                                          <p:spTgt spid="70683"/>
                                        </p:tgtEl>
                                        <p:attrNameLst>
                                          <p:attrName>style.opacity</p:attrName>
                                        </p:attrNameLst>
                                      </p:cBhvr>
                                      <p:to>
                                        <p:strVal val="0.25"/>
                                      </p:to>
                                    </p:set>
                                    <p:animEffect filter="image" prLst="opacity: 0.25">
                                      <p:cBhvr rctx="IE">
                                        <p:cTn id="92" dur="indefinite"/>
                                        <p:tgtEl>
                                          <p:spTgt spid="706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70" grpId="0" animBg="1"/>
      <p:bldP spid="70670" grpId="1" animBg="1"/>
      <p:bldP spid="70671" grpId="0" animBg="1"/>
      <p:bldP spid="70671" grpId="1" animBg="1"/>
      <p:bldP spid="70672" grpId="0" animBg="1"/>
      <p:bldP spid="70672" grpId="1" animBg="1"/>
      <p:bldP spid="70673" grpId="0" animBg="1"/>
      <p:bldP spid="70673" grpId="1" animBg="1"/>
      <p:bldP spid="70674" grpId="0" animBg="1"/>
      <p:bldP spid="70675" grpId="0" animBg="1"/>
      <p:bldP spid="70676" grpId="0" animBg="1"/>
      <p:bldP spid="70677" grpId="0" animBg="1"/>
      <p:bldP spid="70679" grpId="0"/>
      <p:bldP spid="70679" grpId="1"/>
      <p:bldP spid="70680" grpId="0"/>
      <p:bldP spid="70681" grpId="0" animBg="1"/>
      <p:bldP spid="70681" grpId="1" animBg="1"/>
      <p:bldP spid="70682" grpId="0" animBg="1"/>
      <p:bldP spid="70682" grpId="1" animBg="1"/>
      <p:bldP spid="70683" grpId="0" animBg="1"/>
      <p:bldP spid="70683" grpId="1" animBg="1"/>
      <p:bldP spid="70684" grpId="0" animBg="1"/>
      <p:bldP spid="70685" grpId="0" animBg="1"/>
      <p:bldP spid="70685" grpId="1" animBg="1"/>
      <p:bldP spid="7068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78" name="Rectangle 22"/>
          <p:cNvSpPr>
            <a:spLocks noChangeArrowheads="1"/>
          </p:cNvSpPr>
          <p:nvPr/>
        </p:nvSpPr>
        <p:spPr bwMode="auto">
          <a:xfrm>
            <a:off x="212271" y="990600"/>
            <a:ext cx="89154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spcAft>
                <a:spcPts val="600"/>
              </a:spcAft>
            </a:pPr>
            <a:r>
              <a:rPr lang="en-US" sz="2400" kern="0" dirty="0" smtClean="0">
                <a:solidFill>
                  <a:srgbClr val="00386B"/>
                </a:solidFill>
                <a:cs typeface="+mj-cs"/>
              </a:rPr>
              <a:t>How do we understand and describe what can’t be seen?</a:t>
            </a:r>
          </a:p>
          <a:p>
            <a:pPr>
              <a:spcBef>
                <a:spcPts val="0"/>
              </a:spcBef>
              <a:spcAft>
                <a:spcPts val="0"/>
              </a:spcAft>
            </a:pPr>
            <a:r>
              <a:rPr lang="en-US" sz="2400" dirty="0" smtClean="0"/>
              <a:t>Over hundreds of years scientists have generated mathematical models </a:t>
            </a:r>
            <a:r>
              <a:rPr lang="en-US" sz="2400" dirty="0"/>
              <a:t>t</a:t>
            </a:r>
            <a:r>
              <a:rPr lang="en-US" sz="2400" dirty="0" smtClean="0"/>
              <a:t>o describe the structure of atoms, how particles interact, and how the structures of atoms give them their physical properties. </a:t>
            </a:r>
            <a:endParaRPr lang="en-US" sz="2400" kern="0" dirty="0">
              <a:solidFill>
                <a:srgbClr val="00386B"/>
              </a:solidFill>
              <a:cs typeface="+mj-cs"/>
            </a:endParaRPr>
          </a:p>
          <a:p>
            <a:pPr>
              <a:spcBef>
                <a:spcPts val="0"/>
              </a:spcBef>
              <a:spcAft>
                <a:spcPts val="0"/>
              </a:spcAft>
            </a:pPr>
            <a:endParaRPr lang="en-US" sz="2400" kern="0" dirty="0" smtClean="0">
              <a:solidFill>
                <a:srgbClr val="00386B"/>
              </a:solidFill>
              <a:cs typeface="+mj-cs"/>
            </a:endParaRPr>
          </a:p>
          <a:p>
            <a:pPr>
              <a:spcBef>
                <a:spcPts val="0"/>
              </a:spcBef>
              <a:spcAft>
                <a:spcPts val="0"/>
              </a:spcAft>
            </a:pPr>
            <a:endParaRPr lang="en-US" sz="2400" kern="0" dirty="0">
              <a:solidFill>
                <a:srgbClr val="00386B"/>
              </a:solidFill>
              <a:cs typeface="+mj-cs"/>
            </a:endParaRPr>
          </a:p>
          <a:p>
            <a:pPr>
              <a:spcBef>
                <a:spcPts val="0"/>
              </a:spcBef>
              <a:spcAft>
                <a:spcPts val="0"/>
              </a:spcAft>
            </a:pPr>
            <a:r>
              <a:rPr lang="en-US" sz="2400" kern="0" dirty="0" smtClean="0">
                <a:solidFill>
                  <a:srgbClr val="00386B"/>
                </a:solidFill>
                <a:cs typeface="+mj-cs"/>
              </a:rPr>
              <a:t>The Bohr Model</a:t>
            </a:r>
            <a:endParaRPr lang="en-US" sz="2400" dirty="0"/>
          </a:p>
          <a:p>
            <a:pPr>
              <a:spcBef>
                <a:spcPts val="0"/>
              </a:spcBef>
              <a:spcAft>
                <a:spcPts val="0"/>
              </a:spcAft>
            </a:pPr>
            <a:r>
              <a:rPr lang="en-US" sz="2400" dirty="0" smtClean="0"/>
              <a:t>Negatively </a:t>
            </a:r>
            <a:r>
              <a:rPr lang="en-US" sz="2400" dirty="0"/>
              <a:t>charged </a:t>
            </a:r>
            <a:r>
              <a:rPr lang="en-US" sz="2400" dirty="0" smtClean="0"/>
              <a:t>particles orbit around a nucleus.</a:t>
            </a:r>
            <a:endParaRPr lang="en-US" sz="800" dirty="0"/>
          </a:p>
          <a:p>
            <a:pPr>
              <a:spcBef>
                <a:spcPts val="1200"/>
              </a:spcBef>
              <a:spcAft>
                <a:spcPts val="600"/>
              </a:spcAft>
            </a:pPr>
            <a:r>
              <a:rPr lang="en-US" sz="2400" dirty="0" smtClean="0">
                <a:solidFill>
                  <a:srgbClr val="00386B"/>
                </a:solidFill>
              </a:rPr>
              <a:t>The Electron Cloud Model</a:t>
            </a:r>
            <a:r>
              <a:rPr lang="en-US" sz="2400" dirty="0">
                <a:solidFill>
                  <a:srgbClr val="0000FF"/>
                </a:solidFill>
              </a:rPr>
              <a:t/>
            </a:r>
            <a:br>
              <a:rPr lang="en-US" sz="2400" dirty="0">
                <a:solidFill>
                  <a:srgbClr val="0000FF"/>
                </a:solidFill>
              </a:rPr>
            </a:br>
            <a:r>
              <a:rPr lang="en-US" sz="2400" dirty="0" smtClean="0">
                <a:solidFill>
                  <a:srgbClr val="000000"/>
                </a:solidFill>
                <a:cs typeface="Times New Roman" charset="0"/>
              </a:rPr>
              <a:t>Probability function describes a region where an electron is likely to be found.</a:t>
            </a:r>
          </a:p>
          <a:p>
            <a:pPr>
              <a:spcBef>
                <a:spcPts val="600"/>
              </a:spcBef>
              <a:spcAft>
                <a:spcPts val="600"/>
              </a:spcAft>
            </a:pPr>
            <a:r>
              <a:rPr lang="en-US" sz="2400" dirty="0">
                <a:solidFill>
                  <a:srgbClr val="00386B"/>
                </a:solidFill>
              </a:rPr>
              <a:t>Quantum </a:t>
            </a:r>
            <a:r>
              <a:rPr lang="en-US" sz="2400" dirty="0" smtClean="0">
                <a:solidFill>
                  <a:srgbClr val="00386B"/>
                </a:solidFill>
              </a:rPr>
              <a:t>Mechanics</a:t>
            </a:r>
            <a:r>
              <a:rPr lang="en-US" sz="2400" dirty="0">
                <a:solidFill>
                  <a:srgbClr val="0000FF"/>
                </a:solidFill>
              </a:rPr>
              <a:t/>
            </a:r>
            <a:br>
              <a:rPr lang="en-US" sz="2400" dirty="0">
                <a:solidFill>
                  <a:srgbClr val="0000FF"/>
                </a:solidFill>
              </a:rPr>
            </a:br>
            <a:r>
              <a:rPr lang="en-US" sz="2400" dirty="0" smtClean="0"/>
              <a:t>Mathematically describes </a:t>
            </a:r>
            <a:r>
              <a:rPr lang="en-US" sz="2400" dirty="0"/>
              <a:t>interactions at a nanoscale level</a:t>
            </a:r>
            <a:r>
              <a:rPr lang="en-US" sz="2400" dirty="0" smtClean="0"/>
              <a:t>.</a:t>
            </a:r>
            <a:endParaRPr lang="en-US" sz="2400" dirty="0"/>
          </a:p>
        </p:txBody>
      </p:sp>
      <p:sp>
        <p:nvSpPr>
          <p:cNvPr id="10260" name="Rectangle 31"/>
          <p:cNvSpPr>
            <a:spLocks noChangeArrowheads="1"/>
          </p:cNvSpPr>
          <p:nvPr/>
        </p:nvSpPr>
        <p:spPr bwMode="auto">
          <a:xfrm>
            <a:off x="-1" y="0"/>
            <a:ext cx="9127671"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000" dirty="0" smtClean="0">
                <a:solidFill>
                  <a:srgbClr val="00386B"/>
                </a:solidFill>
              </a:rPr>
              <a:t>Models and Representations of Atoms</a:t>
            </a:r>
            <a:endParaRPr lang="en-US" sz="4000" dirty="0">
              <a:solidFill>
                <a:srgbClr val="00386B"/>
              </a:solidFill>
            </a:endParaRPr>
          </a:p>
        </p:txBody>
      </p:sp>
      <p:pic>
        <p:nvPicPr>
          <p:cNvPr id="532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667000" y="2667000"/>
            <a:ext cx="1269283"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251" name="Picture 3"/>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4653" t="6512" r="4849" b="7017"/>
          <a:stretch/>
        </p:blipFill>
        <p:spPr bwMode="auto">
          <a:xfrm>
            <a:off x="4051077" y="2672443"/>
            <a:ext cx="1359123" cy="1328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253" name="Picture 5"/>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410200" y="2779073"/>
            <a:ext cx="3712029" cy="1114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51231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0678">
                                            <p:txEl>
                                              <p:pRg st="4" end="4"/>
                                            </p:txEl>
                                          </p:spTgt>
                                        </p:tgtEl>
                                        <p:attrNameLst>
                                          <p:attrName>style.visibility</p:attrName>
                                        </p:attrNameLst>
                                      </p:cBhvr>
                                      <p:to>
                                        <p:strVal val="visible"/>
                                      </p:to>
                                    </p:set>
                                    <p:animEffect transition="in" filter="fade">
                                      <p:cBhvr>
                                        <p:cTn id="7" dur="1000"/>
                                        <p:tgtEl>
                                          <p:spTgt spid="70678">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0678">
                                            <p:txEl>
                                              <p:pRg st="0" end="0"/>
                                            </p:txEl>
                                          </p:spTgt>
                                        </p:tgtEl>
                                        <p:attrNameLst>
                                          <p:attrName>style.visibility</p:attrName>
                                        </p:attrNameLst>
                                      </p:cBhvr>
                                      <p:to>
                                        <p:strVal val="visible"/>
                                      </p:to>
                                    </p:set>
                                    <p:animEffect transition="in" filter="fade">
                                      <p:cBhvr>
                                        <p:cTn id="10" dur="1000"/>
                                        <p:tgtEl>
                                          <p:spTgt spid="70678">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0678">
                                            <p:txEl>
                                              <p:pRg st="1" end="1"/>
                                            </p:txEl>
                                          </p:spTgt>
                                        </p:tgtEl>
                                        <p:attrNameLst>
                                          <p:attrName>style.visibility</p:attrName>
                                        </p:attrNameLst>
                                      </p:cBhvr>
                                      <p:to>
                                        <p:strVal val="visible"/>
                                      </p:to>
                                    </p:set>
                                    <p:animEffect transition="in" filter="fade">
                                      <p:cBhvr>
                                        <p:cTn id="13" dur="1000"/>
                                        <p:tgtEl>
                                          <p:spTgt spid="70678">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0678">
                                            <p:txEl>
                                              <p:pRg st="5" end="5"/>
                                            </p:txEl>
                                          </p:spTgt>
                                        </p:tgtEl>
                                        <p:attrNameLst>
                                          <p:attrName>style.visibility</p:attrName>
                                        </p:attrNameLst>
                                      </p:cBhvr>
                                      <p:to>
                                        <p:strVal val="visible"/>
                                      </p:to>
                                    </p:set>
                                    <p:animEffect transition="in" filter="fade">
                                      <p:cBhvr>
                                        <p:cTn id="16" dur="1000"/>
                                        <p:tgtEl>
                                          <p:spTgt spid="70678">
                                            <p:txEl>
                                              <p:pRg st="5" end="5"/>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70678">
                                            <p:txEl>
                                              <p:pRg st="6" end="6"/>
                                            </p:txEl>
                                          </p:spTgt>
                                        </p:tgtEl>
                                        <p:attrNameLst>
                                          <p:attrName>style.visibility</p:attrName>
                                        </p:attrNameLst>
                                      </p:cBhvr>
                                      <p:to>
                                        <p:strVal val="visible"/>
                                      </p:to>
                                    </p:set>
                                    <p:animEffect transition="in" filter="fade">
                                      <p:cBhvr>
                                        <p:cTn id="21" dur="1000"/>
                                        <p:tgtEl>
                                          <p:spTgt spid="70678">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3251"/>
                                        </p:tgtEl>
                                        <p:attrNameLst>
                                          <p:attrName>style.visibility</p:attrName>
                                        </p:attrNameLst>
                                      </p:cBhvr>
                                      <p:to>
                                        <p:strVal val="visible"/>
                                      </p:to>
                                    </p:set>
                                    <p:animEffect transition="in" filter="fade">
                                      <p:cBhvr>
                                        <p:cTn id="26" dur="500"/>
                                        <p:tgtEl>
                                          <p:spTgt spid="5325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0678">
                                            <p:txEl>
                                              <p:pRg st="7" end="7"/>
                                            </p:txEl>
                                          </p:spTgt>
                                        </p:tgtEl>
                                        <p:attrNameLst>
                                          <p:attrName>style.visibility</p:attrName>
                                        </p:attrNameLst>
                                      </p:cBhvr>
                                      <p:to>
                                        <p:strVal val="visible"/>
                                      </p:to>
                                    </p:set>
                                    <p:animEffect transition="in" filter="fade">
                                      <p:cBhvr>
                                        <p:cTn id="31" dur="1000"/>
                                        <p:tgtEl>
                                          <p:spTgt spid="70678">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3253"/>
                                        </p:tgtEl>
                                        <p:attrNameLst>
                                          <p:attrName>style.visibility</p:attrName>
                                        </p:attrNameLst>
                                      </p:cBhvr>
                                      <p:to>
                                        <p:strVal val="visible"/>
                                      </p:to>
                                    </p:set>
                                    <p:animEffect transition="in" filter="fade">
                                      <p:cBhvr>
                                        <p:cTn id="36" dur="500"/>
                                        <p:tgtEl>
                                          <p:spTgt spid="53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78" name="Rectangle 22"/>
          <p:cNvSpPr>
            <a:spLocks noChangeArrowheads="1"/>
          </p:cNvSpPr>
          <p:nvPr/>
        </p:nvSpPr>
        <p:spPr bwMode="auto">
          <a:xfrm>
            <a:off x="212271" y="990600"/>
            <a:ext cx="89154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spcAft>
                <a:spcPts val="600"/>
              </a:spcAft>
            </a:pPr>
            <a:r>
              <a:rPr lang="en-US" sz="2400" kern="0" dirty="0" smtClean="0">
                <a:solidFill>
                  <a:srgbClr val="00386B"/>
                </a:solidFill>
                <a:cs typeface="+mj-cs"/>
              </a:rPr>
              <a:t>How do we understand and describe what can’t be seen?</a:t>
            </a:r>
          </a:p>
          <a:p>
            <a:pPr>
              <a:spcBef>
                <a:spcPts val="0"/>
              </a:spcBef>
              <a:spcAft>
                <a:spcPts val="0"/>
              </a:spcAft>
            </a:pPr>
            <a:r>
              <a:rPr lang="en-US" sz="2400" dirty="0" smtClean="0"/>
              <a:t>It is important to note that each model can useful in describing properties of an element, even if it is not completely accurate based on our most current understandings of the atom. </a:t>
            </a:r>
            <a:endParaRPr lang="en-US" sz="2400" kern="0" dirty="0">
              <a:solidFill>
                <a:srgbClr val="00386B"/>
              </a:solidFill>
              <a:cs typeface="+mj-cs"/>
            </a:endParaRPr>
          </a:p>
          <a:p>
            <a:pPr>
              <a:spcBef>
                <a:spcPts val="0"/>
              </a:spcBef>
              <a:spcAft>
                <a:spcPts val="0"/>
              </a:spcAft>
            </a:pPr>
            <a:endParaRPr lang="en-US" sz="2400" kern="0" dirty="0" smtClean="0">
              <a:solidFill>
                <a:srgbClr val="00386B"/>
              </a:solidFill>
              <a:cs typeface="+mj-cs"/>
            </a:endParaRPr>
          </a:p>
          <a:p>
            <a:pPr>
              <a:spcBef>
                <a:spcPts val="0"/>
              </a:spcBef>
              <a:spcAft>
                <a:spcPts val="0"/>
              </a:spcAft>
            </a:pPr>
            <a:r>
              <a:rPr lang="en-US" sz="2400" kern="0" dirty="0" smtClean="0">
                <a:cs typeface="+mj-cs"/>
              </a:rPr>
              <a:t>The outermost ring (valence electrons) strongly influence an elements physical properties.</a:t>
            </a:r>
          </a:p>
          <a:p>
            <a:pPr>
              <a:spcBef>
                <a:spcPts val="0"/>
              </a:spcBef>
              <a:spcAft>
                <a:spcPts val="0"/>
              </a:spcAft>
            </a:pPr>
            <a:endParaRPr lang="en-US" sz="2400" kern="0" dirty="0">
              <a:cs typeface="+mj-cs"/>
            </a:endParaRPr>
          </a:p>
          <a:p>
            <a:pPr>
              <a:spcBef>
                <a:spcPts val="0"/>
              </a:spcBef>
              <a:spcAft>
                <a:spcPts val="0"/>
              </a:spcAft>
            </a:pPr>
            <a:r>
              <a:rPr lang="en-US" sz="2400" kern="0" dirty="0" smtClean="0">
                <a:cs typeface="+mj-cs"/>
              </a:rPr>
              <a:t>In the following examples, a Bohr representation of the atom is used to describe the number of electrons in the valence shell.</a:t>
            </a:r>
            <a:endParaRPr lang="en-US" sz="2400" kern="0" dirty="0">
              <a:cs typeface="+mj-cs"/>
            </a:endParaRPr>
          </a:p>
        </p:txBody>
      </p:sp>
      <p:sp>
        <p:nvSpPr>
          <p:cNvPr id="10260" name="Rectangle 31"/>
          <p:cNvSpPr>
            <a:spLocks noChangeArrowheads="1"/>
          </p:cNvSpPr>
          <p:nvPr/>
        </p:nvSpPr>
        <p:spPr bwMode="auto">
          <a:xfrm>
            <a:off x="-1" y="0"/>
            <a:ext cx="9127671"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000" dirty="0" smtClean="0">
                <a:solidFill>
                  <a:srgbClr val="00386B"/>
                </a:solidFill>
              </a:rPr>
              <a:t>Models and Representations of Atoms</a:t>
            </a:r>
            <a:endParaRPr lang="en-US" sz="4000" dirty="0">
              <a:solidFill>
                <a:srgbClr val="00386B"/>
              </a:solidFill>
            </a:endParaRPr>
          </a:p>
        </p:txBody>
      </p:sp>
      <p:pic>
        <p:nvPicPr>
          <p:cNvPr id="532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7200" y="5029200"/>
            <a:ext cx="1269283"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251" name="Picture 3"/>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4653" t="6512" r="4849" b="7017"/>
          <a:stretch/>
        </p:blipFill>
        <p:spPr bwMode="auto">
          <a:xfrm>
            <a:off x="2784881" y="5050970"/>
            <a:ext cx="1359123" cy="1328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253" name="Picture 5"/>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257800" y="5157602"/>
            <a:ext cx="3712029" cy="1114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09603" y="6379029"/>
            <a:ext cx="1364476" cy="369332"/>
          </a:xfrm>
          <a:prstGeom prst="rect">
            <a:avLst/>
          </a:prstGeom>
        </p:spPr>
        <p:txBody>
          <a:bodyPr wrap="none">
            <a:spAutoFit/>
          </a:bodyPr>
          <a:lstStyle/>
          <a:p>
            <a:pPr>
              <a:spcBef>
                <a:spcPts val="0"/>
              </a:spcBef>
              <a:spcAft>
                <a:spcPts val="0"/>
              </a:spcAft>
            </a:pPr>
            <a:r>
              <a:rPr lang="en-US" kern="0" dirty="0" smtClean="0">
                <a:solidFill>
                  <a:srgbClr val="00386B"/>
                </a:solidFill>
              </a:rPr>
              <a:t>Bohr </a:t>
            </a:r>
            <a:r>
              <a:rPr lang="en-US" kern="0" dirty="0">
                <a:solidFill>
                  <a:srgbClr val="00386B"/>
                </a:solidFill>
              </a:rPr>
              <a:t>Model</a:t>
            </a:r>
            <a:endParaRPr lang="en-US" dirty="0"/>
          </a:p>
        </p:txBody>
      </p:sp>
      <p:sp>
        <p:nvSpPr>
          <p:cNvPr id="3" name="Rectangle 2"/>
          <p:cNvSpPr/>
          <p:nvPr/>
        </p:nvSpPr>
        <p:spPr>
          <a:xfrm>
            <a:off x="2257802" y="6379027"/>
            <a:ext cx="2390398" cy="369332"/>
          </a:xfrm>
          <a:prstGeom prst="rect">
            <a:avLst/>
          </a:prstGeom>
        </p:spPr>
        <p:txBody>
          <a:bodyPr wrap="none">
            <a:spAutoFit/>
          </a:bodyPr>
          <a:lstStyle/>
          <a:p>
            <a:r>
              <a:rPr lang="en-US" dirty="0" smtClean="0">
                <a:solidFill>
                  <a:srgbClr val="00386B"/>
                </a:solidFill>
              </a:rPr>
              <a:t>Electron </a:t>
            </a:r>
            <a:r>
              <a:rPr lang="en-US" dirty="0">
                <a:solidFill>
                  <a:srgbClr val="00386B"/>
                </a:solidFill>
              </a:rPr>
              <a:t>Cloud Model</a:t>
            </a:r>
            <a:endParaRPr lang="en-US" dirty="0"/>
          </a:p>
        </p:txBody>
      </p:sp>
      <p:sp>
        <p:nvSpPr>
          <p:cNvPr id="4" name="Rectangle 3"/>
          <p:cNvSpPr/>
          <p:nvPr/>
        </p:nvSpPr>
        <p:spPr>
          <a:xfrm>
            <a:off x="5963499" y="6379027"/>
            <a:ext cx="2300630" cy="369332"/>
          </a:xfrm>
          <a:prstGeom prst="rect">
            <a:avLst/>
          </a:prstGeom>
        </p:spPr>
        <p:txBody>
          <a:bodyPr wrap="none">
            <a:spAutoFit/>
          </a:bodyPr>
          <a:lstStyle/>
          <a:p>
            <a:r>
              <a:rPr lang="en-US" dirty="0">
                <a:solidFill>
                  <a:srgbClr val="00386B"/>
                </a:solidFill>
              </a:rPr>
              <a:t>Quantum Mechanics</a:t>
            </a:r>
            <a:endParaRPr lang="en-US" dirty="0"/>
          </a:p>
        </p:txBody>
      </p:sp>
    </p:spTree>
    <p:extLst>
      <p:ext uri="{BB962C8B-B14F-4D97-AF65-F5344CB8AC3E}">
        <p14:creationId xmlns:p14="http://schemas.microsoft.com/office/powerpoint/2010/main" val="21072151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0678">
                                            <p:txEl>
                                              <p:pRg st="0" end="0"/>
                                            </p:txEl>
                                          </p:spTgt>
                                        </p:tgtEl>
                                        <p:attrNameLst>
                                          <p:attrName>style.visibility</p:attrName>
                                        </p:attrNameLst>
                                      </p:cBhvr>
                                      <p:to>
                                        <p:strVal val="visible"/>
                                      </p:to>
                                    </p:set>
                                    <p:animEffect transition="in" filter="fade">
                                      <p:cBhvr>
                                        <p:cTn id="7" dur="1000"/>
                                        <p:tgtEl>
                                          <p:spTgt spid="7067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0678">
                                            <p:txEl>
                                              <p:pRg st="1" end="1"/>
                                            </p:txEl>
                                          </p:spTgt>
                                        </p:tgtEl>
                                        <p:attrNameLst>
                                          <p:attrName>style.visibility</p:attrName>
                                        </p:attrNameLst>
                                      </p:cBhvr>
                                      <p:to>
                                        <p:strVal val="visible"/>
                                      </p:to>
                                    </p:set>
                                    <p:animEffect transition="in" filter="fade">
                                      <p:cBhvr>
                                        <p:cTn id="10" dur="1000"/>
                                        <p:tgtEl>
                                          <p:spTgt spid="70678">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0678">
                                            <p:txEl>
                                              <p:pRg st="3" end="3"/>
                                            </p:txEl>
                                          </p:spTgt>
                                        </p:tgtEl>
                                        <p:attrNameLst>
                                          <p:attrName>style.visibility</p:attrName>
                                        </p:attrNameLst>
                                      </p:cBhvr>
                                      <p:to>
                                        <p:strVal val="visible"/>
                                      </p:to>
                                    </p:set>
                                    <p:animEffect transition="in" filter="fade">
                                      <p:cBhvr>
                                        <p:cTn id="13" dur="1000"/>
                                        <p:tgtEl>
                                          <p:spTgt spid="70678">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0678">
                                            <p:txEl>
                                              <p:pRg st="5" end="5"/>
                                            </p:txEl>
                                          </p:spTgt>
                                        </p:tgtEl>
                                        <p:attrNameLst>
                                          <p:attrName>style.visibility</p:attrName>
                                        </p:attrNameLst>
                                      </p:cBhvr>
                                      <p:to>
                                        <p:strVal val="visible"/>
                                      </p:to>
                                    </p:set>
                                    <p:animEffect transition="in" filter="fade">
                                      <p:cBhvr>
                                        <p:cTn id="16" dur="1000"/>
                                        <p:tgtEl>
                                          <p:spTgt spid="7067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78" name="Rectangle 22"/>
          <p:cNvSpPr>
            <a:spLocks noChangeArrowheads="1"/>
          </p:cNvSpPr>
          <p:nvPr/>
        </p:nvSpPr>
        <p:spPr bwMode="auto">
          <a:xfrm>
            <a:off x="212271" y="990600"/>
            <a:ext cx="89154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spcAft>
                <a:spcPts val="600"/>
              </a:spcAft>
            </a:pPr>
            <a:r>
              <a:rPr lang="en-US" sz="2400" dirty="0"/>
              <a:t>As you study chemistry </a:t>
            </a:r>
            <a:r>
              <a:rPr lang="en-US" sz="2400" dirty="0" smtClean="0"/>
              <a:t>in more depth, you </a:t>
            </a:r>
            <a:r>
              <a:rPr lang="en-US" sz="2400" dirty="0"/>
              <a:t>will </a:t>
            </a:r>
            <a:r>
              <a:rPr lang="en-US" sz="2400" dirty="0" smtClean="0"/>
              <a:t>learn that the periodic table reflects electron configurations of elements based on our understanding of all these models of the atom.</a:t>
            </a:r>
          </a:p>
          <a:p>
            <a:pPr>
              <a:spcBef>
                <a:spcPts val="0"/>
              </a:spcBef>
              <a:spcAft>
                <a:spcPts val="600"/>
              </a:spcAft>
            </a:pPr>
            <a:r>
              <a:rPr lang="en-US" sz="2400" dirty="0" smtClean="0"/>
              <a:t>These electron configurations (and consequent location on the periodic table) identify an elements properties.</a:t>
            </a:r>
            <a:endParaRPr lang="en-US" sz="2400" dirty="0"/>
          </a:p>
        </p:txBody>
      </p:sp>
      <p:sp>
        <p:nvSpPr>
          <p:cNvPr id="10260" name="Rectangle 31"/>
          <p:cNvSpPr>
            <a:spLocks noChangeArrowheads="1"/>
          </p:cNvSpPr>
          <p:nvPr/>
        </p:nvSpPr>
        <p:spPr bwMode="auto">
          <a:xfrm>
            <a:off x="-1" y="0"/>
            <a:ext cx="9127671"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000" dirty="0" smtClean="0">
                <a:solidFill>
                  <a:srgbClr val="00386B"/>
                </a:solidFill>
              </a:rPr>
              <a:t>Models and Representations of Atoms</a:t>
            </a:r>
            <a:endParaRPr lang="en-US" sz="4000" dirty="0">
              <a:solidFill>
                <a:srgbClr val="00386B"/>
              </a:solidFill>
            </a:endParaRPr>
          </a:p>
        </p:txBody>
      </p:sp>
      <p:pic>
        <p:nvPicPr>
          <p:cNvPr id="5427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57791" y="3276600"/>
            <a:ext cx="4403102" cy="2484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275"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83108" y="3477838"/>
            <a:ext cx="3891575" cy="229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49820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0678">
                                            <p:txEl>
                                              <p:pRg st="0" end="0"/>
                                            </p:txEl>
                                          </p:spTgt>
                                        </p:tgtEl>
                                        <p:attrNameLst>
                                          <p:attrName>style.visibility</p:attrName>
                                        </p:attrNameLst>
                                      </p:cBhvr>
                                      <p:to>
                                        <p:strVal val="visible"/>
                                      </p:to>
                                    </p:set>
                                    <p:animEffect transition="in" filter="fade">
                                      <p:cBhvr>
                                        <p:cTn id="7" dur="1000"/>
                                        <p:tgtEl>
                                          <p:spTgt spid="7067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0678">
                                            <p:txEl>
                                              <p:pRg st="1" end="1"/>
                                            </p:txEl>
                                          </p:spTgt>
                                        </p:tgtEl>
                                        <p:attrNameLst>
                                          <p:attrName>style.visibility</p:attrName>
                                        </p:attrNameLst>
                                      </p:cBhvr>
                                      <p:to>
                                        <p:strVal val="visible"/>
                                      </p:to>
                                    </p:set>
                                    <p:animEffect transition="in" filter="fade">
                                      <p:cBhvr>
                                        <p:cTn id="10" dur="1000"/>
                                        <p:tgtEl>
                                          <p:spTgt spid="7067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Introduction to Electricity&amp;quot;&quot;/&gt;&lt;property id=&quot;20307&quot; value=&quot;341&quot;/&gt;&lt;/object&gt;&lt;object type=&quot;3&quot; unique_id=&quot;10005&quot;&gt;&lt;property id=&quot;20148&quot; value=&quot;5&quot;/&gt;&lt;property id=&quot;20300&quot; value=&quot;Slide 2 - &amp;quot;Electricity&amp;quot;&quot;/&gt;&lt;property id=&quot;20307&quot; value=&quot;275&quot;/&gt;&lt;/object&gt;&lt;object type=&quot;3&quot; unique_id=&quot;10006&quot;&gt;&lt;property id=&quot;20148&quot; value=&quot;5&quot;/&gt;&lt;property id=&quot;20300&quot; value=&quot;Slide 3 - &amp;quot;Electricity at the Atomic Level&amp;quot;&quot;/&gt;&lt;property id=&quot;20307&quot; value=&quot;299&quot;/&gt;&lt;/object&gt;&lt;object type=&quot;3&quot; unique_id=&quot;10007&quot;&gt;&lt;property id=&quot;20148&quot; value=&quot;5&quot;/&gt;&lt;property id=&quot;20300&quot; value=&quot;Slide 4 - &amp;quot;Components of an Atom&amp;quot;&quot;/&gt;&lt;property id=&quot;20307&quot; value=&quot;302&quot;/&gt;&lt;/object&gt;&lt;object type=&quot;3&quot; unique_id=&quot;10008&quot;&gt;&lt;property id=&quot;20148&quot; value=&quot;5&quot;/&gt;&lt;property id=&quot;20300&quot; value=&quot;Slide 5 - &amp;quot;Atomic Number&amp;quot;&quot;/&gt;&lt;property id=&quot;20307&quot; value=&quot;303&quot;/&gt;&lt;/object&gt;&lt;object type=&quot;3&quot; unique_id=&quot;10009&quot;&gt;&lt;property id=&quot;20148&quot; value=&quot;5&quot;/&gt;&lt;property id=&quot;20300&quot; value=&quot;Slide 6 - &amp;quot;Electrons&amp;quot;&quot;/&gt;&lt;property id=&quot;20307&quot; value=&quot;305&quot;/&gt;&lt;/object&gt;&lt;object type=&quot;3&quot; unique_id=&quot;10010&quot;&gt;&lt;property id=&quot;20148&quot; value=&quot;5&quot;/&gt;&lt;property id=&quot;20300&quot; value=&quot;Slide 7 - &amp;quot;Electron Orbits&amp;quot;&quot;/&gt;&lt;property id=&quot;20307&quot; value=&quot;306&quot;/&gt;&lt;/object&gt;&lt;object type=&quot;3&quot; unique_id=&quot;10011&quot;&gt;&lt;property id=&quot;20148&quot; value=&quot;5&quot;/&gt;&lt;property id=&quot;20300&quot; value=&quot;Slide 8 - &amp;quot;Electron Orbits&amp;quot;&quot;/&gt;&lt;property id=&quot;20307&quot; value=&quot;307&quot;/&gt;&lt;/object&gt;&lt;object type=&quot;3&quot; unique_id=&quot;10012&quot;&gt;&lt;property id=&quot;20148&quot; value=&quot;5&quot;/&gt;&lt;property id=&quot;20300&quot; value=&quot;Slide 9 - &amp;quot;Electron Orbits&amp;quot;&quot;/&gt;&lt;property id=&quot;20307&quot; value=&quot;308&quot;/&gt;&lt;/object&gt;&lt;object type=&quot;3&quot; unique_id=&quot;10013&quot;&gt;&lt;property id=&quot;20148&quot; value=&quot;5&quot;/&gt;&lt;property id=&quot;20300&quot; value=&quot;Slide 10 - &amp;quot;Electron Flow&amp;quot;&quot;/&gt;&lt;property id=&quot;20307&quot; value=&quot;279&quot;/&gt;&lt;/object&gt;&lt;object type=&quot;3&quot; unique_id=&quot;10014&quot;&gt;&lt;property id=&quot;20148&quot; value=&quot;5&quot;/&gt;&lt;property id=&quot;20300&quot; value=&quot;Slide 11 - &amp;quot;Electron Flow&amp;quot;&quot;/&gt;&lt;property id=&quot;20307&quot; value=&quot;280&quot;/&gt;&lt;/object&gt;&lt;object type=&quot;3&quot; unique_id=&quot;10015&quot;&gt;&lt;property id=&quot;20148&quot; value=&quot;5&quot;/&gt;&lt;property id=&quot;20300&quot; value=&quot;Slide 12 - &amp;quot;Conductors and Insulators&amp;quot;&quot;/&gt;&lt;property id=&quot;20307&quot; value=&quot;281&quot;/&gt;&lt;/object&gt;&lt;object type=&quot;3&quot; unique_id=&quot;10016&quot;&gt;&lt;property id=&quot;20148&quot; value=&quot;5&quot;/&gt;&lt;property id=&quot;20300&quot; value=&quot;Slide 13 - &amp;quot;Conductors and Insulators&amp;quot;&quot;/&gt;&lt;property id=&quot;20307&quot; value=&quot;282&quot;/&gt;&lt;/object&gt;&lt;object type=&quot;3&quot; unique_id=&quot;10017&quot;&gt;&lt;property id=&quot;20148&quot; value=&quot;5&quot;/&gt;&lt;property id=&quot;20300&quot; value=&quot;Slide 14 - &amp;quot;Electrical Circuit&amp;quot;&quot;/&gt;&lt;property id=&quot;20307&quot; value=&quot;328&quot;/&gt;&lt;/object&gt;&lt;object type=&quot;3&quot; unique_id=&quot;10018&quot;&gt;&lt;property id=&quot;20148&quot; value=&quot;5&quot;/&gt;&lt;property id=&quot;20300&quot; value=&quot;Slide 15 - &amp;quot;Current&amp;quot;&quot;/&gt;&lt;property id=&quot;20307&quot; value=&quot;290&quot;/&gt;&lt;/object&gt;&lt;object type=&quot;3&quot; unique_id=&quot;10019&quot;&gt;&lt;property id=&quot;20148&quot; value=&quot;5&quot;/&gt;&lt;property id=&quot;20300&quot; value=&quot;Slide 16 - &amp;quot;Current in a Circuit&amp;quot;&quot;/&gt;&lt;property id=&quot;20307&quot; value=&quot;291&quot;/&gt;&lt;/object&gt;&lt;object type=&quot;3&quot; unique_id=&quot;10020&quot;&gt;&lt;property id=&quot;20148&quot; value=&quot;5&quot;/&gt;&lt;property id=&quot;20300&quot; value=&quot;Slide 17 - &amp;quot;Current Flow&amp;quot;&quot;/&gt;&lt;property id=&quot;20307&quot; value=&quot;343&quot;/&gt;&lt;/object&gt;&lt;object type=&quot;3&quot; unique_id=&quot;10021&quot;&gt;&lt;property id=&quot;20148&quot; value=&quot;5&quot;/&gt;&lt;property id=&quot;20300&quot; value=&quot;Slide 18 - &amp;quot;Engineering vs. Science&amp;quot;&quot;/&gt;&lt;property id=&quot;20307&quot; value=&quot;344&quot;/&gt;&lt;/object&gt;&lt;object type=&quot;3&quot; unique_id=&quot;10022&quot;&gt;&lt;property id=&quot;20148&quot; value=&quot;5&quot;/&gt;&lt;property id=&quot;20300&quot; value=&quot;Slide 19 - &amp;quot;Voltage&amp;quot;&quot;/&gt;&lt;property id=&quot;20307&quot; value=&quot;292&quot;/&gt;&lt;/object&gt;&lt;object type=&quot;3&quot; unique_id=&quot;10023&quot;&gt;&lt;property id=&quot;20148&quot; value=&quot;5&quot;/&gt;&lt;property id=&quot;20300&quot; value=&quot;Slide 20 - &amp;quot;Voltage in a Circuit&amp;quot;&quot;/&gt;&lt;property id=&quot;20307&quot; value=&quot;293&quot;/&gt;&lt;/object&gt;&lt;object type=&quot;3&quot; unique_id=&quot;10024&quot;&gt;&lt;property id=&quot;20148&quot; value=&quot;5&quot;/&gt;&lt;property id=&quot;20300&quot; value=&quot;Slide 21 - &amp;quot;Resistance&amp;quot;&quot;/&gt;&lt;property id=&quot;20307&quot; value=&quot;294&quot;/&gt;&lt;/object&gt;&lt;object type=&quot;3&quot; unique_id=&quot;10025&quot;&gt;&lt;property id=&quot;20148&quot; value=&quot;5&quot;/&gt;&lt;property id=&quot;20300&quot; value=&quot;Slide 22 - &amp;quot;Resistance in a Circuit&amp;quot;&quot;/&gt;&lt;property id=&quot;20307&quot; value=&quot;295&quot;/&gt;&lt;/object&gt;&lt;object type=&quot;3&quot; unique_id=&quot;10026&quot;&gt;&lt;property id=&quot;20148&quot; value=&quot;5&quot;/&gt;&lt;property id=&quot;20300&quot; value=&quot;Slide 24 - &amp;quot;Multimeter&amp;quot;&quot;/&gt;&lt;property id=&quot;20307&quot; value=&quot;259&quot;/&gt;&lt;/object&gt;&lt;object type=&quot;3&quot; unique_id=&quot;10027&quot;&gt;&lt;property id=&quot;20148&quot; value=&quot;5&quot;/&gt;&lt;property id=&quot;20300&quot; value=&quot;Slide 23 - &amp;quot;Measuring Voltage&amp;quot;&quot;/&gt;&lt;property id=&quot;20307&quot; value=&quot;268&quot;/&gt;&lt;/object&gt;&lt;object type=&quot;3&quot; unique_id=&quot;10028&quot;&gt;&lt;property id=&quot;20148&quot; value=&quot;5&quot;/&gt;&lt;property id=&quot;20300&quot; value=&quot;Slide 25 - &amp;quot;Measuring Current&amp;quot;&quot;/&gt;&lt;property id=&quot;20307&quot; value=&quot;269&quot;/&gt;&lt;/object&gt;&lt;object type=&quot;3&quot; unique_id=&quot;10029&quot;&gt;&lt;property id=&quot;20148&quot; value=&quot;5&quot;/&gt;&lt;property id=&quot;20300&quot; value=&quot;Slide 26 - &amp;quot;Measuring Resistance&amp;quot;&quot;/&gt;&lt;property id=&quot;20307&quot; value=&quot;270&quot;/&gt;&lt;/object&gt;&lt;object type=&quot;3&quot; unique_id=&quot;10030&quot;&gt;&lt;property id=&quot;20148&quot; value=&quot;5&quot;/&gt;&lt;property id=&quot;20300&quot; value=&quot;Slide 27 - &amp;quot;Ohm’s Law&amp;quot;&quot;/&gt;&lt;property id=&quot;20307&quot; value=&quot;313&quot;/&gt;&lt;/object&gt;&lt;object type=&quot;3&quot; unique_id=&quot;10031&quot;&gt;&lt;property id=&quot;20148&quot; value=&quot;5&quot;/&gt;&lt;property id=&quot;20300&quot; value=&quot;Slide 28 - &amp;quot;Ohm’s Law Chart&amp;quot;&quot;/&gt;&lt;property id=&quot;20307&quot; value=&quot;314&quot;/&gt;&lt;/object&gt;&lt;object type=&quot;3&quot; unique_id=&quot;10032&quot;&gt;&lt;property id=&quot;20148&quot; value=&quot;5&quot;/&gt;&lt;property id=&quot;20300&quot; value=&quot;Slide 29 - &amp;quot;Ohm’s Law Chart&amp;quot;&quot;/&gt;&lt;property id=&quot;20307&quot; value=&quot;315&quot;/&gt;&lt;/object&gt;&lt;object type=&quot;3&quot; unique_id=&quot;10033&quot;&gt;&lt;property id=&quot;20148&quot; value=&quot;5&quot;/&gt;&lt;property id=&quot;20300&quot; value=&quot;Slide 30 - &amp;quot;Ohm’s Law Chart&amp;quot;&quot;/&gt;&lt;property id=&quot;20307&quot; value=&quot;316&quot;/&gt;&lt;/object&gt;&lt;object type=&quot;3&quot; unique_id=&quot;10034&quot;&gt;&lt;property id=&quot;20148&quot; value=&quot;5&quot;/&gt;&lt;property id=&quot;20300&quot; value=&quot;Slide 31 - &amp;quot;Example: Ohm’s Law&amp;quot;&quot;/&gt;&lt;property id=&quot;20307&quot; value=&quot;345&quot;/&gt;&lt;/object&gt;&lt;object type=&quot;3&quot; unique_id=&quot;10035&quot;&gt;&lt;property id=&quot;20148&quot; value=&quot;5&quot;/&gt;&lt;property id=&quot;20300&quot; value=&quot;Slide 32 - &amp;quot;Circuit Configuration&amp;quot;&quot;/&gt;&lt;property id=&quot;20307&quot; value=&quot;346&quot;/&gt;&lt;/object&gt;&lt;object type=&quot;3&quot; unique_id=&quot;10036&quot;&gt;&lt;property id=&quot;20148&quot; value=&quot;5&quot;/&gt;&lt;property id=&quot;20300&quot; value=&quot;Slide 33 - &amp;quot;Kirchhoff’s Laws&amp;quot;&quot;/&gt;&lt;property id=&quot;20307&quot; value=&quot;357&quot;/&gt;&lt;/object&gt;&lt;object type=&quot;3&quot; unique_id=&quot;10037&quot;&gt;&lt;property id=&quot;20148&quot; value=&quot;5&quot;/&gt;&lt;property id=&quot;20300&quot; value=&quot;Slide 34 - &amp;quot;Series Circuits&amp;quot;&quot;/&gt;&lt;property id=&quot;20307&quot; value=&quot;332&quot;/&gt;&lt;/object&gt;&lt;object type=&quot;3&quot; unique_id=&quot;10038&quot;&gt;&lt;property id=&quot;20148&quot; value=&quot;5&quot;/&gt;&lt;property id=&quot;20300&quot; value=&quot;Slide 35 - &amp;quot;Series Circuits&amp;quot;&quot;/&gt;&lt;property id=&quot;20307&quot; value=&quot;347&quot;/&gt;&lt;/object&gt;&lt;object type=&quot;3&quot; unique_id=&quot;10039&quot;&gt;&lt;property id=&quot;20148&quot; value=&quot;5&quot;/&gt;&lt;property id=&quot;20300&quot; value=&quot;Slide 36 - &amp;quot;Example: Series Circuit&amp;quot;&quot;/&gt;&lt;property id=&quot;20307&quot; value=&quot;348&quot;/&gt;&lt;/object&gt;&lt;object type=&quot;3&quot; unique_id=&quot;10040&quot;&gt;&lt;property id=&quot;20148&quot; value=&quot;5&quot;/&gt;&lt;property id=&quot;20300&quot; value=&quot;Slide 37 - &amp;quot;Example: Series Circuit&amp;quot;&quot;/&gt;&lt;property id=&quot;20307&quot; value=&quot;349&quot;/&gt;&lt;/object&gt;&lt;object type=&quot;3&quot; unique_id=&quot;10041&quot;&gt;&lt;property id=&quot;20148&quot; value=&quot;5&quot;/&gt;&lt;property id=&quot;20300&quot; value=&quot;Slide 38 - &amp;quot;Example: Series Circuit&amp;quot;&quot;/&gt;&lt;property id=&quot;20307&quot; value=&quot;350&quot;/&gt;&lt;/object&gt;&lt;object type=&quot;3&quot; unique_id=&quot;10042&quot;&gt;&lt;property id=&quot;20148&quot; value=&quot;5&quot;/&gt;&lt;property id=&quot;20300&quot; value=&quot;Slide 39 - &amp;quot;Example: Series Circuit&amp;quot;&quot;/&gt;&lt;property id=&quot;20307&quot; value=&quot;351&quot;/&gt;&lt;/object&gt;&lt;object type=&quot;3&quot; unique_id=&quot;10043&quot;&gt;&lt;property id=&quot;20148&quot; value=&quot;5&quot;/&gt;&lt;property id=&quot;20300&quot; value=&quot;Slide 40 - &amp;quot;Parallel Circuits&amp;quot;&quot;/&gt;&lt;property id=&quot;20307&quot; value=&quot;335&quot;/&gt;&lt;/object&gt;&lt;object type=&quot;3&quot; unique_id=&quot;10044&quot;&gt;&lt;property id=&quot;20148&quot; value=&quot;5&quot;/&gt;&lt;property id=&quot;20300&quot; value=&quot;Slide 41 - &amp;quot;Parallel Circuits&amp;quot;&quot;/&gt;&lt;property id=&quot;20307&quot; value=&quot;352&quot;/&gt;&lt;/object&gt;&lt;object type=&quot;3&quot; unique_id=&quot;10045&quot;&gt;&lt;property id=&quot;20148&quot; value=&quot;5&quot;/&gt;&lt;property id=&quot;20300&quot; value=&quot;Slide 42&quot;/&gt;&lt;property id=&quot;20307&quot; value=&quot;353&quot;/&gt;&lt;/object&gt;&lt;object type=&quot;3&quot; unique_id=&quot;10046&quot;&gt;&lt;property id=&quot;20148&quot; value=&quot;5&quot;/&gt;&lt;property id=&quot;20300&quot; value=&quot;Slide 43&quot;/&gt;&lt;property id=&quot;20307&quot; value=&quot;354&quot;/&gt;&lt;/object&gt;&lt;object type=&quot;3&quot; unique_id=&quot;10047&quot;&gt;&lt;property id=&quot;20148&quot; value=&quot;5&quot;/&gt;&lt;property id=&quot;20300&quot; value=&quot;Slide 44&quot;/&gt;&lt;property id=&quot;20307&quot; value=&quot;355&quot;/&gt;&lt;/object&gt;&lt;object type=&quot;3&quot; unique_id=&quot;10048&quot;&gt;&lt;property id=&quot;20148&quot; value=&quot;5&quot;/&gt;&lt;property id=&quot;20300&quot; value=&quot;Slide 45&quot;/&gt;&lt;property id=&quot;20307&quot; value=&quot;356&quot;/&gt;&lt;/object&gt;&lt;object type=&quot;3&quot; unique_id=&quot;10049&quot;&gt;&lt;property id=&quot;20148&quot; value=&quot;5&quot;/&gt;&lt;property id=&quot;20300&quot; value=&quot;Slide 46 - &amp;quot;Combination Circuits&amp;quot;&quot;/&gt;&lt;property id=&quot;20307&quot; value=&quot;337&quot;/&gt;&lt;/object&gt;&lt;object type=&quot;3&quot; unique_id=&quot;10050&quot;&gt;&lt;property id=&quot;20148&quot; value=&quot;5&quot;/&gt;&lt;property id=&quot;20300&quot; value=&quot;Slide 47 - &amp;quot;Electrical Power&amp;quot;&quot;/&gt;&lt;property id=&quot;20307&quot; value=&quot;358&quot;/&gt;&lt;/object&gt;&lt;object type=&quot;3&quot; unique_id=&quot;10051&quot;&gt;&lt;property id=&quot;20148&quot; value=&quot;5&quot;/&gt;&lt;property id=&quot;20300&quot; value=&quot;Slide 48 - &amp;quot;Image Resources&amp;quot;&quot;/&gt;&lt;property id=&quot;20307&quot; value=&quot;339&quot;/&gt;&lt;/object&gt;&lt;/object&gt;&lt;/object&gt;&lt;/database&gt;"/>
  <p:tag name="SECTOMILLISECCONVERTED" val="1"/>
</p:tagLst>
</file>

<file path=ppt/theme/theme1.xml><?xml version="1.0" encoding="utf-8"?>
<a:theme xmlns:a="http://schemas.openxmlformats.org/drawingml/2006/main" name="Curriculum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1175</TotalTime>
  <Words>2529</Words>
  <Application>Microsoft Office PowerPoint</Application>
  <PresentationFormat>On-screen Show (4:3)</PresentationFormat>
  <Paragraphs>576</Paragraphs>
  <Slides>51</Slides>
  <Notes>50</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51</vt:i4>
      </vt:variant>
    </vt:vector>
  </HeadingPairs>
  <TitlesOfParts>
    <vt:vector size="60" baseType="lpstr">
      <vt:lpstr>ＭＳ Ｐゴシック</vt:lpstr>
      <vt:lpstr>Arial</vt:lpstr>
      <vt:lpstr>Calibri</vt:lpstr>
      <vt:lpstr>Cambria Math</vt:lpstr>
      <vt:lpstr>Symbol</vt:lpstr>
      <vt:lpstr>Times New Roman</vt:lpstr>
      <vt:lpstr>CurriculumTemplate</vt:lpstr>
      <vt:lpstr>1_Custom Design</vt:lpstr>
      <vt:lpstr>Equation</vt:lpstr>
      <vt:lpstr>PowerPoint Presentation</vt:lpstr>
      <vt:lpstr>Electricity</vt:lpstr>
      <vt:lpstr>Electricity at the Atomic Level</vt:lpstr>
      <vt:lpstr>Components of an Atom</vt:lpstr>
      <vt:lpstr>Atomic Number</vt:lpstr>
      <vt:lpstr>Electrons</vt:lpstr>
      <vt:lpstr>PowerPoint Presentation</vt:lpstr>
      <vt:lpstr>PowerPoint Presentation</vt:lpstr>
      <vt:lpstr>PowerPoint Presentation</vt:lpstr>
      <vt:lpstr>Electron Orbits</vt:lpstr>
      <vt:lpstr>Electron Orbits</vt:lpstr>
      <vt:lpstr>Electron Orbits</vt:lpstr>
      <vt:lpstr>Electron Flow</vt:lpstr>
      <vt:lpstr>Electron Flow</vt:lpstr>
      <vt:lpstr>Conductors and Insulators</vt:lpstr>
      <vt:lpstr>Conductors and Insulators</vt:lpstr>
      <vt:lpstr>Electrical Circuit</vt:lpstr>
      <vt:lpstr>Current</vt:lpstr>
      <vt:lpstr>Current in a Circuit</vt:lpstr>
      <vt:lpstr>Current Flow</vt:lpstr>
      <vt:lpstr>Engineering vs. Science</vt:lpstr>
      <vt:lpstr>Voltage</vt:lpstr>
      <vt:lpstr>Voltage in a Circuit</vt:lpstr>
      <vt:lpstr>Resistance</vt:lpstr>
      <vt:lpstr>Resistance in a Circuit</vt:lpstr>
      <vt:lpstr>Measuring Voltage</vt:lpstr>
      <vt:lpstr>Multimeter</vt:lpstr>
      <vt:lpstr>Measuring Current</vt:lpstr>
      <vt:lpstr>Measuring Resistance</vt:lpstr>
      <vt:lpstr>Ohm’s Law</vt:lpstr>
      <vt:lpstr>Ohm’s Law Chart</vt:lpstr>
      <vt:lpstr>Ohm’s Law Chart</vt:lpstr>
      <vt:lpstr>Ohm’s Law Chart</vt:lpstr>
      <vt:lpstr>Example: Ohm’s Law</vt:lpstr>
      <vt:lpstr>Circuit Configuration</vt:lpstr>
      <vt:lpstr>Kirchhoff’s Laws</vt:lpstr>
      <vt:lpstr>Series Circuits</vt:lpstr>
      <vt:lpstr>Series Circuits</vt:lpstr>
      <vt:lpstr>Example: Series Circuit</vt:lpstr>
      <vt:lpstr>Example: Series Circuit</vt:lpstr>
      <vt:lpstr>Example: Series Circuit</vt:lpstr>
      <vt:lpstr>Example: Series Circuit</vt:lpstr>
      <vt:lpstr>Parallel Circuits</vt:lpstr>
      <vt:lpstr>Parallel Circuits</vt:lpstr>
      <vt:lpstr>PowerPoint Presentation</vt:lpstr>
      <vt:lpstr>PowerPoint Presentation</vt:lpstr>
      <vt:lpstr>PowerPoint Presentation</vt:lpstr>
      <vt:lpstr>PowerPoint Presentation</vt:lpstr>
      <vt:lpstr>Combination Circuits</vt:lpstr>
      <vt:lpstr>Electrical Power</vt:lpstr>
      <vt:lpstr>Image Resources</vt:lpstr>
    </vt:vector>
  </TitlesOfParts>
  <Company>Project Lead The Way,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Activity 1.2.3 Introduction to Electricity</dc:title>
  <dc:subject>PoE - Unit 1</dc:subject>
  <dc:creator>PLTW</dc:creator>
  <cp:lastModifiedBy>Matt Arnold</cp:lastModifiedBy>
  <cp:revision>80</cp:revision>
  <dcterms:created xsi:type="dcterms:W3CDTF">2009-03-11T12:22:21Z</dcterms:created>
  <dcterms:modified xsi:type="dcterms:W3CDTF">2015-03-12T14:45:09Z</dcterms:modified>
</cp:coreProperties>
</file>