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19.xml" ContentType="application/vnd.openxmlformats-officedocument.presentationml.notesSlide+xml"/>
  <Override PartName="/ppt/tags/tag3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4"/>
    <p:sldMasterId id="2147483693" r:id="rId5"/>
  </p:sldMasterIdLst>
  <p:notesMasterIdLst>
    <p:notesMasterId r:id="rId27"/>
  </p:notesMasterIdLst>
  <p:handoutMasterIdLst>
    <p:handoutMasterId r:id="rId28"/>
  </p:handoutMasterIdLst>
  <p:sldIdLst>
    <p:sldId id="427" r:id="rId6"/>
    <p:sldId id="393" r:id="rId7"/>
    <p:sldId id="396" r:id="rId8"/>
    <p:sldId id="397" r:id="rId9"/>
    <p:sldId id="398" r:id="rId10"/>
    <p:sldId id="423" r:id="rId11"/>
    <p:sldId id="399" r:id="rId12"/>
    <p:sldId id="419" r:id="rId13"/>
    <p:sldId id="418" r:id="rId14"/>
    <p:sldId id="400" r:id="rId15"/>
    <p:sldId id="416" r:id="rId16"/>
    <p:sldId id="420" r:id="rId17"/>
    <p:sldId id="421" r:id="rId18"/>
    <p:sldId id="403" r:id="rId19"/>
    <p:sldId id="404" r:id="rId20"/>
    <p:sldId id="425" r:id="rId21"/>
    <p:sldId id="401" r:id="rId22"/>
    <p:sldId id="402" r:id="rId23"/>
    <p:sldId id="426" r:id="rId24"/>
    <p:sldId id="409" r:id="rId25"/>
    <p:sldId id="410" r:id="rId26"/>
  </p:sldIdLst>
  <p:sldSz cx="9144000" cy="6858000" type="screen4x3"/>
  <p:notesSz cx="6858000" cy="9077325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roth_r" initials="" lastIdx="9" clrIdx="0"/>
  <p:cmAuthor id="1" name="benroth_r" initials="R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0C0C0"/>
    <a:srgbClr val="009900"/>
    <a:srgbClr val="CC0000"/>
    <a:srgbClr val="E7F3F5"/>
    <a:srgbClr val="E1F1F3"/>
    <a:srgbClr val="EAF5F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4366" autoAdjust="0"/>
  </p:normalViewPr>
  <p:slideViewPr>
    <p:cSldViewPr snapToGrid="0">
      <p:cViewPr varScale="1">
        <p:scale>
          <a:sx n="110" d="100"/>
          <a:sy n="110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62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</a:t>
            </a:r>
            <a:r>
              <a:rPr lang="en-US" smtClean="0"/>
              <a:t>2 </a:t>
            </a:r>
            <a:r>
              <a:rPr lang="en-US"/>
              <a:t>– Lesson </a:t>
            </a:r>
            <a:r>
              <a:rPr lang="en-US" smtClean="0"/>
              <a:t>2.1 </a:t>
            </a:r>
            <a:r>
              <a:rPr lang="en-US"/>
              <a:t>- Statics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020D42-CDDF-482A-8DA1-0A96A5293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6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2 – Lesson 2.1 - Statics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endParaRPr lang="en-US" sz="1200"/>
          </a:p>
          <a:p>
            <a:endParaRPr lang="en-US" sz="1200"/>
          </a:p>
          <a:p>
            <a:pPr eaLnBrk="0" hangingPunct="0"/>
            <a:r>
              <a:rPr lang="en-US" sz="1200"/>
              <a:t>Project Lead The Way, Inc.</a:t>
            </a:r>
            <a:endParaRPr lang="en-US" sz="1200" baseline="30000">
              <a:cs typeface="Arial" charset="0"/>
            </a:endParaRPr>
          </a:p>
          <a:p>
            <a:pPr eaLnBrk="0" hangingPunct="0"/>
            <a:r>
              <a:rPr lang="en-US" sz="1200">
                <a:cs typeface="Arial" charset="0"/>
              </a:rPr>
              <a:t>Copyright 2010</a:t>
            </a:r>
          </a:p>
          <a:p>
            <a:endParaRPr lang="en-US" sz="1200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40D0617-80BB-45D5-908E-806ACECCFCE0}" type="slidenum">
              <a:rPr lang="en-US" sz="1200"/>
              <a:pPr algn="r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85950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867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force applied to drive the bolt produces a measurable moment, and the wrench rotates about the axis of the bolt.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If you have a vertical force, you are looking for a horizontal distance to the pivot.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have a horizontal force, you are looking for a vertical distance to the pivot. </a:t>
            </a:r>
          </a:p>
          <a:p>
            <a:pPr eaLnBrk="1" hangingPunct="1"/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  <a:p>
            <a:pPr eaLnBrk="1" hangingPunct="1"/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Moments</a:t>
            </a:r>
          </a:p>
        </p:txBody>
      </p:sp>
      <p:sp>
        <p:nvSpPr>
          <p:cNvPr id="43011" name="Rectangle 9"/>
          <p:cNvSpPr txBox="1">
            <a:spLocks noGrp="1" noChangeArrowheads="1"/>
          </p:cNvSpPr>
          <p:nvPr/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Principles of Engineering</a:t>
            </a:r>
            <a:r>
              <a:rPr lang="en-US" sz="1200" baseline="30000"/>
              <a:t>TM</a:t>
            </a:r>
            <a:endParaRPr lang="en-US" sz="1200"/>
          </a:p>
          <a:p>
            <a:pPr algn="r"/>
            <a:r>
              <a:rPr lang="en-US" sz="1200"/>
              <a:t>Unit 4 – Lesson 4.1 - Statics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During </a:t>
            </a:r>
            <a:r>
              <a:rPr lang="en-US" dirty="0" err="1" smtClean="0"/>
              <a:t>PoE</a:t>
            </a:r>
            <a:r>
              <a:rPr lang="en-US" dirty="0" smtClean="0"/>
              <a:t> </a:t>
            </a:r>
            <a:r>
              <a:rPr lang="en-US" dirty="0" smtClean="0"/>
              <a:t>we will address the first case. We will</a:t>
            </a:r>
            <a:r>
              <a:rPr lang="en-US" baseline="0" dirty="0" smtClean="0"/>
              <a:t> not </a:t>
            </a:r>
            <a:r>
              <a:rPr lang="en-US" dirty="0" smtClean="0"/>
              <a:t>have trusses spinning. Trusses will be stationary.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50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Moments</a:t>
            </a:r>
          </a:p>
        </p:txBody>
      </p:sp>
      <p:sp>
        <p:nvSpPr>
          <p:cNvPr id="48130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71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277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379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481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584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4EA1-DF4A-4248-BE5A-C1953246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01063" cy="9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1206500"/>
            <a:ext cx="8489950" cy="5397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74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4B0E-8A1A-4396-9E89-C961602FF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EE14D7-71E3-4084-BC38-40819F93F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2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Moments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93738" y="2443163"/>
            <a:ext cx="3790950" cy="2382837"/>
            <a:chOff x="4140" y="2106"/>
            <a:chExt cx="4140" cy="2394"/>
          </a:xfrm>
        </p:grpSpPr>
        <p:grpSp>
          <p:nvGrpSpPr>
            <p:cNvPr id="14351" name="Group 5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14355" name="Oval 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Rectangle 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Rectangle 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AutoShape 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2" name="Group 10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WordArt 12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noFill/>
                    <a:latin typeface="Arial Black"/>
                  </a:rPr>
                  <a:t>FORCE</a:t>
                </a:r>
              </a:p>
            </p:txBody>
          </p:sp>
        </p:grpSp>
      </p:grp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4287838" y="22225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50913" y="4095750"/>
            <a:ext cx="3263900" cy="1936750"/>
            <a:chOff x="767" y="2580"/>
            <a:chExt cx="2056" cy="1220"/>
          </a:xfrm>
        </p:grpSpPr>
        <p:sp>
          <p:nvSpPr>
            <p:cNvPr id="14347" name="Line 18"/>
            <p:cNvSpPr>
              <a:spLocks noChangeShapeType="1"/>
            </p:cNvSpPr>
            <p:nvPr/>
          </p:nvSpPr>
          <p:spPr bwMode="auto">
            <a:xfrm>
              <a:off x="767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9"/>
            <p:cNvSpPr>
              <a:spLocks noChangeShapeType="1"/>
            </p:cNvSpPr>
            <p:nvPr/>
          </p:nvSpPr>
          <p:spPr bwMode="auto">
            <a:xfrm>
              <a:off x="767" y="3364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20"/>
            <p:cNvSpPr>
              <a:spLocks noChangeShapeType="1"/>
            </p:cNvSpPr>
            <p:nvPr/>
          </p:nvSpPr>
          <p:spPr bwMode="auto">
            <a:xfrm>
              <a:off x="2817" y="2580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22"/>
            <p:cNvSpPr txBox="1">
              <a:spLocks noChangeArrowheads="1"/>
            </p:cNvSpPr>
            <p:nvPr/>
          </p:nvSpPr>
          <p:spPr bwMode="auto">
            <a:xfrm>
              <a:off x="1338" y="3203"/>
              <a:ext cx="91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9.0 in.</a:t>
              </a:r>
            </a:p>
          </p:txBody>
        </p:sp>
      </p:grpSp>
      <p:sp>
        <p:nvSpPr>
          <p:cNvPr id="251929" name="Text Box 25"/>
          <p:cNvSpPr txBox="1">
            <a:spLocks noChangeArrowheads="1"/>
          </p:cNvSpPr>
          <p:nvPr/>
        </p:nvSpPr>
        <p:spPr bwMode="auto">
          <a:xfrm>
            <a:off x="5303838" y="3175000"/>
            <a:ext cx="3603625" cy="2832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9.0 in. =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-15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baseline="30000" dirty="0">
                <a:solidFill>
                  <a:schemeClr val="accent2"/>
                </a:solidFill>
              </a:rPr>
              <a:t>            </a:t>
            </a:r>
            <a:r>
              <a:rPr lang="en-US" sz="2400" b="1" i="1" baseline="30000" dirty="0">
                <a:solidFill>
                  <a:srgbClr val="CC0000"/>
                </a:solidFill>
              </a:rPr>
              <a:t>(15 </a:t>
            </a:r>
            <a:r>
              <a:rPr lang="en-US" sz="2400" b="1" i="1" baseline="30000" dirty="0" err="1">
                <a:solidFill>
                  <a:srgbClr val="CC0000"/>
                </a:solidFill>
              </a:rPr>
              <a:t>lb-ft</a:t>
            </a:r>
            <a:r>
              <a:rPr lang="en-US" sz="2400" b="1" i="1" baseline="30000" dirty="0">
                <a:solidFill>
                  <a:srgbClr val="CC0000"/>
                </a:solidFill>
              </a:rPr>
              <a:t> clockwise)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33413" y="3140075"/>
            <a:ext cx="1084262" cy="933450"/>
            <a:chOff x="399" y="1978"/>
            <a:chExt cx="683" cy="588"/>
          </a:xfrm>
        </p:grpSpPr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3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7" grpId="0"/>
      <p:bldP spid="251929" grpId="0" uiExpand="1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6937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3208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5164138" y="2443163"/>
            <a:ext cx="512762" cy="1612900"/>
            <a:chOff x="7740" y="1980"/>
            <a:chExt cx="560" cy="1620"/>
          </a:xfrm>
        </p:grpSpPr>
        <p:sp>
          <p:nvSpPr>
            <p:cNvPr id="15379" name="AutoShape 11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5489575" y="213836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15370" name="Group 22"/>
          <p:cNvGrpSpPr>
            <a:grpSpLocks/>
          </p:cNvGrpSpPr>
          <p:nvPr/>
        </p:nvGrpSpPr>
        <p:grpSpPr bwMode="auto">
          <a:xfrm>
            <a:off x="919163" y="4095750"/>
            <a:ext cx="4527550" cy="1936750"/>
            <a:chOff x="579" y="2580"/>
            <a:chExt cx="2852" cy="1220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6319838" y="3175000"/>
            <a:ext cx="2587625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1.0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-20.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grpSp>
        <p:nvGrpSpPr>
          <p:cNvPr id="15372" name="Group 25"/>
          <p:cNvGrpSpPr>
            <a:grpSpLocks/>
          </p:cNvGrpSpPr>
          <p:nvPr/>
        </p:nvGrpSpPr>
        <p:grpSpPr bwMode="auto">
          <a:xfrm>
            <a:off x="582613" y="3203575"/>
            <a:ext cx="1084262" cy="933450"/>
            <a:chOff x="399" y="1978"/>
            <a:chExt cx="683" cy="588"/>
          </a:xfrm>
        </p:grpSpPr>
        <p:sp>
          <p:nvSpPr>
            <p:cNvPr id="15373" name="AutoShape 2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2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Longer 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9" grpId="0" uiExpand="1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50" name="Line 34"/>
          <p:cNvSpPr>
            <a:spLocks noChangeShapeType="1"/>
          </p:cNvSpPr>
          <p:nvPr/>
        </p:nvSpPr>
        <p:spPr bwMode="auto">
          <a:xfrm>
            <a:off x="687388" y="2703513"/>
            <a:ext cx="0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8969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3" name="Group 8"/>
          <p:cNvGrpSpPr>
            <a:grpSpLocks/>
          </p:cNvGrpSpPr>
          <p:nvPr/>
        </p:nvGrpSpPr>
        <p:grpSpPr bwMode="auto">
          <a:xfrm rot="-5400000">
            <a:off x="4539456" y="1878807"/>
            <a:ext cx="512763" cy="1612900"/>
            <a:chOff x="7740" y="1980"/>
            <a:chExt cx="560" cy="1620"/>
          </a:xfrm>
        </p:grpSpPr>
        <p:sp>
          <p:nvSpPr>
            <p:cNvPr id="16412" name="AutoShape 9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438525" y="206851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6270625" y="2563813"/>
            <a:ext cx="2479675" cy="1785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3 in. = </a:t>
            </a:r>
            <a:r>
              <a:rPr lang="en-US" sz="2000" b="1" dirty="0" smtClean="0">
                <a:solidFill>
                  <a:schemeClr val="accent2"/>
                </a:solidFill>
              </a:rPr>
              <a:t>.25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</a:t>
            </a:r>
            <a:r>
              <a:rPr lang="en-US" sz="2000" b="1" dirty="0" smtClean="0">
                <a:solidFill>
                  <a:schemeClr val="accent2"/>
                </a:solidFill>
              </a:rPr>
              <a:t>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6396" name="Rectangle 21"/>
          <p:cNvSpPr>
            <a:spLocks noChangeArrowheads="1"/>
          </p:cNvSpPr>
          <p:nvPr/>
        </p:nvSpPr>
        <p:spPr bwMode="auto">
          <a:xfrm>
            <a:off x="5603875" y="2520950"/>
            <a:ext cx="442913" cy="15509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23"/>
          <p:cNvGrpSpPr>
            <a:grpSpLocks/>
          </p:cNvGrpSpPr>
          <p:nvPr/>
        </p:nvGrpSpPr>
        <p:grpSpPr bwMode="auto">
          <a:xfrm>
            <a:off x="795338" y="3381375"/>
            <a:ext cx="1084262" cy="933450"/>
            <a:chOff x="399" y="1978"/>
            <a:chExt cx="683" cy="588"/>
          </a:xfrm>
        </p:grpSpPr>
        <p:sp>
          <p:nvSpPr>
            <p:cNvPr id="16410" name="AutoShape 24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0843" name="Line 27"/>
          <p:cNvSpPr>
            <a:spLocks noChangeShapeType="1"/>
          </p:cNvSpPr>
          <p:nvPr/>
        </p:nvSpPr>
        <p:spPr bwMode="auto">
          <a:xfrm flipH="1">
            <a:off x="1155700" y="2681288"/>
            <a:ext cx="299085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1150938" y="2700338"/>
            <a:ext cx="4762" cy="1597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5" name="Rectangle 29"/>
          <p:cNvSpPr>
            <a:spLocks noChangeArrowheads="1"/>
          </p:cNvSpPr>
          <p:nvPr/>
        </p:nvSpPr>
        <p:spPr bwMode="auto">
          <a:xfrm>
            <a:off x="1158875" y="26876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6" name="Rectangle 30"/>
          <p:cNvSpPr>
            <a:spLocks noChangeArrowheads="1"/>
          </p:cNvSpPr>
          <p:nvPr/>
        </p:nvSpPr>
        <p:spPr bwMode="auto">
          <a:xfrm rot="-5400000">
            <a:off x="391319" y="3188494"/>
            <a:ext cx="6413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 in.</a:t>
            </a:r>
          </a:p>
        </p:txBody>
      </p:sp>
      <p:sp>
        <p:nvSpPr>
          <p:cNvPr id="16402" name="Oval 31"/>
          <p:cNvSpPr>
            <a:spLocks noChangeArrowheads="1"/>
          </p:cNvSpPr>
          <p:nvPr/>
        </p:nvSpPr>
        <p:spPr bwMode="auto">
          <a:xfrm>
            <a:off x="1111250" y="42418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48" name="Line 32"/>
          <p:cNvSpPr>
            <a:spLocks noChangeShapeType="1"/>
          </p:cNvSpPr>
          <p:nvPr/>
        </p:nvSpPr>
        <p:spPr bwMode="auto">
          <a:xfrm flipH="1">
            <a:off x="377825" y="42767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9" name="Line 33"/>
          <p:cNvSpPr>
            <a:spLocks noChangeShapeType="1"/>
          </p:cNvSpPr>
          <p:nvPr/>
        </p:nvSpPr>
        <p:spPr bwMode="auto">
          <a:xfrm flipH="1">
            <a:off x="365125" y="27019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22"/>
          <p:cNvGrpSpPr>
            <a:grpSpLocks/>
          </p:cNvGrpSpPr>
          <p:nvPr/>
        </p:nvGrpSpPr>
        <p:grpSpPr bwMode="auto">
          <a:xfrm>
            <a:off x="1136650" y="4137025"/>
            <a:ext cx="4687888" cy="1936750"/>
            <a:chOff x="579" y="2580"/>
            <a:chExt cx="2852" cy="1220"/>
          </a:xfrm>
        </p:grpSpPr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L-Shaped 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50" grpId="0" animBg="1"/>
      <p:bldP spid="290833" grpId="0" uiExpand="1" build="p" animBg="1" autoUpdateAnimBg="0"/>
      <p:bldP spid="290843" grpId="0" animBg="1"/>
      <p:bldP spid="290844" grpId="0" animBg="1"/>
      <p:bldP spid="290845" grpId="0" animBg="1"/>
      <p:bldP spid="290846" grpId="0" animBg="1"/>
      <p:bldP spid="290848" grpId="0" animBg="1"/>
      <p:bldP spid="2908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809625" y="4432300"/>
            <a:ext cx="877888" cy="107473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436688" y="4738688"/>
            <a:ext cx="2578100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9"/>
          <p:cNvGrpSpPr>
            <a:grpSpLocks/>
          </p:cNvGrpSpPr>
          <p:nvPr/>
        </p:nvGrpSpPr>
        <p:grpSpPr bwMode="auto">
          <a:xfrm>
            <a:off x="7953375" y="817563"/>
            <a:ext cx="512763" cy="1612900"/>
            <a:chOff x="7740" y="1980"/>
            <a:chExt cx="560" cy="1620"/>
          </a:xfrm>
        </p:grpSpPr>
        <p:sp>
          <p:nvSpPr>
            <p:cNvPr id="17438" name="AutoShape 10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232525" y="1331913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4945063" y="2927350"/>
            <a:ext cx="3074987" cy="1778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8 in. + 10 in. =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-30.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3571875" y="2405063"/>
            <a:ext cx="442913" cy="24495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5"/>
          <p:cNvGrpSpPr>
            <a:grpSpLocks/>
          </p:cNvGrpSpPr>
          <p:nvPr/>
        </p:nvGrpSpPr>
        <p:grpSpPr bwMode="auto">
          <a:xfrm>
            <a:off x="708025" y="4062413"/>
            <a:ext cx="1084263" cy="933450"/>
            <a:chOff x="399" y="1978"/>
            <a:chExt cx="683" cy="588"/>
          </a:xfrm>
        </p:grpSpPr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1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1054100" y="4962525"/>
            <a:ext cx="7113588" cy="47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8094663" y="485298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22"/>
          <p:cNvSpPr>
            <a:spLocks noChangeArrowheads="1"/>
          </p:cNvSpPr>
          <p:nvPr/>
        </p:nvSpPr>
        <p:spPr bwMode="auto">
          <a:xfrm>
            <a:off x="1023938" y="49228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2" name="Line 2"/>
          <p:cNvSpPr>
            <a:spLocks noChangeShapeType="1"/>
          </p:cNvSpPr>
          <p:nvPr/>
        </p:nvSpPr>
        <p:spPr bwMode="auto">
          <a:xfrm rot="5400000">
            <a:off x="2428875" y="4484688"/>
            <a:ext cx="0" cy="266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2257425" y="5641975"/>
            <a:ext cx="704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in.</a:t>
            </a: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rot="5400000" flipH="1">
            <a:off x="716756" y="58888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Line 24"/>
          <p:cNvSpPr>
            <a:spLocks noChangeShapeType="1"/>
          </p:cNvSpPr>
          <p:nvPr/>
        </p:nvSpPr>
        <p:spPr bwMode="auto">
          <a:xfrm rot="5400000" flipH="1">
            <a:off x="3391693" y="58761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5"/>
          <p:cNvSpPr>
            <a:spLocks noChangeArrowheads="1"/>
          </p:cNvSpPr>
          <p:nvPr/>
        </p:nvSpPr>
        <p:spPr bwMode="auto">
          <a:xfrm>
            <a:off x="3576638" y="2411413"/>
            <a:ext cx="5133975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9" name="Line 29"/>
          <p:cNvSpPr>
            <a:spLocks noChangeShapeType="1"/>
          </p:cNvSpPr>
          <p:nvPr/>
        </p:nvSpPr>
        <p:spPr bwMode="auto">
          <a:xfrm>
            <a:off x="4395788" y="2417763"/>
            <a:ext cx="0" cy="253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Rectangle 30"/>
          <p:cNvSpPr>
            <a:spLocks noChangeArrowheads="1"/>
          </p:cNvSpPr>
          <p:nvPr/>
        </p:nvSpPr>
        <p:spPr bwMode="auto">
          <a:xfrm rot="-5400000">
            <a:off x="4066382" y="3464718"/>
            <a:ext cx="6413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9 in.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H="1">
            <a:off x="4086225" y="49625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H="1">
            <a:off x="4073525" y="241617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 rot="16200000" flipV="1">
            <a:off x="5966619" y="3604419"/>
            <a:ext cx="9525" cy="4440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5" name="Rectangle 35"/>
          <p:cNvSpPr>
            <a:spLocks noChangeArrowheads="1"/>
          </p:cNvSpPr>
          <p:nvPr/>
        </p:nvSpPr>
        <p:spPr bwMode="auto">
          <a:xfrm>
            <a:off x="5727700" y="5641975"/>
            <a:ext cx="831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10. in.</a:t>
            </a:r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 rot="5400000" flipH="1">
            <a:off x="6373019" y="4394994"/>
            <a:ext cx="369093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 - Shaped Wrench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3" grpId="0" build="p" animBg="1" autoUpdateAnimBg="0"/>
      <p:bldP spid="291858" grpId="0" animBg="1"/>
      <p:bldP spid="291860" grpId="0" animBg="1"/>
      <p:bldP spid="291842" grpId="0" animBg="1"/>
      <p:bldP spid="291861" grpId="0" animBg="1"/>
      <p:bldP spid="291863" grpId="0" animBg="1"/>
      <p:bldP spid="291864" grpId="0" animBg="1"/>
      <p:bldP spid="291869" grpId="0" animBg="1"/>
      <p:bldP spid="291870" grpId="0" animBg="1"/>
      <p:bldP spid="291871" grpId="0" animBg="1"/>
      <p:bldP spid="291872" grpId="0" animBg="1"/>
      <p:bldP spid="291874" grpId="0" animBg="1"/>
      <p:bldP spid="291875" grpId="0" animBg="1"/>
      <p:bldP spid="2918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5283200" y="2360613"/>
            <a:ext cx="3565525" cy="26463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F</a:t>
            </a:r>
            <a:r>
              <a:rPr lang="en-US" sz="2400" b="1" dirty="0" smtClean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sz="16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800" dirty="0" smtClean="0"/>
              <a:t> </a:t>
            </a:r>
            <a:endParaRPr lang="en-US" sz="1800" dirty="0"/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  <a:endParaRPr lang="en-US" sz="18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100 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50 N-m</a:t>
            </a:r>
          </a:p>
        </p:txBody>
      </p:sp>
      <p:pic>
        <p:nvPicPr>
          <p:cNvPr id="256033" name="Picture 33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0" y="2881313"/>
            <a:ext cx="322738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4" name="AutoShape 34"/>
          <p:cNvSpPr>
            <a:spLocks noChangeArrowheads="1"/>
          </p:cNvSpPr>
          <p:nvPr/>
        </p:nvSpPr>
        <p:spPr bwMode="auto">
          <a:xfrm>
            <a:off x="1403100" y="4524375"/>
            <a:ext cx="182563" cy="1614488"/>
          </a:xfrm>
          <a:prstGeom prst="downArrow">
            <a:avLst>
              <a:gd name="adj1" fmla="val 50000"/>
              <a:gd name="adj2" fmla="val 2210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5" name="Text Box 35"/>
          <p:cNvSpPr txBox="1">
            <a:spLocks noChangeArrowheads="1"/>
          </p:cNvSpPr>
          <p:nvPr/>
        </p:nvSpPr>
        <p:spPr bwMode="auto">
          <a:xfrm>
            <a:off x="914150" y="6169025"/>
            <a:ext cx="1279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100 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482475" y="2365375"/>
            <a:ext cx="1416050" cy="1981200"/>
            <a:chOff x="798" y="1532"/>
            <a:chExt cx="802" cy="1248"/>
          </a:xfrm>
        </p:grpSpPr>
        <p:sp>
          <p:nvSpPr>
            <p:cNvPr id="18444" name="Line 37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38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39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40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530225" y="4200525"/>
            <a:ext cx="752475" cy="692150"/>
            <a:chOff x="1600" y="2730"/>
            <a:chExt cx="474" cy="436"/>
          </a:xfrm>
        </p:grpSpPr>
        <p:sp>
          <p:nvSpPr>
            <p:cNvPr id="18442" name="AutoShape 45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46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66FF33"/>
                  </a:solidFill>
                </a:rPr>
                <a:t>+</a:t>
              </a:r>
            </a:p>
          </p:txBody>
        </p:sp>
      </p:grp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uiExpand="1" build="p" animBg="1" autoUpdateAnimBg="0"/>
      <p:bldP spid="256034" grpId="0" animBg="1"/>
      <p:bldP spid="2560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6"/>
          <p:cNvGrpSpPr>
            <a:grpSpLocks/>
          </p:cNvGrpSpPr>
          <p:nvPr/>
        </p:nvGrpSpPr>
        <p:grpSpPr bwMode="auto">
          <a:xfrm>
            <a:off x="619125" y="5249863"/>
            <a:ext cx="917575" cy="592137"/>
            <a:chOff x="390" y="3307"/>
            <a:chExt cx="578" cy="373"/>
          </a:xfrm>
        </p:grpSpPr>
        <p:sp>
          <p:nvSpPr>
            <p:cNvPr id="19477" name="Arc 21"/>
            <p:cNvSpPr>
              <a:spLocks/>
            </p:cNvSpPr>
            <p:nvPr/>
          </p:nvSpPr>
          <p:spPr bwMode="auto">
            <a:xfrm rot="5781224" flipH="1">
              <a:off x="504" y="3398"/>
              <a:ext cx="244" cy="288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0"/>
            <p:cNvSpPr>
              <a:spLocks noChangeShapeType="1"/>
            </p:cNvSpPr>
            <p:nvPr/>
          </p:nvSpPr>
          <p:spPr bwMode="auto">
            <a:xfrm flipV="1">
              <a:off x="390" y="3680"/>
              <a:ext cx="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601" y="3307"/>
              <a:ext cx="36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grpSp>
        <p:nvGrpSpPr>
          <p:cNvPr id="19459" name="Group 25"/>
          <p:cNvGrpSpPr>
            <a:grpSpLocks/>
          </p:cNvGrpSpPr>
          <p:nvPr/>
        </p:nvGrpSpPr>
        <p:grpSpPr bwMode="auto">
          <a:xfrm>
            <a:off x="193675" y="4524375"/>
            <a:ext cx="1163638" cy="528638"/>
            <a:chOff x="122" y="2850"/>
            <a:chExt cx="733" cy="333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H="1">
              <a:off x="122" y="2850"/>
              <a:ext cx="7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Arc 14"/>
            <p:cNvSpPr>
              <a:spLocks/>
            </p:cNvSpPr>
            <p:nvPr/>
          </p:nvSpPr>
          <p:spPr bwMode="auto">
            <a:xfrm rot="17038488" flipH="1">
              <a:off x="528" y="2846"/>
              <a:ext cx="244" cy="312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Text Box 17"/>
            <p:cNvSpPr txBox="1">
              <a:spLocks noChangeArrowheads="1"/>
            </p:cNvSpPr>
            <p:nvPr/>
          </p:nvSpPr>
          <p:spPr bwMode="auto">
            <a:xfrm>
              <a:off x="215" y="2952"/>
              <a:ext cx="4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4889193" y="2324100"/>
            <a:ext cx="3956050" cy="2782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Fsin50.° = (100. N)(.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766)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76.6N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</a:t>
            </a:r>
            <a:r>
              <a:rPr lang="en-US" sz="2000" b="1" dirty="0" err="1" smtClean="0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 smtClean="0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   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38 N-m</a:t>
            </a:r>
            <a:endParaRPr lang="en-US" sz="2000" b="1" baseline="-250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9463" name="Picture 5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881313"/>
            <a:ext cx="322738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0" name="AutoShape 6"/>
          <p:cNvSpPr>
            <a:spLocks noChangeArrowheads="1"/>
          </p:cNvSpPr>
          <p:nvPr/>
        </p:nvSpPr>
        <p:spPr bwMode="auto">
          <a:xfrm rot="1997705">
            <a:off x="963613" y="4368800"/>
            <a:ext cx="182562" cy="1614488"/>
          </a:xfrm>
          <a:prstGeom prst="downArrow">
            <a:avLst>
              <a:gd name="adj1" fmla="val 50000"/>
              <a:gd name="adj2" fmla="val 22108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-9525" y="5830888"/>
            <a:ext cx="1279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</a:t>
            </a:r>
            <a:r>
              <a:rPr lang="en-US" sz="1800" b="1">
                <a:solidFill>
                  <a:srgbClr val="333399"/>
                </a:solidFill>
              </a:rPr>
              <a:t>0.</a:t>
            </a:r>
            <a:r>
              <a:rPr lang="en-US" sz="1800" b="1">
                <a:solidFill>
                  <a:schemeClr val="accent2"/>
                </a:solidFill>
              </a:rPr>
              <a:t> N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81138" y="2365375"/>
            <a:ext cx="1416050" cy="1981200"/>
            <a:chOff x="798" y="1532"/>
            <a:chExt cx="802" cy="1248"/>
          </a:xfrm>
        </p:grpSpPr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0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282700" y="4505325"/>
            <a:ext cx="441325" cy="1654175"/>
            <a:chOff x="806" y="2838"/>
            <a:chExt cx="278" cy="1042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879" y="2838"/>
              <a:ext cx="115" cy="841"/>
            </a:xfrm>
            <a:prstGeom prst="downArrow">
              <a:avLst>
                <a:gd name="adj1" fmla="val 50000"/>
                <a:gd name="adj2" fmla="val 18282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26"/>
            <p:cNvSpPr txBox="1">
              <a:spLocks noChangeArrowheads="1"/>
            </p:cNvSpPr>
            <p:nvPr/>
          </p:nvSpPr>
          <p:spPr bwMode="auto">
            <a:xfrm>
              <a:off x="806" y="3649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chemeClr val="accent2"/>
                  </a:solidFill>
                </a:rPr>
                <a:t>F</a:t>
              </a:r>
              <a:r>
                <a:rPr lang="en-US" sz="1800" b="1" baseline="-25000">
                  <a:solidFill>
                    <a:schemeClr val="accent2"/>
                  </a:solidFill>
                </a:rPr>
                <a:t>y</a:t>
              </a:r>
            </a:p>
          </p:txBody>
        </p:sp>
      </p:grpSp>
      <p:sp>
        <p:nvSpPr>
          <p:cNvPr id="2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27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uiExpand="1" build="p" animBg="1" autoUpdateAnimBg="0"/>
      <p:bldP spid="257030" grpId="0" animBg="1"/>
      <p:bldP spid="2570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363" y="1206500"/>
            <a:ext cx="8489950" cy="3305175"/>
          </a:xfrm>
        </p:spPr>
        <p:txBody>
          <a:bodyPr/>
          <a:lstStyle/>
          <a:p>
            <a:pPr indent="3175" eaLnBrk="1" hangingPunct="1">
              <a:lnSpc>
                <a:spcPct val="90000"/>
              </a:lnSpc>
              <a:buNone/>
            </a:pPr>
            <a:r>
              <a:rPr lang="en-US" sz="3200" dirty="0" smtClean="0"/>
              <a:t>The state of a body or physical system with an unchanging rotational motion.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Two cases for that condition: 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not rotating OR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spinning at a constant speed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In either case rotation forces are balanced: </a:t>
            </a:r>
            <a:r>
              <a:rPr lang="en-US" sz="2800" i="1" dirty="0" smtClean="0">
                <a:solidFill>
                  <a:schemeClr val="accent2"/>
                </a:solidFill>
              </a:rPr>
              <a:t>The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333399"/>
                </a:solidFill>
              </a:rPr>
              <a:t>sum of all moments about any point or axis is zero</a:t>
            </a:r>
            <a:r>
              <a:rPr lang="en-US" sz="2800" dirty="0" smtClean="0"/>
              <a:t>. </a:t>
            </a:r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2116138" y="4922838"/>
            <a:ext cx="4806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3600" b="1" dirty="0">
                <a:solidFill>
                  <a:schemeClr val="accent2"/>
                </a:solidFill>
              </a:rPr>
              <a:t>Σ</a:t>
            </a:r>
            <a:r>
              <a:rPr lang="en-US" sz="3600" b="1" dirty="0">
                <a:solidFill>
                  <a:schemeClr val="accent2"/>
                </a:solidFill>
              </a:rPr>
              <a:t>M = 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M</a:t>
            </a:r>
            <a:r>
              <a:rPr lang="en-US" sz="3600" b="1" baseline="-25000" dirty="0">
                <a:solidFill>
                  <a:schemeClr val="accent2"/>
                </a:solidFill>
              </a:rPr>
              <a:t>1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2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3</a:t>
            </a:r>
            <a:r>
              <a:rPr lang="en-US" sz="3600" b="1" dirty="0">
                <a:solidFill>
                  <a:schemeClr val="accent2"/>
                </a:solidFill>
              </a:rPr>
              <a:t> . . . = 0</a:t>
            </a:r>
          </a:p>
          <a:p>
            <a:pPr algn="ctr" eaLnBrk="1" hangingPunct="1">
              <a:spcBef>
                <a:spcPct val="50000"/>
              </a:spcBef>
            </a:pP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kern="0" dirty="0" smtClean="0"/>
              <a:t>What is Equilibrium?</a:t>
            </a:r>
            <a:endParaRPr lang="en-US" sz="4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  <p:bldP spid="2590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92" name="Rectangle 64"/>
          <p:cNvSpPr>
            <a:spLocks noChangeArrowheads="1"/>
          </p:cNvSpPr>
          <p:nvPr/>
        </p:nvSpPr>
        <p:spPr bwMode="auto">
          <a:xfrm rot="990262">
            <a:off x="300038" y="5189538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0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21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22" descr="Dashed downward diagonal"/>
          <p:cNvSpPr>
            <a:spLocks noChangeArrowheads="1"/>
          </p:cNvSpPr>
          <p:nvPr/>
        </p:nvSpPr>
        <p:spPr bwMode="auto">
          <a:xfrm>
            <a:off x="0" y="6118225"/>
            <a:ext cx="9144000" cy="987425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89" name="Picture 6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687763"/>
            <a:ext cx="148113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0" name="Picture 62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1" name="Picture 63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0295 0.0906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453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8092E-6 L 0.01111 -0.095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4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92" grpId="0" animBg="1"/>
      <p:bldP spid="252947" grpId="0" animBg="1"/>
      <p:bldP spid="2529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5851525" y="660400"/>
            <a:ext cx="3292475" cy="455509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chemeClr val="accent2"/>
                </a:solidFill>
                <a:cs typeface="Arial" charset="0"/>
              </a:rPr>
              <a:t>Σ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+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cs typeface="Arial" charset="0"/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-M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endParaRPr lang="el-GR" sz="16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=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sz="2000" b="1" dirty="0" smtClean="0">
                <a:solidFill>
                  <a:schemeClr val="accent2"/>
                </a:solidFill>
              </a:rPr>
              <a:t>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25lb x 4.0ft - 40. </a:t>
            </a:r>
            <a:r>
              <a:rPr lang="en-US" sz="2000" b="1" dirty="0" err="1" smtClean="0">
                <a:solidFill>
                  <a:schemeClr val="accent2"/>
                </a:solidFill>
              </a:rPr>
              <a:t>lb</a:t>
            </a:r>
            <a:r>
              <a:rPr lang="en-US" sz="2000" b="1" dirty="0" smtClean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=0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10</a:t>
            </a:r>
            <a:r>
              <a:rPr lang="en-US" sz="2000" b="1" u="sng" dirty="0" smtClean="0">
                <a:solidFill>
                  <a:schemeClr val="accent2"/>
                </a:solidFill>
              </a:rPr>
              <a:t>0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lb-ft</a:t>
            </a:r>
            <a:r>
              <a:rPr lang="en-US" sz="2000" b="1" dirty="0">
                <a:solidFill>
                  <a:schemeClr val="accent2"/>
                </a:solidFill>
              </a:rPr>
              <a:t> = 40.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</a:t>
            </a: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endParaRPr lang="en-US" sz="20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 descr="Dashed downward diagonal"/>
          <p:cNvSpPr>
            <a:spLocks noChangeArrowheads="1"/>
          </p:cNvSpPr>
          <p:nvPr/>
        </p:nvSpPr>
        <p:spPr bwMode="auto">
          <a:xfrm>
            <a:off x="-355600" y="6118225"/>
            <a:ext cx="10350500" cy="1320800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3962" name="Picture 10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63" name="Picture 1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495300" y="3930650"/>
            <a:ext cx="623888" cy="1233488"/>
          </a:xfrm>
          <a:prstGeom prst="downArrow">
            <a:avLst>
              <a:gd name="adj1" fmla="val 50000"/>
              <a:gd name="adj2" fmla="val 4942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AutoShape 14"/>
          <p:cNvSpPr>
            <a:spLocks noChangeArrowheads="1"/>
          </p:cNvSpPr>
          <p:nvPr/>
        </p:nvSpPr>
        <p:spPr bwMode="auto">
          <a:xfrm>
            <a:off x="3822700" y="3214688"/>
            <a:ext cx="623888" cy="1944687"/>
          </a:xfrm>
          <a:prstGeom prst="downArrow">
            <a:avLst>
              <a:gd name="adj1" fmla="val 50000"/>
              <a:gd name="adj2" fmla="val 7792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331788" y="3486150"/>
            <a:ext cx="127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1</a:t>
            </a:r>
            <a:r>
              <a:rPr lang="en-US" sz="1600" b="1">
                <a:solidFill>
                  <a:schemeClr val="accent2"/>
                </a:solidFill>
              </a:rPr>
              <a:t> = 25 lb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3681413" y="2854325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2</a:t>
            </a:r>
            <a:r>
              <a:rPr lang="en-US" sz="1600" b="1">
                <a:solidFill>
                  <a:schemeClr val="accent2"/>
                </a:solidFill>
              </a:rPr>
              <a:t> = 40. lb</a:t>
            </a:r>
          </a:p>
        </p:txBody>
      </p:sp>
      <p:grpSp>
        <p:nvGrpSpPr>
          <p:cNvPr id="22543" name="Group 40"/>
          <p:cNvGrpSpPr>
            <a:grpSpLocks/>
          </p:cNvGrpSpPr>
          <p:nvPr/>
        </p:nvGrpSpPr>
        <p:grpSpPr bwMode="auto">
          <a:xfrm>
            <a:off x="809625" y="5257800"/>
            <a:ext cx="2114550" cy="800100"/>
            <a:chOff x="510" y="3312"/>
            <a:chExt cx="1332" cy="504"/>
          </a:xfrm>
        </p:grpSpPr>
        <p:sp>
          <p:nvSpPr>
            <p:cNvPr id="22563" name="Line 17"/>
            <p:cNvSpPr>
              <a:spLocks noChangeShapeType="1"/>
            </p:cNvSpPr>
            <p:nvPr/>
          </p:nvSpPr>
          <p:spPr bwMode="auto">
            <a:xfrm>
              <a:off x="516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19"/>
            <p:cNvSpPr>
              <a:spLocks noChangeShapeType="1"/>
            </p:cNvSpPr>
            <p:nvPr/>
          </p:nvSpPr>
          <p:spPr bwMode="auto">
            <a:xfrm>
              <a:off x="1842" y="3312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20"/>
            <p:cNvSpPr>
              <a:spLocks noChangeShapeType="1"/>
            </p:cNvSpPr>
            <p:nvPr/>
          </p:nvSpPr>
          <p:spPr bwMode="auto">
            <a:xfrm>
              <a:off x="510" y="3612"/>
              <a:ext cx="1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22"/>
            <p:cNvSpPr txBox="1">
              <a:spLocks noChangeArrowheads="1"/>
            </p:cNvSpPr>
            <p:nvPr/>
          </p:nvSpPr>
          <p:spPr bwMode="auto">
            <a:xfrm>
              <a:off x="763" y="3492"/>
              <a:ext cx="785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1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4.0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14650" y="5267325"/>
            <a:ext cx="2373313" cy="790575"/>
            <a:chOff x="1836" y="3318"/>
            <a:chExt cx="1495" cy="498"/>
          </a:xfrm>
        </p:grpSpPr>
        <p:sp>
          <p:nvSpPr>
            <p:cNvPr id="22560" name="Line 18"/>
            <p:cNvSpPr>
              <a:spLocks noChangeShapeType="1"/>
            </p:cNvSpPr>
            <p:nvPr/>
          </p:nvSpPr>
          <p:spPr bwMode="auto">
            <a:xfrm>
              <a:off x="2610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21"/>
            <p:cNvSpPr>
              <a:spLocks noChangeShapeType="1"/>
            </p:cNvSpPr>
            <p:nvPr/>
          </p:nvSpPr>
          <p:spPr bwMode="auto">
            <a:xfrm>
              <a:off x="1836" y="36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24"/>
            <p:cNvSpPr txBox="1">
              <a:spLocks noChangeArrowheads="1"/>
            </p:cNvSpPr>
            <p:nvPr/>
          </p:nvSpPr>
          <p:spPr bwMode="auto">
            <a:xfrm>
              <a:off x="2589" y="3493"/>
              <a:ext cx="7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2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?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970588" y="4056063"/>
            <a:ext cx="2297112" cy="1587"/>
            <a:chOff x="3755" y="2963"/>
            <a:chExt cx="1447" cy="1"/>
          </a:xfrm>
        </p:grpSpPr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3981" name="Text Box 29"/>
          <p:cNvSpPr txBox="1">
            <a:spLocks noChangeArrowheads="1"/>
          </p:cNvSpPr>
          <p:nvPr/>
        </p:nvSpPr>
        <p:spPr bwMode="auto">
          <a:xfrm>
            <a:off x="5948363" y="4003675"/>
            <a:ext cx="233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40. lb             </a:t>
            </a:r>
            <a:r>
              <a:rPr lang="en-US" sz="1800"/>
              <a:t> </a:t>
            </a:r>
            <a:r>
              <a:rPr lang="en-US" sz="1800" b="1">
                <a:solidFill>
                  <a:schemeClr val="accent2"/>
                </a:solidFill>
              </a:rPr>
              <a:t>40. lb</a:t>
            </a:r>
            <a:r>
              <a:rPr lang="en-US" sz="1800"/>
              <a:t> </a:t>
            </a: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 flipH="1">
            <a:off x="7551738" y="3649663"/>
            <a:ext cx="300037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 flipH="1">
            <a:off x="7959725" y="4167188"/>
            <a:ext cx="2301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 flipH="1">
            <a:off x="6446838" y="4129088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 flipH="1">
            <a:off x="6380163" y="3673475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6" name="Text Box 34"/>
          <p:cNvSpPr txBox="1">
            <a:spLocks noChangeArrowheads="1"/>
          </p:cNvSpPr>
          <p:nvPr/>
        </p:nvSpPr>
        <p:spPr bwMode="auto">
          <a:xfrm>
            <a:off x="6061075" y="4514850"/>
            <a:ext cx="195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2.5 </a:t>
            </a:r>
            <a:r>
              <a:rPr lang="en-US" sz="2000" b="1" dirty="0" err="1">
                <a:solidFill>
                  <a:srgbClr val="FF0000"/>
                </a:solidFill>
              </a:rPr>
              <a:t>ft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540000" y="4333875"/>
            <a:ext cx="752475" cy="692150"/>
            <a:chOff x="1600" y="2730"/>
            <a:chExt cx="474" cy="436"/>
          </a:xfrm>
        </p:grpSpPr>
        <p:sp>
          <p:nvSpPr>
            <p:cNvPr id="22556" name="AutoShape 36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Text Box 37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368550" y="3892550"/>
            <a:ext cx="1084263" cy="933450"/>
            <a:chOff x="399" y="1978"/>
            <a:chExt cx="683" cy="588"/>
          </a:xfrm>
        </p:grpSpPr>
        <p:sp>
          <p:nvSpPr>
            <p:cNvPr id="22554" name="AutoShape 4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4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-0.0755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4" grpId="0" uiExpand="1" build="p" animBg="1" autoUpdateAnimBg="0"/>
      <p:bldP spid="253965" grpId="0" animBg="1"/>
      <p:bldP spid="253966" grpId="0" animBg="1"/>
      <p:bldP spid="253967" grpId="0"/>
      <p:bldP spid="253968" grpId="0"/>
      <p:bldP spid="253981" grpId="0"/>
      <p:bldP spid="253982" grpId="0" animBg="1"/>
      <p:bldP spid="253983" grpId="0" animBg="1"/>
      <p:bldP spid="253984" grpId="0" animBg="1"/>
      <p:bldP spid="253985" grpId="0" animBg="1"/>
      <p:bldP spid="253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5453063" y="2058988"/>
            <a:ext cx="3568700" cy="4219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l-GR" sz="1800" b="1" dirty="0">
                <a:solidFill>
                  <a:schemeClr val="accent2"/>
                </a:solidFill>
              </a:rPr>
              <a:t>Σ</a:t>
            </a:r>
            <a:r>
              <a:rPr lang="en-US" sz="1800" b="1" dirty="0">
                <a:solidFill>
                  <a:schemeClr val="accent2"/>
                </a:solidFill>
              </a:rPr>
              <a:t>M 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+ </a:t>
            </a: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 </a:t>
            </a:r>
            <a:r>
              <a:rPr lang="en-US" sz="1800" b="1" dirty="0">
                <a:solidFill>
                  <a:schemeClr val="accent2"/>
                </a:solidFill>
              </a:rPr>
              <a:t>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= -M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AB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</a:t>
            </a: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F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3.00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35.0 </a:t>
            </a:r>
            <a:r>
              <a:rPr lang="en-US" sz="1800" b="1" dirty="0" err="1" smtClean="0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   105 </a:t>
            </a:r>
            <a:r>
              <a:rPr lang="en-US" sz="1800" b="1" dirty="0" err="1" smtClean="0">
                <a:solidFill>
                  <a:schemeClr val="accent2"/>
                </a:solidFill>
              </a:rPr>
              <a:t>lb-ft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7108" name="Rectangle 33" descr="Oak"/>
          <p:cNvSpPr>
            <a:spLocks noChangeArrowheads="1"/>
          </p:cNvSpPr>
          <p:nvPr/>
        </p:nvSpPr>
        <p:spPr bwMode="auto">
          <a:xfrm>
            <a:off x="463550" y="4489450"/>
            <a:ext cx="4238625" cy="2492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82" name="AutoShape 34"/>
          <p:cNvSpPr>
            <a:spLocks noChangeArrowheads="1"/>
          </p:cNvSpPr>
          <p:nvPr/>
        </p:nvSpPr>
        <p:spPr bwMode="auto">
          <a:xfrm>
            <a:off x="241300" y="4730750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0" name="Group 41"/>
          <p:cNvGrpSpPr>
            <a:grpSpLocks/>
          </p:cNvGrpSpPr>
          <p:nvPr/>
        </p:nvGrpSpPr>
        <p:grpSpPr bwMode="auto">
          <a:xfrm>
            <a:off x="476250" y="2889250"/>
            <a:ext cx="4206875" cy="1536700"/>
            <a:chOff x="300" y="1820"/>
            <a:chExt cx="2650" cy="968"/>
          </a:xfrm>
        </p:grpSpPr>
        <p:sp>
          <p:nvSpPr>
            <p:cNvPr id="47137" name="Line 36"/>
            <p:cNvSpPr>
              <a:spLocks noChangeShapeType="1"/>
            </p:cNvSpPr>
            <p:nvPr/>
          </p:nvSpPr>
          <p:spPr bwMode="auto">
            <a:xfrm flipV="1">
              <a:off x="304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37"/>
            <p:cNvSpPr>
              <a:spLocks noChangeShapeType="1"/>
            </p:cNvSpPr>
            <p:nvPr/>
          </p:nvSpPr>
          <p:spPr bwMode="auto">
            <a:xfrm flipV="1">
              <a:off x="2950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38"/>
            <p:cNvSpPr>
              <a:spLocks noChangeShapeType="1"/>
            </p:cNvSpPr>
            <p:nvPr/>
          </p:nvSpPr>
          <p:spPr bwMode="auto">
            <a:xfrm>
              <a:off x="300" y="1954"/>
              <a:ext cx="26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40"/>
            <p:cNvSpPr txBox="1">
              <a:spLocks noChangeArrowheads="1"/>
            </p:cNvSpPr>
            <p:nvPr/>
          </p:nvSpPr>
          <p:spPr bwMode="auto">
            <a:xfrm>
              <a:off x="1312" y="1820"/>
              <a:ext cx="99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AB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10.00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258089" name="Picture 41" descr="MCj04363900000[1]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3751263"/>
            <a:ext cx="785812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2" name="Group 40"/>
          <p:cNvGrpSpPr>
            <a:grpSpLocks/>
          </p:cNvGrpSpPr>
          <p:nvPr/>
        </p:nvGrpSpPr>
        <p:grpSpPr bwMode="auto">
          <a:xfrm>
            <a:off x="485775" y="3143250"/>
            <a:ext cx="1409700" cy="593725"/>
            <a:chOff x="306" y="1980"/>
            <a:chExt cx="888" cy="374"/>
          </a:xfrm>
        </p:grpSpPr>
        <p:sp>
          <p:nvSpPr>
            <p:cNvPr id="47134" name="Line 42"/>
            <p:cNvSpPr>
              <a:spLocks noChangeShapeType="1"/>
            </p:cNvSpPr>
            <p:nvPr/>
          </p:nvSpPr>
          <p:spPr bwMode="auto">
            <a:xfrm>
              <a:off x="306" y="2179"/>
              <a:ext cx="87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Text Box 43"/>
            <p:cNvSpPr txBox="1">
              <a:spLocks noChangeArrowheads="1"/>
            </p:cNvSpPr>
            <p:nvPr/>
          </p:nvSpPr>
          <p:spPr bwMode="auto">
            <a:xfrm>
              <a:off x="375" y="1980"/>
              <a:ext cx="7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AC</a:t>
              </a:r>
              <a:r>
                <a:rPr lang="en-US" sz="1600" b="1" dirty="0">
                  <a:solidFill>
                    <a:schemeClr val="accent2"/>
                  </a:solidFill>
                </a:rPr>
                <a:t>= 3.00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47136" name="Line 44"/>
            <p:cNvSpPr>
              <a:spLocks noChangeShapeType="1"/>
            </p:cNvSpPr>
            <p:nvPr/>
          </p:nvSpPr>
          <p:spPr bwMode="auto">
            <a:xfrm flipV="1">
              <a:off x="1194" y="208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93" name="Text Box 45"/>
          <p:cNvSpPr txBox="1">
            <a:spLocks noChangeArrowheads="1"/>
          </p:cNvSpPr>
          <p:nvPr/>
        </p:nvSpPr>
        <p:spPr bwMode="auto">
          <a:xfrm>
            <a:off x="141288" y="45227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8095" name="Text Box 47"/>
          <p:cNvSpPr txBox="1">
            <a:spLocks noChangeArrowheads="1"/>
          </p:cNvSpPr>
          <p:nvPr/>
        </p:nvSpPr>
        <p:spPr bwMode="auto">
          <a:xfrm>
            <a:off x="1681163" y="40846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258096" name="AutoShape 48"/>
          <p:cNvSpPr>
            <a:spLocks noChangeArrowheads="1"/>
          </p:cNvSpPr>
          <p:nvPr/>
        </p:nvSpPr>
        <p:spPr bwMode="auto">
          <a:xfrm>
            <a:off x="4456113" y="4733925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94" name="Text Box 46"/>
          <p:cNvSpPr txBox="1">
            <a:spLocks noChangeArrowheads="1"/>
          </p:cNvSpPr>
          <p:nvPr/>
        </p:nvSpPr>
        <p:spPr bwMode="auto">
          <a:xfrm>
            <a:off x="4646613" y="4530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8097" name="AutoShape 49"/>
          <p:cNvSpPr>
            <a:spLocks noChangeArrowheads="1"/>
          </p:cNvSpPr>
          <p:nvPr/>
        </p:nvSpPr>
        <p:spPr bwMode="auto">
          <a:xfrm>
            <a:off x="358775" y="47355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8" name="AutoShape 50"/>
          <p:cNvSpPr>
            <a:spLocks noChangeArrowheads="1"/>
          </p:cNvSpPr>
          <p:nvPr/>
        </p:nvSpPr>
        <p:spPr bwMode="auto">
          <a:xfrm>
            <a:off x="4573588" y="4738688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9" name="Text Box 51"/>
          <p:cNvSpPr txBox="1">
            <a:spLocks noChangeArrowheads="1"/>
          </p:cNvSpPr>
          <p:nvPr/>
        </p:nvSpPr>
        <p:spPr bwMode="auto">
          <a:xfrm>
            <a:off x="246063" y="5740400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Ay</a:t>
            </a:r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1431925" y="54721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C </a:t>
            </a:r>
            <a:r>
              <a:rPr lang="en-US" sz="1600" b="1">
                <a:solidFill>
                  <a:schemeClr val="accent2"/>
                </a:solidFill>
              </a:rPr>
              <a:t>= 35.0 lb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4462463" y="5745163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258102" name="AutoShape 54"/>
          <p:cNvSpPr>
            <a:spLocks noChangeArrowheads="1"/>
          </p:cNvSpPr>
          <p:nvPr/>
        </p:nvSpPr>
        <p:spPr bwMode="auto">
          <a:xfrm rot="10800000">
            <a:off x="1774825" y="44942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08" name="Text Box 60"/>
          <p:cNvSpPr txBox="1">
            <a:spLocks noChangeArrowheads="1"/>
          </p:cNvSpPr>
          <p:nvPr/>
        </p:nvSpPr>
        <p:spPr bwMode="auto">
          <a:xfrm>
            <a:off x="5622925" y="4384675"/>
            <a:ext cx="2754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10.00 ft            10.00 ft</a:t>
            </a:r>
            <a:r>
              <a:rPr lang="en-US" sz="1800"/>
              <a:t> </a:t>
            </a:r>
          </a:p>
        </p:txBody>
      </p:sp>
      <p:sp>
        <p:nvSpPr>
          <p:cNvPr id="258109" name="Line 61"/>
          <p:cNvSpPr>
            <a:spLocks noChangeShapeType="1"/>
          </p:cNvSpPr>
          <p:nvPr/>
        </p:nvSpPr>
        <p:spPr bwMode="auto">
          <a:xfrm flipH="1">
            <a:off x="5550692" y="4134645"/>
            <a:ext cx="701675" cy="249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8110" name="Line 62"/>
          <p:cNvSpPr>
            <a:spLocks noChangeShapeType="1"/>
          </p:cNvSpPr>
          <p:nvPr/>
        </p:nvSpPr>
        <p:spPr bwMode="auto">
          <a:xfrm flipH="1">
            <a:off x="6059488" y="4468813"/>
            <a:ext cx="701675" cy="24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1" name="Line 63"/>
          <p:cNvSpPr>
            <a:spLocks noChangeShapeType="1"/>
          </p:cNvSpPr>
          <p:nvPr/>
        </p:nvSpPr>
        <p:spPr bwMode="auto">
          <a:xfrm flipH="1">
            <a:off x="7931150" y="4495800"/>
            <a:ext cx="261938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2" name="Line 64"/>
          <p:cNvSpPr>
            <a:spLocks noChangeShapeType="1"/>
          </p:cNvSpPr>
          <p:nvPr/>
        </p:nvSpPr>
        <p:spPr bwMode="auto">
          <a:xfrm flipH="1">
            <a:off x="7904162" y="4230688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3" name="Text Box 65"/>
          <p:cNvSpPr txBox="1">
            <a:spLocks noChangeArrowheads="1"/>
          </p:cNvSpPr>
          <p:nvPr/>
        </p:nvSpPr>
        <p:spPr bwMode="auto">
          <a:xfrm>
            <a:off x="5514975" y="4808538"/>
            <a:ext cx="3517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By</a:t>
            </a:r>
            <a:r>
              <a:rPr lang="en-US" sz="1800" b="1" dirty="0">
                <a:solidFill>
                  <a:srgbClr val="FF0000"/>
                </a:solidFill>
              </a:rPr>
              <a:t> = 10.5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+ </a:t>
            </a: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– 10.5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24.5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baseline="-25000" dirty="0">
              <a:solidFill>
                <a:srgbClr val="FF000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816600" y="4437063"/>
            <a:ext cx="2297113" cy="1587"/>
            <a:chOff x="3755" y="2963"/>
            <a:chExt cx="1447" cy="1"/>
          </a:xfrm>
        </p:grpSpPr>
        <p:sp>
          <p:nvSpPr>
            <p:cNvPr id="47132" name="Line 67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68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119" name="Text Box 71"/>
          <p:cNvSpPr txBox="1">
            <a:spLocks noChangeArrowheads="1"/>
          </p:cNvSpPr>
          <p:nvPr/>
        </p:nvSpPr>
        <p:spPr bwMode="auto">
          <a:xfrm>
            <a:off x="5662613" y="1317625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>
                <a:solidFill>
                  <a:srgbClr val="CC0000"/>
                </a:solidFill>
              </a:rPr>
              <a:t>Select A as the pivot location. Solve for R</a:t>
            </a:r>
            <a:r>
              <a:rPr lang="en-US" sz="1800" b="1" i="1" baseline="-25000">
                <a:solidFill>
                  <a:srgbClr val="CC0000"/>
                </a:solidFill>
              </a:rPr>
              <a:t>By</a:t>
            </a:r>
            <a:endParaRPr lang="en-US" sz="1800" i="1">
              <a:solidFill>
                <a:srgbClr val="CC0000"/>
              </a:solidFill>
            </a:endParaRPr>
          </a:p>
        </p:txBody>
      </p:sp>
      <p:sp>
        <p:nvSpPr>
          <p:cNvPr id="258120" name="Oval 72"/>
          <p:cNvSpPr>
            <a:spLocks noChangeArrowheads="1"/>
          </p:cNvSpPr>
          <p:nvPr/>
        </p:nvSpPr>
        <p:spPr bwMode="auto">
          <a:xfrm>
            <a:off x="4429125" y="5726113"/>
            <a:ext cx="511175" cy="439737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dirty="0" smtClean="0"/>
              <a:t>Loaded beam</a:t>
            </a:r>
            <a:endParaRPr lang="en-US" dirty="0" smtClean="0"/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78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8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uiExpand="1" build="p" animBg="1"/>
      <p:bldP spid="258082" grpId="0" animBg="1"/>
      <p:bldP spid="258093" grpId="0"/>
      <p:bldP spid="258095" grpId="0"/>
      <p:bldP spid="258096" grpId="0" animBg="1"/>
      <p:bldP spid="258094" grpId="0"/>
      <p:bldP spid="258097" grpId="0" animBg="1"/>
      <p:bldP spid="258098" grpId="0" animBg="1"/>
      <p:bldP spid="258099" grpId="0"/>
      <p:bldP spid="258100" grpId="0"/>
      <p:bldP spid="258101" grpId="0"/>
      <p:bldP spid="258102" grpId="0" animBg="1"/>
      <p:bldP spid="258108" grpId="0"/>
      <p:bldP spid="258109" grpId="0" animBg="1"/>
      <p:bldP spid="258110" grpId="0" animBg="1"/>
      <p:bldP spid="258111" grpId="0" animBg="1"/>
      <p:bldP spid="258112" grpId="0" animBg="1"/>
      <p:bldP spid="258113" grpId="0" uiExpand="1" build="p"/>
      <p:bldP spid="258119" grpId="0"/>
      <p:bldP spid="258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30163"/>
            <a:ext cx="8077200" cy="996950"/>
          </a:xfrm>
        </p:spPr>
        <p:txBody>
          <a:bodyPr/>
          <a:lstStyle/>
          <a:p>
            <a:pPr eaLnBrk="1" hangingPunct="1"/>
            <a:r>
              <a:rPr lang="en-US" smtClean="0"/>
              <a:t>Moment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3838" y="977900"/>
            <a:ext cx="8489950" cy="2789238"/>
          </a:xfrm>
        </p:spPr>
        <p:txBody>
          <a:bodyPr/>
          <a:lstStyle/>
          <a:p>
            <a:pPr indent="3175" eaLnBrk="1" hangingPunct="1">
              <a:buNone/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moment</a:t>
            </a:r>
            <a:r>
              <a:rPr lang="en-US" i="1" dirty="0" smtClean="0"/>
              <a:t> </a:t>
            </a:r>
            <a:r>
              <a:rPr lang="en-US" dirty="0" smtClean="0"/>
              <a:t>of a force is a measure of the tendency of the force to rotate the body upon which it acts.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95513" y="3900488"/>
            <a:ext cx="4914900" cy="2355850"/>
            <a:chOff x="1383" y="2457"/>
            <a:chExt cx="3096" cy="1484"/>
          </a:xfrm>
        </p:grpSpPr>
        <p:grpSp>
          <p:nvGrpSpPr>
            <p:cNvPr id="6149" name="Group 3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6157" name="Group 3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6161" name="Oval 3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3" name="Rectangle 3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AutoShape 4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4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6159" name="AutoShape 4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WordArt 4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6150" name="Group 4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6151" name="Group 4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6153" name="Oval 4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4" name="Rectangle 4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" name="Rectangle 4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" name="AutoShape 4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2" name="AutoShape 5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06475" y="4852988"/>
            <a:ext cx="477838" cy="622300"/>
            <a:chOff x="678" y="3138"/>
            <a:chExt cx="362" cy="483"/>
          </a:xfrm>
        </p:grpSpPr>
        <p:sp>
          <p:nvSpPr>
            <p:cNvPr id="24615" name="AutoShape 17"/>
            <p:cNvSpPr>
              <a:spLocks noChangeArrowheads="1"/>
            </p:cNvSpPr>
            <p:nvPr/>
          </p:nvSpPr>
          <p:spPr bwMode="auto">
            <a:xfrm>
              <a:off x="680" y="3138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18"/>
            <p:cNvSpPr>
              <a:spLocks noChangeArrowheads="1"/>
            </p:cNvSpPr>
            <p:nvPr/>
          </p:nvSpPr>
          <p:spPr bwMode="auto">
            <a:xfrm>
              <a:off x="678" y="3498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632325" y="4865688"/>
            <a:ext cx="469900" cy="641350"/>
            <a:chOff x="4976" y="3096"/>
            <a:chExt cx="360" cy="476"/>
          </a:xfrm>
        </p:grpSpPr>
        <p:sp>
          <p:nvSpPr>
            <p:cNvPr id="24610" name="AutoShape 20"/>
            <p:cNvSpPr>
              <a:spLocks noChangeArrowheads="1"/>
            </p:cNvSpPr>
            <p:nvPr/>
          </p:nvSpPr>
          <p:spPr bwMode="auto">
            <a:xfrm>
              <a:off x="4976" y="3096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21"/>
            <p:cNvSpPr>
              <a:spLocks noChangeArrowheads="1"/>
            </p:cNvSpPr>
            <p:nvPr/>
          </p:nvSpPr>
          <p:spPr bwMode="auto">
            <a:xfrm>
              <a:off x="4976" y="3449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AutoShape 22"/>
            <p:cNvSpPr>
              <a:spLocks noChangeArrowheads="1"/>
            </p:cNvSpPr>
            <p:nvPr/>
          </p:nvSpPr>
          <p:spPr bwMode="auto">
            <a:xfrm>
              <a:off x="4991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AutoShape 23"/>
            <p:cNvSpPr>
              <a:spLocks noChangeArrowheads="1"/>
            </p:cNvSpPr>
            <p:nvPr/>
          </p:nvSpPr>
          <p:spPr bwMode="auto">
            <a:xfrm>
              <a:off x="5108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24"/>
            <p:cNvSpPr>
              <a:spLocks noChangeArrowheads="1"/>
            </p:cNvSpPr>
            <p:nvPr/>
          </p:nvSpPr>
          <p:spPr bwMode="auto">
            <a:xfrm>
              <a:off x="5220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89" name="AutoShape 25"/>
          <p:cNvSpPr>
            <a:spLocks noChangeArrowheads="1"/>
          </p:cNvSpPr>
          <p:nvPr/>
        </p:nvSpPr>
        <p:spPr bwMode="auto">
          <a:xfrm>
            <a:off x="3602038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4598" name="Rectangle 30"/>
          <p:cNvSpPr>
            <a:spLocks noChangeArrowheads="1"/>
          </p:cNvSpPr>
          <p:nvPr/>
        </p:nvSpPr>
        <p:spPr bwMode="auto">
          <a:xfrm>
            <a:off x="3973302" y="4437273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8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24599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67297" name="AutoShape 33"/>
          <p:cNvSpPr>
            <a:spLocks noChangeArrowheads="1"/>
          </p:cNvSpPr>
          <p:nvPr/>
        </p:nvSpPr>
        <p:spPr bwMode="auto">
          <a:xfrm>
            <a:off x="3695700" y="3022390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B</a:t>
            </a:r>
            <a:r>
              <a:rPr lang="en-US" sz="2000" b="1"/>
              <a:t> = 500. lb</a:t>
            </a:r>
          </a:p>
        </p:txBody>
      </p:sp>
      <p:sp>
        <p:nvSpPr>
          <p:cNvPr id="267299" name="Rectangle 35"/>
          <p:cNvSpPr>
            <a:spLocks noChangeArrowheads="1"/>
          </p:cNvSpPr>
          <p:nvPr/>
        </p:nvSpPr>
        <p:spPr bwMode="auto">
          <a:xfrm>
            <a:off x="5907088" y="3551238"/>
            <a:ext cx="29289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Replace the pinned and roller supports with reaction forces.</a:t>
            </a:r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2" name="Line 38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3" name="Text Box 39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67305" name="Text Box 41"/>
          <p:cNvSpPr txBox="1">
            <a:spLocks noChangeArrowheads="1"/>
          </p:cNvSpPr>
          <p:nvPr/>
        </p:nvSpPr>
        <p:spPr bwMode="auto">
          <a:xfrm>
            <a:off x="4832561" y="6194175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333399"/>
                </a:solidFill>
              </a:rPr>
              <a:t>R</a:t>
            </a:r>
            <a:r>
              <a:rPr lang="en-US" sz="2000" b="1" baseline="-25000" dirty="0" err="1">
                <a:solidFill>
                  <a:srgbClr val="333399"/>
                </a:solidFill>
              </a:rPr>
              <a:t>Dy</a:t>
            </a:r>
            <a:endParaRPr lang="en-US" sz="2000" b="1" baseline="-25000" dirty="0">
              <a:solidFill>
                <a:srgbClr val="333399"/>
              </a:solidFill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119063" y="1207698"/>
            <a:ext cx="3336925" cy="65126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kern="0" dirty="0" smtClean="0"/>
              <a:t>	Truss</a:t>
            </a:r>
            <a:endParaRPr lang="en-US" sz="3200" kern="0" dirty="0" smtClean="0"/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Moment Calculations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9" grpId="0"/>
      <p:bldP spid="267289" grpId="0" animBg="1"/>
      <p:bldP spid="267297" grpId="0" animBg="1"/>
      <p:bldP spid="267298" grpId="0"/>
      <p:bldP spid="267299" grpId="0"/>
      <p:bldP spid="267300" grpId="0" animBg="1"/>
      <p:bldP spid="267301" grpId="0" animBg="1"/>
      <p:bldP spid="267302" grpId="0" animBg="1"/>
      <p:bldP spid="267303" grpId="0"/>
      <p:bldP spid="267304" grpId="0"/>
      <p:bldP spid="2673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sp>
        <p:nvSpPr>
          <p:cNvPr id="25616" name="AutoShape 25"/>
          <p:cNvSpPr>
            <a:spLocks noChangeArrowheads="1"/>
          </p:cNvSpPr>
          <p:nvPr/>
        </p:nvSpPr>
        <p:spPr bwMode="auto">
          <a:xfrm>
            <a:off x="3605213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5620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5621" name="Rectangle 30"/>
          <p:cNvSpPr>
            <a:spLocks noChangeArrowheads="1"/>
          </p:cNvSpPr>
          <p:nvPr/>
        </p:nvSpPr>
        <p:spPr bwMode="auto">
          <a:xfrm>
            <a:off x="3968750" y="44418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ft</a:t>
            </a:r>
          </a:p>
        </p:txBody>
      </p:sp>
      <p:sp>
        <p:nvSpPr>
          <p:cNvPr id="25622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5623" name="AutoShape 32"/>
          <p:cNvSpPr>
            <a:spLocks noChangeArrowheads="1"/>
          </p:cNvSpPr>
          <p:nvPr/>
        </p:nvSpPr>
        <p:spPr bwMode="auto">
          <a:xfrm>
            <a:off x="3695700" y="3017838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33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F</a:t>
            </a:r>
            <a:r>
              <a:rPr lang="en-US" sz="2000" b="1" baseline="-25000" dirty="0"/>
              <a:t>B</a:t>
            </a:r>
            <a:r>
              <a:rPr lang="en-US" sz="2000" b="1" dirty="0"/>
              <a:t> = 500. </a:t>
            </a:r>
            <a:r>
              <a:rPr lang="en-US" sz="2000" b="1" dirty="0" err="1"/>
              <a:t>lb</a:t>
            </a:r>
            <a:endParaRPr lang="en-US" sz="2000" b="1" dirty="0"/>
          </a:p>
        </p:txBody>
      </p:sp>
      <p:sp>
        <p:nvSpPr>
          <p:cNvPr id="25625" name="Line 35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6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7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38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5629" name="Text Box 39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5630" name="Text Box 40"/>
          <p:cNvSpPr txBox="1">
            <a:spLocks noChangeArrowheads="1"/>
          </p:cNvSpPr>
          <p:nvPr/>
        </p:nvSpPr>
        <p:spPr bwMode="auto">
          <a:xfrm>
            <a:off x="4835525" y="6192838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Dy</a:t>
            </a:r>
          </a:p>
        </p:txBody>
      </p:sp>
      <p:sp>
        <p:nvSpPr>
          <p:cNvPr id="271401" name="Text Box 41"/>
          <p:cNvSpPr txBox="1">
            <a:spLocks noChangeArrowheads="1"/>
          </p:cNvSpPr>
          <p:nvPr/>
        </p:nvSpPr>
        <p:spPr bwMode="auto">
          <a:xfrm>
            <a:off x="5662613" y="1317625"/>
            <a:ext cx="3503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Select A as the axis of rotation. Solve </a:t>
            </a:r>
            <a:r>
              <a:rPr lang="en-US" sz="1800" b="1" i="1">
                <a:solidFill>
                  <a:srgbClr val="CC0000"/>
                </a:solidFill>
              </a:rPr>
              <a:t>for </a:t>
            </a:r>
            <a:r>
              <a:rPr lang="en-US" sz="1800" b="1" i="1" smtClean="0">
                <a:solidFill>
                  <a:srgbClr val="CC0000"/>
                </a:solidFill>
              </a:rPr>
              <a:t>R</a:t>
            </a:r>
            <a:r>
              <a:rPr lang="en-US" sz="1800" b="1" i="1" baseline="-25000" smtClean="0">
                <a:solidFill>
                  <a:srgbClr val="CC0000"/>
                </a:solidFill>
              </a:rPr>
              <a:t>DY</a:t>
            </a:r>
            <a:endParaRPr lang="en-US" sz="1800" i="1" dirty="0">
              <a:solidFill>
                <a:srgbClr val="CC0000"/>
              </a:solidFill>
            </a:endParaRPr>
          </a:p>
        </p:txBody>
      </p:sp>
      <p:sp>
        <p:nvSpPr>
          <p:cNvPr id="271402" name="Oval 42"/>
          <p:cNvSpPr>
            <a:spLocks noChangeArrowheads="1"/>
          </p:cNvSpPr>
          <p:nvPr/>
        </p:nvSpPr>
        <p:spPr bwMode="auto">
          <a:xfrm>
            <a:off x="4814888" y="6169025"/>
            <a:ext cx="568325" cy="482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3" name="Line 43"/>
          <p:cNvSpPr>
            <a:spLocks noChangeShapeType="1"/>
          </p:cNvSpPr>
          <p:nvPr/>
        </p:nvSpPr>
        <p:spPr bwMode="auto">
          <a:xfrm flipH="1">
            <a:off x="1247775" y="3121025"/>
            <a:ext cx="24098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4" name="Line 44"/>
          <p:cNvSpPr>
            <a:spLocks noChangeShapeType="1"/>
          </p:cNvSpPr>
          <p:nvPr/>
        </p:nvSpPr>
        <p:spPr bwMode="auto">
          <a:xfrm>
            <a:off x="1247775" y="3116263"/>
            <a:ext cx="0" cy="16589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1247775" y="31194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6" name="Rectangle 46"/>
          <p:cNvSpPr>
            <a:spLocks noChangeArrowheads="1"/>
          </p:cNvSpPr>
          <p:nvPr/>
        </p:nvSpPr>
        <p:spPr bwMode="auto">
          <a:xfrm rot="-5400000">
            <a:off x="805657" y="372983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71407" name="Text Box 47"/>
          <p:cNvSpPr txBox="1">
            <a:spLocks noChangeArrowheads="1"/>
          </p:cNvSpPr>
          <p:nvPr/>
        </p:nvSpPr>
        <p:spPr bwMode="auto">
          <a:xfrm>
            <a:off x="5383213" y="2058988"/>
            <a:ext cx="3745302" cy="390748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l-GR" sz="1700" b="1" dirty="0">
                <a:solidFill>
                  <a:schemeClr val="accent2"/>
                </a:solidFill>
              </a:rPr>
              <a:t>Σ</a:t>
            </a:r>
            <a:r>
              <a:rPr lang="en-US" sz="1700" b="1" dirty="0">
                <a:solidFill>
                  <a:schemeClr val="accent2"/>
                </a:solidFill>
              </a:rPr>
              <a:t>M = 0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  <a:r>
              <a:rPr lang="en-US" sz="1700" b="1" dirty="0">
                <a:solidFill>
                  <a:schemeClr val="accent2"/>
                </a:solidFill>
              </a:rPr>
              <a:t> = 0</a:t>
            </a:r>
            <a:endParaRPr lang="en-US" sz="17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=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+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700" b="1" dirty="0" smtClean="0">
                <a:solidFill>
                  <a:schemeClr val="accent2"/>
                </a:solidFill>
              </a:rPr>
              <a:t> 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r>
              <a:rPr lang="en-US" sz="1700" b="1" dirty="0">
                <a:solidFill>
                  <a:schemeClr val="accent2"/>
                </a:solidFill>
              </a:rPr>
              <a:t>+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C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C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(12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500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r>
              <a:rPr lang="en-US" sz="1700" b="1" dirty="0">
                <a:solidFill>
                  <a:schemeClr val="accent2"/>
                </a:solidFill>
              </a:rPr>
              <a:t/>
            </a:r>
            <a:br>
              <a:rPr lang="en-US" sz="1700" b="1" dirty="0">
                <a:solidFill>
                  <a:schemeClr val="accent2"/>
                </a:solidFill>
              </a:rPr>
            </a:br>
            <a:r>
              <a:rPr lang="en-US" sz="1700" b="1" dirty="0">
                <a:solidFill>
                  <a:schemeClr val="accent2"/>
                </a:solidFill>
              </a:rPr>
              <a:t>                               + </a:t>
            </a:r>
            <a:r>
              <a:rPr lang="en-US" sz="1700" b="1" dirty="0" smtClean="0">
                <a:solidFill>
                  <a:schemeClr val="accent2"/>
                </a:solidFill>
              </a:rPr>
              <a:t>(24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600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60</a:t>
            </a:r>
            <a:r>
              <a:rPr lang="en-US" sz="1700" b="1" u="sng" dirty="0">
                <a:solidFill>
                  <a:schemeClr val="accent2"/>
                </a:solidFill>
              </a:rPr>
              <a:t>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+ 14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20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5757863" y="4937125"/>
            <a:ext cx="23383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0066CC"/>
                </a:solidFill>
              </a:rPr>
              <a:t> </a:t>
            </a:r>
            <a:r>
              <a:rPr lang="en-US" sz="1700" b="1">
                <a:solidFill>
                  <a:schemeClr val="accent2"/>
                </a:solidFill>
              </a:rPr>
              <a:t>32 ft            32 ft</a:t>
            </a:r>
            <a:r>
              <a:rPr lang="en-US" sz="1700"/>
              <a:t> </a:t>
            </a:r>
          </a:p>
        </p:txBody>
      </p:sp>
      <p:sp>
        <p:nvSpPr>
          <p:cNvPr id="271409" name="Line 49"/>
          <p:cNvSpPr>
            <a:spLocks noChangeShapeType="1"/>
          </p:cNvSpPr>
          <p:nvPr/>
        </p:nvSpPr>
        <p:spPr bwMode="auto">
          <a:xfrm flipH="1">
            <a:off x="5976938" y="475138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1" name="Line 51"/>
          <p:cNvSpPr>
            <a:spLocks noChangeShapeType="1"/>
          </p:cNvSpPr>
          <p:nvPr/>
        </p:nvSpPr>
        <p:spPr bwMode="auto">
          <a:xfrm flipH="1">
            <a:off x="7331075" y="5037138"/>
            <a:ext cx="26193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2" name="Line 52"/>
          <p:cNvSpPr>
            <a:spLocks noChangeShapeType="1"/>
          </p:cNvSpPr>
          <p:nvPr/>
        </p:nvSpPr>
        <p:spPr bwMode="auto">
          <a:xfrm flipH="1">
            <a:off x="7573963" y="4748213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3" name="Text Box 53"/>
          <p:cNvSpPr txBox="1">
            <a:spLocks noChangeArrowheads="1"/>
          </p:cNvSpPr>
          <p:nvPr/>
        </p:nvSpPr>
        <p:spPr bwMode="auto">
          <a:xfrm>
            <a:off x="5491163" y="5322888"/>
            <a:ext cx="3268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>
                <a:solidFill>
                  <a:srgbClr val="FF0000"/>
                </a:solidFill>
              </a:rPr>
              <a:t>R</a:t>
            </a:r>
            <a:r>
              <a:rPr lang="en-US" sz="1800" b="1" baseline="-25000">
                <a:solidFill>
                  <a:srgbClr val="FF0000"/>
                </a:solidFill>
              </a:rPr>
              <a:t>DY</a:t>
            </a:r>
            <a:r>
              <a:rPr lang="en-US" sz="1800" b="1">
                <a:solidFill>
                  <a:srgbClr val="FF0000"/>
                </a:solidFill>
              </a:rPr>
              <a:t> = 640 lb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416550" y="4983163"/>
            <a:ext cx="2443163" cy="1587"/>
            <a:chOff x="3484" y="3155"/>
            <a:chExt cx="1539" cy="1"/>
          </a:xfrm>
        </p:grpSpPr>
        <p:sp>
          <p:nvSpPr>
            <p:cNvPr id="25645" name="Line 55"/>
            <p:cNvSpPr>
              <a:spLocks noChangeShapeType="1"/>
            </p:cNvSpPr>
            <p:nvPr/>
          </p:nvSpPr>
          <p:spPr bwMode="auto">
            <a:xfrm>
              <a:off x="3484" y="3155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56"/>
            <p:cNvSpPr>
              <a:spLocks noChangeShapeType="1"/>
            </p:cNvSpPr>
            <p:nvPr/>
          </p:nvSpPr>
          <p:spPr bwMode="auto">
            <a:xfrm>
              <a:off x="4273" y="3156"/>
              <a:ext cx="75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418" name="Line 58"/>
          <p:cNvSpPr>
            <a:spLocks noChangeShapeType="1"/>
          </p:cNvSpPr>
          <p:nvPr/>
        </p:nvSpPr>
        <p:spPr bwMode="auto">
          <a:xfrm flipH="1">
            <a:off x="5900738" y="502443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>
          <a:xfrm>
            <a:off x="119063" y="1207698"/>
            <a:ext cx="3336925" cy="65126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kern="0" dirty="0" smtClean="0"/>
              <a:t>	Truss</a:t>
            </a:r>
            <a:endParaRPr lang="en-US" sz="3200" kern="0" dirty="0" smtClean="0"/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Moment Calculations</a:t>
            </a: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01" grpId="0"/>
      <p:bldP spid="271402" grpId="0" animBg="1"/>
      <p:bldP spid="271403" grpId="0" animBg="1"/>
      <p:bldP spid="271404" grpId="0" animBg="1"/>
      <p:bldP spid="271405" grpId="0" uiExpand="1" animBg="1"/>
      <p:bldP spid="271406" grpId="0" uiExpand="1"/>
      <p:bldP spid="271407" grpId="0" uiExpand="1" build="p" animBg="1"/>
      <p:bldP spid="271408" grpId="0"/>
      <p:bldP spid="271409" grpId="1" animBg="1"/>
      <p:bldP spid="271411" grpId="1" animBg="1"/>
      <p:bldP spid="271412" grpId="1" animBg="1"/>
      <p:bldP spid="271413" grpId="0"/>
      <p:bldP spid="2714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7192" name="Group 6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7196" name="Oval 7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Rectangl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Rectangle 9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10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11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7194" name="AutoShape 12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WordArt 1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7186" name="Group 15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Rectangl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AutoShape 1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AutoShape 20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7182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967163" y="3074988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5F5F5F"/>
                </a:solidFill>
              </a:rPr>
              <a:t>lever arm</a:t>
            </a:r>
          </a:p>
        </p:txBody>
      </p:sp>
      <p:sp>
        <p:nvSpPr>
          <p:cNvPr id="240672" name="Rectangle 32"/>
          <p:cNvSpPr>
            <a:spLocks noChangeArrowheads="1"/>
          </p:cNvSpPr>
          <p:nvPr/>
        </p:nvSpPr>
        <p:spPr bwMode="auto">
          <a:xfrm>
            <a:off x="5976938" y="1444625"/>
            <a:ext cx="887412" cy="163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742950" y="5440363"/>
            <a:ext cx="807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The distance must be </a:t>
            </a:r>
            <a:r>
              <a:rPr lang="en-US" sz="3200" b="1"/>
              <a:t>perpendicular</a:t>
            </a:r>
            <a:r>
              <a:rPr lang="en-US" sz="2400" b="1">
                <a:solidFill>
                  <a:schemeClr val="accent2"/>
                </a:solidFill>
              </a:rPr>
              <a:t> to the force.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1" grpId="0"/>
      <p:bldP spid="240663" grpId="0"/>
      <p:bldP spid="240664" grpId="0" animBg="1"/>
      <p:bldP spid="240662" grpId="0" animBg="1"/>
      <p:bldP spid="240669" grpId="0"/>
      <p:bldP spid="240671" grpId="0"/>
      <p:bldP spid="240672" grpId="0" animBg="1"/>
      <p:bldP spid="2406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Moments Formula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8216" name="Group 4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8220" name="Oval 5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Rectangle 6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Rectangle 7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AutoShap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9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8218" name="AutoShape 10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WordArt 11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8196" name="Group 12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8210" name="Group 13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8212" name="Oval 14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AutoShap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9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8199" name="Oval 21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19" name="Text Box 31"/>
          <p:cNvSpPr txBox="1">
            <a:spLocks noChangeArrowheads="1"/>
          </p:cNvSpPr>
          <p:nvPr/>
        </p:nvSpPr>
        <p:spPr bwMode="auto">
          <a:xfrm>
            <a:off x="2219325" y="5351463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Moment</a:t>
            </a: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2653549" y="5345949"/>
            <a:ext cx="1431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380123" y="5345964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 = </a:t>
            </a:r>
            <a:r>
              <a:rPr lang="en-US" sz="5400" b="1" dirty="0" smtClean="0">
                <a:solidFill>
                  <a:schemeClr val="accent2"/>
                </a:solidFill>
              </a:rPr>
              <a:t>d </a:t>
            </a:r>
            <a:r>
              <a:rPr lang="en-US" sz="5400" b="1" dirty="0">
                <a:solidFill>
                  <a:schemeClr val="accent2"/>
                </a:solidFill>
              </a:rPr>
              <a:t>x </a:t>
            </a:r>
            <a:r>
              <a:rPr lang="en-US" sz="5400" b="1" dirty="0" smtClean="0">
                <a:solidFill>
                  <a:schemeClr val="accent2"/>
                </a:solidFill>
              </a:rPr>
              <a:t>F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9" grpId="0"/>
      <p:bldP spid="242719" grpId="1"/>
      <p:bldP spid="242720" grpId="0"/>
      <p:bldP spid="242720" grpId="1"/>
      <p:bldP spid="242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81" name="Group 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16383047"/>
              </p:ext>
            </p:extLst>
          </p:nvPr>
        </p:nvGraphicFramePr>
        <p:xfrm>
          <a:off x="327025" y="1537494"/>
          <a:ext cx="8489950" cy="3783013"/>
        </p:xfrm>
        <a:graphic>
          <a:graphicData uri="http://schemas.openxmlformats.org/drawingml/2006/table">
            <a:tbl>
              <a:tblPr/>
              <a:tblGrid>
                <a:gridCol w="2122487"/>
                <a:gridCol w="2122488"/>
                <a:gridCol w="2122487"/>
                <a:gridCol w="2122488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Pound force (lbf)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Foot (ft)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lbf-ft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Units for Moments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Rotation Direction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206500"/>
            <a:ext cx="8489950" cy="1831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 order to add moments, it is important to know if the direction is clockwise (CW) or counterclockwise (CCW).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4791075" y="5138738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AutoShape 7"/>
          <p:cNvSpPr>
            <a:spLocks noChangeArrowheads="1"/>
          </p:cNvSpPr>
          <p:nvPr/>
        </p:nvSpPr>
        <p:spPr bwMode="auto">
          <a:xfrm flipH="1">
            <a:off x="4943475" y="3287713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1312863" y="3576638"/>
            <a:ext cx="45720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CCW is positive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CW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animBg="1"/>
      <p:bldP spid="2969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sp>
        <p:nvSpPr>
          <p:cNvPr id="11267" name="Text Box 32"/>
          <p:cNvSpPr txBox="1">
            <a:spLocks noChangeArrowheads="1"/>
          </p:cNvSpPr>
          <p:nvPr/>
        </p:nvSpPr>
        <p:spPr bwMode="auto">
          <a:xfrm>
            <a:off x="314325" y="1163638"/>
            <a:ext cx="39497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Curl your fingers to match the direction of rotation.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342900" y="2936875"/>
            <a:ext cx="45720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Thumb is pointing . . . . </a:t>
            </a:r>
          </a:p>
          <a:p>
            <a:pPr>
              <a:spcBef>
                <a:spcPct val="50000"/>
              </a:spcBef>
            </a:pPr>
            <a:r>
              <a:rPr lang="en-US" sz="2800"/>
              <a:t>Up = Positive</a:t>
            </a:r>
          </a:p>
          <a:p>
            <a:pPr>
              <a:spcBef>
                <a:spcPct val="50000"/>
              </a:spcBef>
            </a:pPr>
            <a:r>
              <a:rPr lang="en-US" sz="2800"/>
              <a:t>Down = Negative</a:t>
            </a:r>
          </a:p>
          <a:p>
            <a:pPr>
              <a:spcBef>
                <a:spcPct val="50000"/>
              </a:spcBef>
            </a:pPr>
            <a:r>
              <a:rPr lang="en-US" sz="2800"/>
              <a:t>Toward You = Positive</a:t>
            </a:r>
          </a:p>
          <a:p>
            <a:pPr>
              <a:spcBef>
                <a:spcPct val="50000"/>
              </a:spcBef>
            </a:pPr>
            <a:r>
              <a:rPr lang="en-US" sz="2800"/>
              <a:t>Away from You = Negative</a:t>
            </a:r>
          </a:p>
        </p:txBody>
      </p:sp>
      <p:pic>
        <p:nvPicPr>
          <p:cNvPr id="11269" name="Picture 35" descr="MCj042404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3" t="14566" r="30263" b="36238"/>
          <a:stretch>
            <a:fillRect/>
          </a:stretch>
        </p:blipFill>
        <p:spPr bwMode="auto">
          <a:xfrm>
            <a:off x="5487988" y="1655763"/>
            <a:ext cx="3449637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820" name="AutoShape 36"/>
          <p:cNvSpPr>
            <a:spLocks noChangeArrowheads="1"/>
          </p:cNvSpPr>
          <p:nvPr/>
        </p:nvSpPr>
        <p:spPr bwMode="auto">
          <a:xfrm>
            <a:off x="4130675" y="2627313"/>
            <a:ext cx="4660900" cy="2463800"/>
          </a:xfrm>
          <a:prstGeom prst="curvedRightArrow">
            <a:avLst>
              <a:gd name="adj1" fmla="val 20000"/>
              <a:gd name="adj2" fmla="val 40000"/>
              <a:gd name="adj3" fmla="val 630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71" name="Picture 37" descr="MCj042404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8" t="14566" r="30263" b="56339"/>
          <a:stretch>
            <a:fillRect/>
          </a:stretch>
        </p:blipFill>
        <p:spPr bwMode="auto">
          <a:xfrm>
            <a:off x="5602288" y="1630363"/>
            <a:ext cx="3335337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399213" y="1508125"/>
            <a:ext cx="0" cy="4660900"/>
            <a:chOff x="2308" y="1032"/>
            <a:chExt cx="0" cy="2936"/>
          </a:xfrm>
        </p:grpSpPr>
        <p:sp>
          <p:nvSpPr>
            <p:cNvPr id="11275" name="Line 39"/>
            <p:cNvSpPr>
              <a:spLocks noChangeShapeType="1"/>
            </p:cNvSpPr>
            <p:nvPr/>
          </p:nvSpPr>
          <p:spPr bwMode="auto">
            <a:xfrm>
              <a:off x="2308" y="1032"/>
              <a:ext cx="0" cy="1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40"/>
            <p:cNvSpPr>
              <a:spLocks noChangeShapeType="1"/>
            </p:cNvSpPr>
            <p:nvPr/>
          </p:nvSpPr>
          <p:spPr bwMode="auto">
            <a:xfrm>
              <a:off x="2308" y="3200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25" name="WordArt 41" descr="Narrow vertical"/>
          <p:cNvSpPr>
            <a:spLocks noChangeArrowheads="1" noChangeShapeType="1" noTextEdit="1"/>
          </p:cNvSpPr>
          <p:nvPr/>
        </p:nvSpPr>
        <p:spPr bwMode="auto">
          <a:xfrm rot="720882">
            <a:off x="4446588" y="3965575"/>
            <a:ext cx="2266950" cy="53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9653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counterclockwise</a:t>
            </a: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5608638" y="1258888"/>
            <a:ext cx="787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20" grpId="0" animBg="1"/>
      <p:bldP spid="246825" grpId="0" animBg="1"/>
      <p:bldP spid="2468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835" name="Picture 43" descr="rhpos"/>
          <p:cNvPicPr>
            <a:picLocks noChangeAspect="1" noChangeArrowheads="1"/>
          </p:cNvPicPr>
          <p:nvPr/>
        </p:nvPicPr>
        <p:blipFill>
          <a:blip r:embed="rId3" cstate="print">
            <a:lum brigh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1452563"/>
            <a:ext cx="464343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flipH="1">
            <a:off x="430213" y="2398713"/>
            <a:ext cx="4914900" cy="2355850"/>
            <a:chOff x="1383" y="2457"/>
            <a:chExt cx="3096" cy="1484"/>
          </a:xfrm>
        </p:grpSpPr>
        <p:grpSp>
          <p:nvGrpSpPr>
            <p:cNvPr id="12297" name="Group 21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12305" name="Group 22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12309" name="Oval 23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0" name="Rectangle 24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1" name="Rectangle 25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2" name="AutoShape 26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6" name="Group 27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12307" name="AutoShape 28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8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solidFill>
                        <a:srgbClr val="FF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12298" name="Group 30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12299" name="Group 31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12301" name="Oval 32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2" name="Rectangle 33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3" name="Rectangle 34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4" name="AutoShape 35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0" name="AutoShape 36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9830" name="Picture 38" descr="MCj04325400000[1]"/>
          <p:cNvSpPr>
            <a:spLocks noChangeAspect="1" noChangeArrowheads="1"/>
          </p:cNvSpPr>
          <p:nvPr/>
        </p:nvSpPr>
        <p:spPr bwMode="auto">
          <a:xfrm rot="-4916139">
            <a:off x="4945063" y="28194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4" name="AutoShape 42"/>
          <p:cNvSpPr>
            <a:spLocks noChangeArrowheads="1"/>
          </p:cNvSpPr>
          <p:nvPr/>
        </p:nvSpPr>
        <p:spPr bwMode="auto">
          <a:xfrm>
            <a:off x="1117600" y="4941888"/>
            <a:ext cx="1243013" cy="1143000"/>
          </a:xfrm>
          <a:prstGeom prst="plus">
            <a:avLst>
              <a:gd name="adj" fmla="val 4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36" name="AutoShape 44"/>
          <p:cNvSpPr>
            <a:spLocks noChangeArrowheads="1"/>
          </p:cNvSpPr>
          <p:nvPr/>
        </p:nvSpPr>
        <p:spPr bwMode="auto">
          <a:xfrm rot="9611789">
            <a:off x="5868988" y="4886325"/>
            <a:ext cx="2330450" cy="1541463"/>
          </a:xfrm>
          <a:prstGeom prst="wedgeEllipseCallout">
            <a:avLst>
              <a:gd name="adj1" fmla="val 37838"/>
              <a:gd name="adj2" fmla="val 90958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THUMB POINTS TOWARD YOU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1928813" y="5640388"/>
            <a:ext cx="134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9" dur="20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30" grpId="0" animBg="1"/>
      <p:bldP spid="289830" grpId="1" animBg="1"/>
      <p:bldP spid="289834" grpId="0" animBg="1"/>
      <p:bldP spid="289836" grpId="0" animBg="1"/>
      <p:bldP spid="2898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814" name="Picture 46" descr="rhneg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093913"/>
            <a:ext cx="38544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76225" y="2701925"/>
            <a:ext cx="4914900" cy="2355850"/>
            <a:chOff x="1383" y="2457"/>
            <a:chExt cx="3096" cy="1484"/>
          </a:xfrm>
        </p:grpSpPr>
        <p:grpSp>
          <p:nvGrpSpPr>
            <p:cNvPr id="13321" name="Group 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13329" name="Group 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13333" name="Oval 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4" name="Rectangle 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Rectangle 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AutoShape 1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30" name="Group 1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13331" name="AutoShape 1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2" name="WordArt 1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noFill/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13322" name="Group 1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13323" name="Group 1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13325" name="Oval 1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Rectangle 1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Rectangle 1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8" name="AutoShape 1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4" name="AutoShape 2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88807" name="Picture 39" descr="MCj043254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44333">
            <a:off x="5238750" y="3081338"/>
            <a:ext cx="13716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811" name="Rectangle 43"/>
          <p:cNvSpPr>
            <a:spLocks noChangeArrowheads="1"/>
          </p:cNvSpPr>
          <p:nvPr/>
        </p:nvSpPr>
        <p:spPr bwMode="auto">
          <a:xfrm>
            <a:off x="1131888" y="5483225"/>
            <a:ext cx="1200150" cy="2714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9" name="AutoShape 51"/>
          <p:cNvSpPr>
            <a:spLocks noChangeArrowheads="1"/>
          </p:cNvSpPr>
          <p:nvPr/>
        </p:nvSpPr>
        <p:spPr bwMode="auto">
          <a:xfrm rot="-9852651">
            <a:off x="5575300" y="557213"/>
            <a:ext cx="2592388" cy="1541462"/>
          </a:xfrm>
          <a:prstGeom prst="wedgeEllipseCallout">
            <a:avLst>
              <a:gd name="adj1" fmla="val 27315"/>
              <a:gd name="adj2" fmla="val -101106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THUMB POINTS AWAY FROM YOU</a:t>
            </a:r>
          </a:p>
        </p:txBody>
      </p:sp>
      <p:sp>
        <p:nvSpPr>
          <p:cNvPr id="288820" name="Text Box 52"/>
          <p:cNvSpPr txBox="1">
            <a:spLocks noChangeArrowheads="1"/>
          </p:cNvSpPr>
          <p:nvPr/>
        </p:nvSpPr>
        <p:spPr bwMode="auto">
          <a:xfrm>
            <a:off x="2333625" y="5607050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88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11" grpId="0" animBg="1"/>
      <p:bldP spid="288819" grpId="0" animBg="1"/>
      <p:bldP spid="2888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8&quot;&gt;&lt;object type=&quot;3&quot; unique_id=&quot;10139&quot;&gt;&lt;property id=&quot;20148&quot; value=&quot;5&quot;/&gt;&lt;property id=&quot;20300&quot; value=&quot;Slide 1 - &amp;quot;Moments&amp;quot;&quot;/&gt;&lt;property id=&quot;20307&quot; value=&quot;424&quot;/&gt;&lt;/object&gt;&lt;object type=&quot;3&quot; unique_id=&quot;10140&quot;&gt;&lt;property id=&quot;20148&quot; value=&quot;5&quot;/&gt;&lt;property id=&quot;20300&quot; value=&quot;Slide 2 - &amp;quot;Moment&amp;quot;&quot;/&gt;&lt;property id=&quot;20307&quot; value=&quot;393&quot;/&gt;&lt;/object&gt;&lt;object type=&quot;3&quot; unique_id=&quot;10141&quot;&gt;&lt;property id=&quot;20148&quot; value=&quot;5&quot;/&gt;&lt;property id=&quot;20300&quot; value=&quot;Slide 3 - &amp;quot;Terminology&amp;quot;&quot;/&gt;&lt;property id=&quot;20307&quot; value=&quot;396&quot;/&gt;&lt;/object&gt;&lt;object type=&quot;3&quot; unique_id=&quot;10142&quot;&gt;&lt;property id=&quot;20148&quot; value=&quot;5&quot;/&gt;&lt;property id=&quot;20300&quot; value=&quot;Slide 4 - &amp;quot;Moments Formula&amp;quot;&quot;/&gt;&lt;property id=&quot;20307&quot; value=&quot;397&quot;/&gt;&lt;/object&gt;&lt;object type=&quot;3&quot; unique_id=&quot;10143&quot;&gt;&lt;property id=&quot;20148&quot; value=&quot;5&quot;/&gt;&lt;property id=&quot;20300&quot; value=&quot;Slide 5 - &amp;quot;Units for Moments&amp;quot;&quot;/&gt;&lt;property id=&quot;20307&quot; value=&quot;398&quot;/&gt;&lt;/object&gt;&lt;object type=&quot;3&quot; unique_id=&quot;10144&quot;&gt;&lt;property id=&quot;20148&quot; value=&quot;5&quot;/&gt;&lt;property id=&quot;20300&quot; value=&quot;Slide 6 - &amp;quot;Rotation Direction&amp;quot;&quot;/&gt;&lt;property id=&quot;20307&quot; value=&quot;423&quot;/&gt;&lt;/object&gt;&lt;object type=&quot;3&quot; unique_id=&quot;10145&quot;&gt;&lt;property id=&quot;20148&quot; value=&quot;5&quot;/&gt;&lt;property id=&quot;20300&quot; value=&quot;Slide 7 - &amp;quot;Right-Hand Rule&amp;quot;&quot;/&gt;&lt;property id=&quot;20307&quot; value=&quot;399&quot;/&gt;&lt;/object&gt;&lt;object type=&quot;3&quot; unique_id=&quot;10146&quot;&gt;&lt;property id=&quot;20148&quot; value=&quot;5&quot;/&gt;&lt;property id=&quot;20300&quot; value=&quot;Slide 8 - &amp;quot;Right-Hand Rule&amp;quot;&quot;/&gt;&lt;property id=&quot;20307&quot; value=&quot;419&quot;/&gt;&lt;/object&gt;&lt;object type=&quot;3&quot; unique_id=&quot;10147&quot;&gt;&lt;property id=&quot;20148&quot; value=&quot;5&quot;/&gt;&lt;property id=&quot;20300&quot; value=&quot;Slide 9 - &amp;quot;Right-Hand Rule&amp;quot;&quot;/&gt;&lt;property id=&quot;20307&quot; value=&quot;418&quot;/&gt;&lt;/object&gt;&lt;object type=&quot;3&quot; unique_id=&quot;10148&quot;&gt;&lt;property id=&quot;20148&quot; value=&quot;5&quot;/&gt;&lt;property id=&quot;20300&quot; value=&quot;Slide 10 - &amp;quot;Moment Calculations&amp;quot;&quot;/&gt;&lt;property id=&quot;20307&quot; value=&quot;400&quot;/&gt;&lt;/object&gt;&lt;object type=&quot;3&quot; unique_id=&quot;10149&quot;&gt;&lt;property id=&quot;20148&quot; value=&quot;5&quot;/&gt;&lt;property id=&quot;20300&quot; value=&quot;Slide 11 - &amp;quot;Moment Calculations&amp;quot;&quot;/&gt;&lt;property id=&quot;20307&quot; value=&quot;416&quot;/&gt;&lt;/object&gt;&lt;object type=&quot;3&quot; unique_id=&quot;10150&quot;&gt;&lt;property id=&quot;20148&quot; value=&quot;5&quot;/&gt;&lt;property id=&quot;20300&quot; value=&quot;Slide 12 - &amp;quot;Moment Calculations&amp;quot;&quot;/&gt;&lt;property id=&quot;20307&quot; value=&quot;420&quot;/&gt;&lt;/object&gt;&lt;object type=&quot;3&quot; unique_id=&quot;10151&quot;&gt;&lt;property id=&quot;20148&quot; value=&quot;5&quot;/&gt;&lt;property id=&quot;20300&quot; value=&quot;Slide 13 - &amp;quot;Moment Calculations&amp;quot;&quot;/&gt;&lt;property id=&quot;20307&quot; value=&quot;421&quot;/&gt;&lt;/object&gt;&lt;object type=&quot;3&quot; unique_id=&quot;10152&quot;&gt;&lt;property id=&quot;20148&quot; value=&quot;5&quot;/&gt;&lt;property id=&quot;20300&quot; value=&quot;Slide 14 - &amp;quot;Moment Calculations &amp;quot;&quot;/&gt;&lt;property id=&quot;20307&quot; value=&quot;403&quot;/&gt;&lt;/object&gt;&lt;object type=&quot;3&quot; unique_id=&quot;10153&quot;&gt;&lt;property id=&quot;20148&quot; value=&quot;5&quot;/&gt;&lt;property id=&quot;20300&quot; value=&quot;Slide 15 - &amp;quot;Moment Calculations&amp;quot;&quot;/&gt;&lt;property id=&quot;20307&quot; value=&quot;404&quot;/&gt;&lt;/object&gt;&lt;object type=&quot;3&quot; unique_id=&quot;10155&quot;&gt;&lt;property id=&quot;20148&quot; value=&quot;5&quot;/&gt;&lt;property id=&quot;20300&quot; value=&quot;Slide 16 - &amp;quot;What is Equilibrium?&amp;quot;&quot;/&gt;&lt;property id=&quot;20307&quot; value=&quot;425&quot;/&gt;&lt;/object&gt;&lt;object type=&quot;3&quot; unique_id=&quot;10156&quot;&gt;&lt;property id=&quot;20148&quot; value=&quot;5&quot;/&gt;&lt;property id=&quot;20300&quot; value=&quot;Slide 17 - &amp;quot;Moment Calculations&amp;quot;&quot;/&gt;&lt;property id=&quot;20307&quot; value=&quot;401&quot;/&gt;&lt;/object&gt;&lt;object type=&quot;3&quot; unique_id=&quot;10157&quot;&gt;&lt;property id=&quot;20148&quot; value=&quot;5&quot;/&gt;&lt;property id=&quot;20300&quot; value=&quot;Slide 18 - &amp;quot;Moment Calculations&amp;quot;&quot;/&gt;&lt;property id=&quot;20307&quot; value=&quot;402&quot;/&gt;&lt;/object&gt;&lt;object type=&quot;3&quot; unique_id=&quot;10158&quot;&gt;&lt;property id=&quot;20148&quot; value=&quot;5&quot;/&gt;&lt;property id=&quot;20300&quot; value=&quot;Slide 19 - &amp;quot;Moment Calculations&amp;quot;&quot;/&gt;&lt;property id=&quot;20307&quot; value=&quot;405&quot;/&gt;&lt;/object&gt;&lt;object type=&quot;3&quot; unique_id=&quot;10159&quot;&gt;&lt;property id=&quot;20148&quot; value=&quot;5&quot;/&gt;&lt;property id=&quot;20300&quot; value=&quot;Slide 20 - &amp;quot;Moment Calculations&amp;quot;&quot;/&gt;&lt;property id=&quot;20307&quot; value=&quot;409&quot;/&gt;&lt;/object&gt;&lt;object type=&quot;3&quot; unique_id=&quot;10160&quot;&gt;&lt;property id=&quot;20148&quot; value=&quot;5&quot;/&gt;&lt;property id=&quot;20300&quot; value=&quot;Slide 21 - &amp;quot;Moment Calculations&amp;quot;&quot;/&gt;&lt;property id=&quot;20307&quot; value=&quot;410&quot;/&gt;&lt;/object&gt;&lt;/object&gt;&lt;object type=&quot;8&quot; unique_id=&quot;10184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riculum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9235FAAB3A6C45B68E209888EDCD6D" ma:contentTypeVersion="1" ma:contentTypeDescription="Create a new document." ma:contentTypeScope="" ma:versionID="a2e51b4465781ee61c1be13b06600764">
  <xsd:schema xmlns:xsd="http://www.w3.org/2001/XMLSchema" xmlns:xs="http://www.w3.org/2001/XMLSchema" xmlns:p="http://schemas.microsoft.com/office/2006/metadata/properties" xmlns:ns3="7ceb0ffb-2088-4669-913c-61eab4515a9c" targetNamespace="http://schemas.microsoft.com/office/2006/metadata/properties" ma:root="true" ma:fieldsID="5953469f158cc4a2b9daa4bb352e0bea" ns3:_="">
    <xsd:import namespace="7ceb0ffb-2088-4669-913c-61eab4515a9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b0ffb-2088-4669-913c-61eab4515a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DFDA94-2A95-44EB-B3FA-5AEB26AF5EE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AD8EE5-36EC-4E2C-BAFC-39403FC22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eb0ffb-2088-4669-913c-61eab4515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1A5376-4BF6-4EDC-8DDD-5CECA93F51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ppt574A.tmp</Template>
  <TotalTime>7821</TotalTime>
  <Words>1232</Words>
  <Application>Microsoft Office PowerPoint</Application>
  <PresentationFormat>On-screen Show (4:3)</PresentationFormat>
  <Paragraphs>296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1_Custom Design</vt:lpstr>
      <vt:lpstr>CurriculumTemplate</vt:lpstr>
      <vt:lpstr>PowerPoint Presentation</vt:lpstr>
      <vt:lpstr>Moment</vt:lpstr>
      <vt:lpstr>Terminology</vt:lpstr>
      <vt:lpstr>Moments Formula</vt:lpstr>
      <vt:lpstr>Units for Moments</vt:lpstr>
      <vt:lpstr>Rotation Direction</vt:lpstr>
      <vt:lpstr>Right-Hand Rule</vt:lpstr>
      <vt:lpstr>Right-Hand Rule</vt:lpstr>
      <vt:lpstr>Right-Hand Rule</vt:lpstr>
      <vt:lpstr>Moment Calculations</vt:lpstr>
      <vt:lpstr>Moment Calculations</vt:lpstr>
      <vt:lpstr>Moment Calculations</vt:lpstr>
      <vt:lpstr>Moment Calculations</vt:lpstr>
      <vt:lpstr>Moment Calculations</vt:lpstr>
      <vt:lpstr>Moment Calculations</vt:lpstr>
      <vt:lpstr>PowerPoint Presentation</vt:lpstr>
      <vt:lpstr>Moment Calculations</vt:lpstr>
      <vt:lpstr>Moment Calculations</vt:lpstr>
      <vt:lpstr>Moment Calculations</vt:lpstr>
      <vt:lpstr>Moment Calculations</vt:lpstr>
      <vt:lpstr>Moment Calculations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2.1.5 Moments</dc:title>
  <dc:subject>PoE - Lesson 2.1</dc:subject>
  <dc:creator>PLTW</dc:creator>
  <cp:lastModifiedBy>Matt Arnold</cp:lastModifiedBy>
  <cp:revision>103</cp:revision>
  <dcterms:created xsi:type="dcterms:W3CDTF">2008-04-23T23:23:02Z</dcterms:created>
  <dcterms:modified xsi:type="dcterms:W3CDTF">2014-11-19T17:37:13Z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0x010100889235FAAB3A6C45B68E209888EDCD6D</vt:lpwstr>
  </property>
  <property fmtid="{D5CDD505-2E9C-101B-9397-08002B2CF9AE}" pid="3" name="IsMyDocuments">
    <vt:bool>true</vt:bool>
  </property>
</Properties>
</file>