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Override PartName="/ppt/notesSlides/notesSlide19.xml" ContentType="application/vnd.openxmlformats-officedocument.presentationml.notesSlide+xml"/>
  <Override PartName="/ppt/tags/tag3.xml" ContentType="application/vnd.openxmlformats-officedocument.presentationml.tag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8" r:id="rId4"/>
    <p:sldMasterId id="2147483693" r:id="rId5"/>
  </p:sldMasterIdLst>
  <p:notesMasterIdLst>
    <p:notesMasterId r:id="rId27"/>
  </p:notesMasterIdLst>
  <p:handoutMasterIdLst>
    <p:handoutMasterId r:id="rId28"/>
  </p:handoutMasterIdLst>
  <p:sldIdLst>
    <p:sldId id="427" r:id="rId6"/>
    <p:sldId id="393" r:id="rId7"/>
    <p:sldId id="396" r:id="rId8"/>
    <p:sldId id="397" r:id="rId9"/>
    <p:sldId id="398" r:id="rId10"/>
    <p:sldId id="423" r:id="rId11"/>
    <p:sldId id="399" r:id="rId12"/>
    <p:sldId id="419" r:id="rId13"/>
    <p:sldId id="418" r:id="rId14"/>
    <p:sldId id="400" r:id="rId15"/>
    <p:sldId id="416" r:id="rId16"/>
    <p:sldId id="420" r:id="rId17"/>
    <p:sldId id="421" r:id="rId18"/>
    <p:sldId id="403" r:id="rId19"/>
    <p:sldId id="404" r:id="rId20"/>
    <p:sldId id="425" r:id="rId21"/>
    <p:sldId id="401" r:id="rId22"/>
    <p:sldId id="402" r:id="rId23"/>
    <p:sldId id="426" r:id="rId24"/>
    <p:sldId id="409" r:id="rId25"/>
    <p:sldId id="410" r:id="rId26"/>
  </p:sldIdLst>
  <p:sldSz cx="9144000" cy="6858000" type="screen4x3"/>
  <p:notesSz cx="6858000" cy="9077325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nroth_r" initials="" lastIdx="9" clrIdx="0"/>
  <p:cmAuthor id="1" name="benroth_r" initials="R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C0C0C0"/>
    <a:srgbClr val="009900"/>
    <a:srgbClr val="CC0000"/>
    <a:srgbClr val="E7F3F5"/>
    <a:srgbClr val="E1F1F3"/>
    <a:srgbClr val="EAF5F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15" autoAdjust="0"/>
    <p:restoredTop sz="94366" autoAdjust="0"/>
  </p:normalViewPr>
  <p:slideViewPr>
    <p:cSldViewPr snapToGrid="0">
      <p:cViewPr varScale="1">
        <p:scale>
          <a:sx n="110" d="100"/>
          <a:sy n="110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562" y="-90"/>
      </p:cViewPr>
      <p:guideLst>
        <p:guide orient="horz" pos="285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6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Moments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Principles of Engineering</a:t>
            </a:r>
            <a:r>
              <a:rPr lang="en-US" baseline="30000"/>
              <a:t>TM</a:t>
            </a:r>
            <a:endParaRPr lang="en-US"/>
          </a:p>
          <a:p>
            <a:pPr>
              <a:defRPr/>
            </a:pPr>
            <a:r>
              <a:rPr lang="en-US"/>
              <a:t>Unit </a:t>
            </a:r>
            <a:r>
              <a:rPr lang="en-US" smtClean="0"/>
              <a:t>2 </a:t>
            </a:r>
            <a:r>
              <a:rPr lang="en-US"/>
              <a:t>– Lesson </a:t>
            </a:r>
            <a:r>
              <a:rPr lang="en-US" smtClean="0"/>
              <a:t>2.1 </a:t>
            </a:r>
            <a:r>
              <a:rPr lang="en-US"/>
              <a:t>- Statics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Project Lead The Way, Inc.</a:t>
            </a:r>
            <a:endParaRPr lang="en-US" baseline="30000"/>
          </a:p>
          <a:p>
            <a:pPr>
              <a:defRPr/>
            </a:pPr>
            <a:r>
              <a:rPr lang="en-US"/>
              <a:t>Copyright 2010</a:t>
            </a:r>
          </a:p>
          <a:p>
            <a:pPr>
              <a:defRPr/>
            </a:pPr>
            <a:endParaRPr lang="en-US"/>
          </a:p>
        </p:txBody>
      </p:sp>
      <p:sp>
        <p:nvSpPr>
          <p:cNvPr id="66569" name="Rectangle 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1263" y="8529638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020D42-CDDF-482A-8DA1-0A96A5293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62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1650"/>
            <a:ext cx="5029200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3912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Moments</a:t>
            </a:r>
          </a:p>
        </p:txBody>
      </p:sp>
      <p:sp>
        <p:nvSpPr>
          <p:cNvPr id="123913" name="Rectangle 9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Principles of Engineering</a:t>
            </a:r>
            <a:r>
              <a:rPr lang="en-US" baseline="30000"/>
              <a:t>TM</a:t>
            </a:r>
            <a:endParaRPr lang="en-US"/>
          </a:p>
          <a:p>
            <a:pPr>
              <a:defRPr/>
            </a:pPr>
            <a:r>
              <a:rPr lang="en-US"/>
              <a:t>Unit 2 – Lesson 2.1 - Statics</a:t>
            </a:r>
          </a:p>
        </p:txBody>
      </p:sp>
      <p:sp>
        <p:nvSpPr>
          <p:cNvPr id="26630" name="Rectangle 10"/>
          <p:cNvSpPr>
            <a:spLocks noChangeArrowheads="1"/>
          </p:cNvSpPr>
          <p:nvPr/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endParaRPr lang="en-US" sz="1200"/>
          </a:p>
          <a:p>
            <a:pPr eaLnBrk="0" hangingPunct="0"/>
            <a:endParaRPr lang="en-US" sz="1200"/>
          </a:p>
          <a:p>
            <a:pPr eaLnBrk="0" hangingPunct="0"/>
            <a:endParaRPr lang="en-US" sz="1200"/>
          </a:p>
          <a:p>
            <a:endParaRPr lang="en-US" sz="1200"/>
          </a:p>
          <a:p>
            <a:endParaRPr lang="en-US" sz="1200"/>
          </a:p>
          <a:p>
            <a:pPr eaLnBrk="0" hangingPunct="0"/>
            <a:r>
              <a:rPr lang="en-US" sz="1200"/>
              <a:t>Project Lead The Way, Inc.</a:t>
            </a:r>
            <a:endParaRPr lang="en-US" sz="1200" baseline="30000">
              <a:cs typeface="Arial" charset="0"/>
            </a:endParaRPr>
          </a:p>
          <a:p>
            <a:pPr eaLnBrk="0" hangingPunct="0"/>
            <a:r>
              <a:rPr lang="en-US" sz="1200">
                <a:cs typeface="Arial" charset="0"/>
              </a:rPr>
              <a:t>Copyright 2010</a:t>
            </a:r>
          </a:p>
          <a:p>
            <a:endParaRPr lang="en-US" sz="1200"/>
          </a:p>
        </p:txBody>
      </p:sp>
      <p:sp>
        <p:nvSpPr>
          <p:cNvPr id="26631" name="Rectangle 11"/>
          <p:cNvSpPr>
            <a:spLocks noChangeArrowheads="1"/>
          </p:cNvSpPr>
          <p:nvPr/>
        </p:nvSpPr>
        <p:spPr bwMode="auto">
          <a:xfrm>
            <a:off x="3751263" y="8529638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/>
            <a:fld id="{640D0617-80BB-45D5-908E-806ACECCFCE0}" type="slidenum">
              <a:rPr lang="en-US" sz="1200"/>
              <a:pPr algn="r"/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859503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28675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The force applied to drive the bolt produces a measurable moment, and the wrench rotates about the axis of the bolt. 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378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If you have a vertical force, you are looking for a horizontal distance to the pivot. 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you have a horizontal force, you are looking for a vertical distance to the pivot. </a:t>
            </a:r>
          </a:p>
          <a:p>
            <a:pPr eaLnBrk="1" hangingPunct="1"/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Given a vertical force, look for a horizontal distance.</a:t>
            </a:r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Given a vertical force, look for a horizontal distance.</a:t>
            </a:r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Given a vertical force, look for a horizontal distance.</a:t>
            </a:r>
          </a:p>
          <a:p>
            <a:pPr eaLnBrk="1" hangingPunct="1"/>
            <a:endParaRPr lang="en-US" smtClean="0"/>
          </a:p>
        </p:txBody>
      </p:sp>
      <p:sp>
        <p:nvSpPr>
          <p:cNvPr id="4198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4198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/>
              <a:t>Moments</a:t>
            </a:r>
          </a:p>
        </p:txBody>
      </p:sp>
      <p:sp>
        <p:nvSpPr>
          <p:cNvPr id="43011" name="Rectangle 9"/>
          <p:cNvSpPr txBox="1">
            <a:spLocks noGrp="1" noChangeArrowheads="1"/>
          </p:cNvSpPr>
          <p:nvPr/>
        </p:nvSpPr>
        <p:spPr bwMode="auto">
          <a:xfrm>
            <a:off x="37338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/>
              <a:t>Principles of Engineering</a:t>
            </a:r>
            <a:r>
              <a:rPr lang="en-US" sz="1200" baseline="30000"/>
              <a:t>TM</a:t>
            </a:r>
            <a:endParaRPr lang="en-US" sz="1200"/>
          </a:p>
          <a:p>
            <a:pPr algn="r"/>
            <a:r>
              <a:rPr lang="en-US" sz="1200"/>
              <a:t>Unit 4 – Lesson 4.1 - Statics</a:t>
            </a: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During </a:t>
            </a:r>
            <a:r>
              <a:rPr lang="en-US" dirty="0" err="1" smtClean="0"/>
              <a:t>PoE</a:t>
            </a:r>
            <a:r>
              <a:rPr lang="en-US" dirty="0" smtClean="0"/>
              <a:t> </a:t>
            </a:r>
            <a:r>
              <a:rPr lang="en-US" dirty="0" smtClean="0"/>
              <a:t>we will address the first case. We will</a:t>
            </a:r>
            <a:r>
              <a:rPr lang="en-US" baseline="0" dirty="0" smtClean="0"/>
              <a:t> not </a:t>
            </a:r>
            <a:r>
              <a:rPr lang="en-US" dirty="0" smtClean="0"/>
              <a:t>have trusses spinning. Trusses will be stationary.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44035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45059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Moments</a:t>
            </a:r>
          </a:p>
        </p:txBody>
      </p:sp>
      <p:sp>
        <p:nvSpPr>
          <p:cNvPr id="48130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47107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29699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48131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30723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31747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32771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33795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34819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35843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8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smtClean="0"/>
              <a:t>Moments</a:t>
            </a:r>
          </a:p>
        </p:txBody>
      </p:sp>
      <p:sp>
        <p:nvSpPr>
          <p:cNvPr id="36867" name="Rectangle 9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smtClean="0"/>
              <a:t>Principles of Engineering</a:t>
            </a:r>
            <a:r>
              <a:rPr lang="en-US" sz="1200" baseline="30000" smtClean="0"/>
              <a:t>TM</a:t>
            </a:r>
            <a:endParaRPr lang="en-US" sz="1200" smtClean="0"/>
          </a:p>
          <a:p>
            <a:r>
              <a:rPr lang="en-US" sz="1200" smtClean="0"/>
              <a:t>Unit 4 – Lesson 4.1 - Statics</a:t>
            </a: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34EA1-DF4A-4248-BE5A-C1953246E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4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01063" cy="996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3363" y="1206500"/>
            <a:ext cx="8489950" cy="53975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1747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64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84B0E-8A1A-4396-9E89-C961602FF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22960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BEE14D7-71E3-4084-BC38-40819F93F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28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86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86B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86B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86B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86B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371600" y="4343400"/>
            <a:ext cx="6400800" cy="838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Moments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4" descr="C:\Users\lsmith\Dropbox\2014-15 Curriculum Release\Notes\Logos\PLTW Logo Transparent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00199"/>
            <a:ext cx="5943600" cy="198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58000" y="6629400"/>
            <a:ext cx="2209800" cy="22860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2012 Project Lead The Way, Inc.</a:t>
            </a:r>
            <a:endParaRPr lang="en-US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0" y="6629400"/>
            <a:ext cx="22098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Principles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Engineering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6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Moment Calculations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693738" y="2443163"/>
            <a:ext cx="3790950" cy="2382837"/>
            <a:chOff x="4140" y="2106"/>
            <a:chExt cx="4140" cy="2394"/>
          </a:xfrm>
        </p:grpSpPr>
        <p:grpSp>
          <p:nvGrpSpPr>
            <p:cNvPr id="14351" name="Group 5"/>
            <p:cNvGrpSpPr>
              <a:grpSpLocks/>
            </p:cNvGrpSpPr>
            <p:nvPr/>
          </p:nvGrpSpPr>
          <p:grpSpPr bwMode="auto">
            <a:xfrm>
              <a:off x="4140" y="3420"/>
              <a:ext cx="4140" cy="1080"/>
              <a:chOff x="4140" y="3420"/>
              <a:chExt cx="5400" cy="1260"/>
            </a:xfrm>
          </p:grpSpPr>
          <p:sp>
            <p:nvSpPr>
              <p:cNvPr id="14355" name="Oval 6"/>
              <p:cNvSpPr>
                <a:spLocks noChangeArrowheads="1"/>
              </p:cNvSpPr>
              <p:nvPr/>
            </p:nvSpPr>
            <p:spPr bwMode="auto">
              <a:xfrm>
                <a:off x="4140" y="3420"/>
                <a:ext cx="1260" cy="1260"/>
              </a:xfrm>
              <a:prstGeom prst="ellipse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6" name="Rectangle 7"/>
              <p:cNvSpPr>
                <a:spLocks noChangeArrowheads="1"/>
              </p:cNvSpPr>
              <p:nvPr/>
            </p:nvSpPr>
            <p:spPr bwMode="auto">
              <a:xfrm>
                <a:off x="4140" y="3780"/>
                <a:ext cx="720" cy="5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7" name="Rectangle 8"/>
              <p:cNvSpPr>
                <a:spLocks noChangeArrowheads="1"/>
              </p:cNvSpPr>
              <p:nvPr/>
            </p:nvSpPr>
            <p:spPr bwMode="auto">
              <a:xfrm>
                <a:off x="5040" y="3780"/>
                <a:ext cx="4500" cy="540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8" name="AutoShape 9"/>
              <p:cNvSpPr>
                <a:spLocks noChangeArrowheads="1"/>
              </p:cNvSpPr>
              <p:nvPr/>
            </p:nvSpPr>
            <p:spPr bwMode="auto">
              <a:xfrm>
                <a:off x="4140" y="3780"/>
                <a:ext cx="720" cy="540"/>
              </a:xfrm>
              <a:prstGeom prst="hexagon">
                <a:avLst>
                  <a:gd name="adj" fmla="val 3333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52" name="Group 10"/>
            <p:cNvGrpSpPr>
              <a:grpSpLocks/>
            </p:cNvGrpSpPr>
            <p:nvPr/>
          </p:nvGrpSpPr>
          <p:grpSpPr bwMode="auto">
            <a:xfrm>
              <a:off x="7704" y="2106"/>
              <a:ext cx="560" cy="1620"/>
              <a:chOff x="7740" y="1980"/>
              <a:chExt cx="560" cy="1620"/>
            </a:xfrm>
          </p:grpSpPr>
          <p:sp>
            <p:nvSpPr>
              <p:cNvPr id="14353" name="AutoShape 11"/>
              <p:cNvSpPr>
                <a:spLocks noChangeArrowheads="1"/>
              </p:cNvSpPr>
              <p:nvPr/>
            </p:nvSpPr>
            <p:spPr bwMode="auto">
              <a:xfrm>
                <a:off x="7740" y="1980"/>
                <a:ext cx="560" cy="1620"/>
              </a:xfrm>
              <a:prstGeom prst="downArrow">
                <a:avLst>
                  <a:gd name="adj1" fmla="val 50000"/>
                  <a:gd name="adj2" fmla="val 72321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4" name="WordArt 12"/>
              <p:cNvSpPr>
                <a:spLocks noChangeArrowheads="1" noChangeShapeType="1" noTextEdit="1"/>
              </p:cNvSpPr>
              <p:nvPr/>
            </p:nvSpPr>
            <p:spPr bwMode="auto">
              <a:xfrm rot="5400000">
                <a:off x="7461" y="2563"/>
                <a:ext cx="1118" cy="180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wordArtVert"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fontAlgn="auto"/>
                <a:r>
                  <a:rPr lang="en-US" sz="3600" kern="10">
                    <a:noFill/>
                    <a:latin typeface="Arial Black"/>
                  </a:rPr>
                  <a:t>FORCE</a:t>
                </a:r>
              </a:p>
            </p:txBody>
          </p:sp>
        </p:grpSp>
      </p:grpSp>
      <p:sp>
        <p:nvSpPr>
          <p:cNvPr id="251917" name="Text Box 13"/>
          <p:cNvSpPr txBox="1">
            <a:spLocks noChangeArrowheads="1"/>
          </p:cNvSpPr>
          <p:nvPr/>
        </p:nvSpPr>
        <p:spPr bwMode="auto">
          <a:xfrm>
            <a:off x="4287838" y="2222500"/>
            <a:ext cx="197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F = 20. lb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950913" y="4095750"/>
            <a:ext cx="3263900" cy="1936750"/>
            <a:chOff x="767" y="2580"/>
            <a:chExt cx="2056" cy="1220"/>
          </a:xfrm>
        </p:grpSpPr>
        <p:sp>
          <p:nvSpPr>
            <p:cNvPr id="14347" name="Line 18"/>
            <p:cNvSpPr>
              <a:spLocks noChangeShapeType="1"/>
            </p:cNvSpPr>
            <p:nvPr/>
          </p:nvSpPr>
          <p:spPr bwMode="auto">
            <a:xfrm>
              <a:off x="767" y="2772"/>
              <a:ext cx="0" cy="10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8" name="Line 19"/>
            <p:cNvSpPr>
              <a:spLocks noChangeShapeType="1"/>
            </p:cNvSpPr>
            <p:nvPr/>
          </p:nvSpPr>
          <p:spPr bwMode="auto">
            <a:xfrm>
              <a:off x="767" y="3364"/>
              <a:ext cx="2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" name="Line 20"/>
            <p:cNvSpPr>
              <a:spLocks noChangeShapeType="1"/>
            </p:cNvSpPr>
            <p:nvPr/>
          </p:nvSpPr>
          <p:spPr bwMode="auto">
            <a:xfrm>
              <a:off x="2817" y="2580"/>
              <a:ext cx="6" cy="12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0" name="Text Box 22"/>
            <p:cNvSpPr txBox="1">
              <a:spLocks noChangeArrowheads="1"/>
            </p:cNvSpPr>
            <p:nvPr/>
          </p:nvSpPr>
          <p:spPr bwMode="auto">
            <a:xfrm>
              <a:off x="1338" y="3203"/>
              <a:ext cx="910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0" rIns="0"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/>
                  </a:solidFill>
                </a:rPr>
                <a:t>d</a:t>
              </a:r>
              <a:r>
                <a:rPr lang="en-US" sz="2400" b="1" dirty="0" smtClean="0">
                  <a:solidFill>
                    <a:schemeClr val="accent2"/>
                  </a:solidFill>
                </a:rPr>
                <a:t> </a:t>
              </a:r>
              <a:r>
                <a:rPr lang="en-US" sz="2400" b="1" dirty="0">
                  <a:solidFill>
                    <a:schemeClr val="accent2"/>
                  </a:solidFill>
                </a:rPr>
                <a:t>= 9.0 in.</a:t>
              </a:r>
            </a:p>
          </p:txBody>
        </p:sp>
      </p:grpSp>
      <p:sp>
        <p:nvSpPr>
          <p:cNvPr id="251929" name="Text Box 25"/>
          <p:cNvSpPr txBox="1">
            <a:spLocks noChangeArrowheads="1"/>
          </p:cNvSpPr>
          <p:nvPr/>
        </p:nvSpPr>
        <p:spPr bwMode="auto">
          <a:xfrm>
            <a:off x="5303838" y="3175000"/>
            <a:ext cx="3603625" cy="28321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M = </a:t>
            </a:r>
            <a:r>
              <a:rPr lang="en-US" sz="2000" b="1" dirty="0" smtClean="0">
                <a:solidFill>
                  <a:schemeClr val="accent2"/>
                </a:solidFill>
              </a:rPr>
              <a:t>d x F</a:t>
            </a:r>
            <a:endParaRPr lang="en-US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800" i="1" dirty="0">
                <a:solidFill>
                  <a:srgbClr val="CC0000"/>
                </a:solidFill>
              </a:rPr>
              <a:t>Use the right-hand rule to determine positive and negative.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d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  <a:r>
              <a:rPr lang="en-US" sz="2000" b="1" dirty="0">
                <a:solidFill>
                  <a:schemeClr val="accent2"/>
                </a:solidFill>
              </a:rPr>
              <a:t>= 9.0 in. = .75 </a:t>
            </a:r>
            <a:r>
              <a:rPr lang="en-US" sz="2000" b="1" dirty="0" err="1">
                <a:solidFill>
                  <a:schemeClr val="accent2"/>
                </a:solidFill>
              </a:rPr>
              <a:t>ft</a:t>
            </a:r>
            <a:endParaRPr lang="en-US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M = -(20. </a:t>
            </a:r>
            <a:r>
              <a:rPr lang="en-US" sz="2000" b="1" dirty="0" err="1">
                <a:solidFill>
                  <a:schemeClr val="accent2"/>
                </a:solidFill>
              </a:rPr>
              <a:t>lb</a:t>
            </a:r>
            <a:r>
              <a:rPr lang="en-US" sz="2000" b="1" dirty="0">
                <a:solidFill>
                  <a:schemeClr val="accent2"/>
                </a:solidFill>
              </a:rPr>
              <a:t> x .75 </a:t>
            </a:r>
            <a:r>
              <a:rPr lang="en-US" sz="2000" b="1" dirty="0" err="1">
                <a:solidFill>
                  <a:schemeClr val="accent2"/>
                </a:solidFill>
              </a:rPr>
              <a:t>ft</a:t>
            </a:r>
            <a:r>
              <a:rPr lang="en-US" sz="2000" b="1" dirty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M =  -15 </a:t>
            </a:r>
            <a:r>
              <a:rPr lang="en-US" sz="2000" b="1" dirty="0" err="1">
                <a:solidFill>
                  <a:srgbClr val="FF0000"/>
                </a:solidFill>
              </a:rPr>
              <a:t>lb-ft</a:t>
            </a:r>
            <a:endParaRPr lang="en-US" sz="2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baseline="30000" dirty="0">
                <a:solidFill>
                  <a:schemeClr val="accent2"/>
                </a:solidFill>
              </a:rPr>
              <a:t>            </a:t>
            </a:r>
            <a:r>
              <a:rPr lang="en-US" sz="2400" b="1" i="1" baseline="30000" dirty="0">
                <a:solidFill>
                  <a:srgbClr val="CC0000"/>
                </a:solidFill>
              </a:rPr>
              <a:t>(15 </a:t>
            </a:r>
            <a:r>
              <a:rPr lang="en-US" sz="2400" b="1" i="1" baseline="30000" dirty="0" err="1">
                <a:solidFill>
                  <a:srgbClr val="CC0000"/>
                </a:solidFill>
              </a:rPr>
              <a:t>lb-ft</a:t>
            </a:r>
            <a:r>
              <a:rPr lang="en-US" sz="2400" b="1" i="1" baseline="30000" dirty="0">
                <a:solidFill>
                  <a:srgbClr val="CC0000"/>
                </a:solidFill>
              </a:rPr>
              <a:t> clockwise)</a:t>
            </a:r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633413" y="3140075"/>
            <a:ext cx="1084262" cy="933450"/>
            <a:chOff x="399" y="1978"/>
            <a:chExt cx="683" cy="588"/>
          </a:xfrm>
        </p:grpSpPr>
        <p:sp>
          <p:nvSpPr>
            <p:cNvPr id="14345" name="AutoShape 30"/>
            <p:cNvSpPr>
              <a:spLocks noChangeArrowheads="1"/>
            </p:cNvSpPr>
            <p:nvPr/>
          </p:nvSpPr>
          <p:spPr bwMode="auto">
            <a:xfrm>
              <a:off x="495" y="1978"/>
              <a:ext cx="498" cy="3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6 w 21600"/>
                <a:gd name="T19" fmla="*/ 3141 h 21600"/>
                <a:gd name="T20" fmla="*/ 18434 w 21600"/>
                <a:gd name="T21" fmla="*/ 1845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016" y="8325"/>
                  </a:moveTo>
                  <a:cubicBezTo>
                    <a:pt x="17924" y="4700"/>
                    <a:pt x="14585" y="2219"/>
                    <a:pt x="10800" y="2219"/>
                  </a:cubicBezTo>
                  <a:cubicBezTo>
                    <a:pt x="6552" y="2218"/>
                    <a:pt x="2944" y="5326"/>
                    <a:pt x="2313" y="9527"/>
                  </a:cubicBezTo>
                  <a:lnTo>
                    <a:pt x="119" y="9197"/>
                  </a:lnTo>
                  <a:cubicBezTo>
                    <a:pt x="912" y="3911"/>
                    <a:pt x="5454" y="-1"/>
                    <a:pt x="10800" y="0"/>
                  </a:cubicBezTo>
                  <a:cubicBezTo>
                    <a:pt x="15564" y="0"/>
                    <a:pt x="19766" y="3122"/>
                    <a:pt x="21141" y="7685"/>
                  </a:cubicBezTo>
                  <a:lnTo>
                    <a:pt x="23726" y="6906"/>
                  </a:lnTo>
                  <a:lnTo>
                    <a:pt x="21177" y="11653"/>
                  </a:lnTo>
                  <a:lnTo>
                    <a:pt x="16431" y="9103"/>
                  </a:lnTo>
                  <a:lnTo>
                    <a:pt x="19016" y="8325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" name="Text Box 31"/>
            <p:cNvSpPr txBox="1">
              <a:spLocks noChangeArrowheads="1"/>
            </p:cNvSpPr>
            <p:nvPr/>
          </p:nvSpPr>
          <p:spPr bwMode="auto">
            <a:xfrm flipH="1">
              <a:off x="399" y="2086"/>
              <a:ext cx="68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4400" b="1">
                  <a:cs typeface="Arial" charset="0"/>
                </a:rPr>
                <a:t>¯</a:t>
              </a:r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Wrench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17" grpId="0"/>
      <p:bldP spid="251929" grpId="0" uiExpand="1" build="p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Moment Calculations</a:t>
            </a:r>
          </a:p>
        </p:txBody>
      </p:sp>
      <p:sp>
        <p:nvSpPr>
          <p:cNvPr id="15364" name="Oval 6"/>
          <p:cNvSpPr>
            <a:spLocks noChangeArrowheads="1"/>
          </p:cNvSpPr>
          <p:nvPr/>
        </p:nvSpPr>
        <p:spPr bwMode="auto">
          <a:xfrm>
            <a:off x="693738" y="3751263"/>
            <a:ext cx="877887" cy="1074737"/>
          </a:xfrm>
          <a:prstGeom prst="ellipse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693738" y="4057650"/>
            <a:ext cx="501650" cy="4619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1320800" y="4057650"/>
            <a:ext cx="4522788" cy="46196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AutoShape 9"/>
          <p:cNvSpPr>
            <a:spLocks noChangeArrowheads="1"/>
          </p:cNvSpPr>
          <p:nvPr/>
        </p:nvSpPr>
        <p:spPr bwMode="auto">
          <a:xfrm>
            <a:off x="693738" y="4057650"/>
            <a:ext cx="501650" cy="461963"/>
          </a:xfrm>
          <a:prstGeom prst="hexagon">
            <a:avLst>
              <a:gd name="adj" fmla="val 27148"/>
              <a:gd name="vf" fmla="val 115470"/>
            </a:avLst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68" name="Group 10"/>
          <p:cNvGrpSpPr>
            <a:grpSpLocks/>
          </p:cNvGrpSpPr>
          <p:nvPr/>
        </p:nvGrpSpPr>
        <p:grpSpPr bwMode="auto">
          <a:xfrm>
            <a:off x="5164138" y="2443163"/>
            <a:ext cx="512762" cy="1612900"/>
            <a:chOff x="7740" y="1980"/>
            <a:chExt cx="560" cy="1620"/>
          </a:xfrm>
        </p:grpSpPr>
        <p:sp>
          <p:nvSpPr>
            <p:cNvPr id="15379" name="AutoShape 11"/>
            <p:cNvSpPr>
              <a:spLocks noChangeArrowheads="1"/>
            </p:cNvSpPr>
            <p:nvPr/>
          </p:nvSpPr>
          <p:spPr bwMode="auto">
            <a:xfrm>
              <a:off x="7740" y="1980"/>
              <a:ext cx="560" cy="1620"/>
            </a:xfrm>
            <a:prstGeom prst="downArrow">
              <a:avLst>
                <a:gd name="adj1" fmla="val 50000"/>
                <a:gd name="adj2" fmla="val 72321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WordArt 12"/>
            <p:cNvSpPr>
              <a:spLocks noChangeArrowheads="1" noChangeShapeType="1" noTextEdit="1"/>
            </p:cNvSpPr>
            <p:nvPr/>
          </p:nvSpPr>
          <p:spPr bwMode="auto">
            <a:xfrm rot="5400000">
              <a:off x="7461" y="2563"/>
              <a:ext cx="1118" cy="180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wordArt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auto"/>
              <a:r>
                <a:rPr lang="en-US" sz="3600" kern="10">
                  <a:noFill/>
                  <a:latin typeface="Arial Black"/>
                </a:rPr>
                <a:t>FORCE</a:t>
              </a:r>
            </a:p>
          </p:txBody>
        </p:sp>
      </p:grpSp>
      <p:sp>
        <p:nvSpPr>
          <p:cNvPr id="15369" name="Text Box 13"/>
          <p:cNvSpPr txBox="1">
            <a:spLocks noChangeArrowheads="1"/>
          </p:cNvSpPr>
          <p:nvPr/>
        </p:nvSpPr>
        <p:spPr bwMode="auto">
          <a:xfrm>
            <a:off x="5489575" y="2138363"/>
            <a:ext cx="1720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F = 20. lb</a:t>
            </a:r>
          </a:p>
        </p:txBody>
      </p:sp>
      <p:grpSp>
        <p:nvGrpSpPr>
          <p:cNvPr id="15370" name="Group 22"/>
          <p:cNvGrpSpPr>
            <a:grpSpLocks/>
          </p:cNvGrpSpPr>
          <p:nvPr/>
        </p:nvGrpSpPr>
        <p:grpSpPr bwMode="auto">
          <a:xfrm>
            <a:off x="919163" y="4095750"/>
            <a:ext cx="4527550" cy="1936750"/>
            <a:chOff x="579" y="2580"/>
            <a:chExt cx="2852" cy="1220"/>
          </a:xfrm>
        </p:grpSpPr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>
              <a:off x="599" y="2772"/>
              <a:ext cx="0" cy="10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579" y="3364"/>
              <a:ext cx="2852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7" name="Line 17"/>
            <p:cNvSpPr>
              <a:spLocks noChangeShapeType="1"/>
            </p:cNvSpPr>
            <p:nvPr/>
          </p:nvSpPr>
          <p:spPr bwMode="auto">
            <a:xfrm>
              <a:off x="3416" y="2580"/>
              <a:ext cx="7" cy="12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Text Box 18"/>
            <p:cNvSpPr txBox="1">
              <a:spLocks noChangeArrowheads="1"/>
            </p:cNvSpPr>
            <p:nvPr/>
          </p:nvSpPr>
          <p:spPr bwMode="auto">
            <a:xfrm>
              <a:off x="1473" y="3203"/>
              <a:ext cx="1023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/>
                  </a:solidFill>
                </a:rPr>
                <a:t>d</a:t>
              </a:r>
              <a:r>
                <a:rPr lang="en-US" sz="2400" b="1" dirty="0" smtClean="0">
                  <a:solidFill>
                    <a:schemeClr val="accent2"/>
                  </a:solidFill>
                </a:rPr>
                <a:t> </a:t>
              </a:r>
              <a:r>
                <a:rPr lang="en-US" sz="2400" b="1" dirty="0">
                  <a:solidFill>
                    <a:schemeClr val="accent2"/>
                  </a:solidFill>
                </a:rPr>
                <a:t>= 1.0 </a:t>
              </a:r>
              <a:r>
                <a:rPr lang="en-US" sz="2400" b="1" dirty="0" err="1">
                  <a:solidFill>
                    <a:schemeClr val="accent2"/>
                  </a:solidFill>
                </a:rPr>
                <a:t>ft</a:t>
              </a:r>
              <a:endParaRPr lang="en-US" sz="2400" b="1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86739" name="Text Box 19"/>
          <p:cNvSpPr txBox="1">
            <a:spLocks noChangeArrowheads="1"/>
          </p:cNvSpPr>
          <p:nvPr/>
        </p:nvSpPr>
        <p:spPr bwMode="auto">
          <a:xfrm>
            <a:off x="6319838" y="3175000"/>
            <a:ext cx="2587625" cy="13208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M = </a:t>
            </a:r>
            <a:r>
              <a:rPr lang="en-US" sz="2000" b="1" dirty="0" smtClean="0">
                <a:solidFill>
                  <a:schemeClr val="accent2"/>
                </a:solidFill>
              </a:rPr>
              <a:t>d x F</a:t>
            </a:r>
            <a:endParaRPr lang="en-US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M = -(20. </a:t>
            </a:r>
            <a:r>
              <a:rPr lang="en-US" sz="2000" b="1" dirty="0" err="1">
                <a:solidFill>
                  <a:schemeClr val="accent2"/>
                </a:solidFill>
              </a:rPr>
              <a:t>lb</a:t>
            </a:r>
            <a:r>
              <a:rPr lang="en-US" sz="2000" b="1" dirty="0">
                <a:solidFill>
                  <a:schemeClr val="accent2"/>
                </a:solidFill>
              </a:rPr>
              <a:t> x 1.0 </a:t>
            </a:r>
            <a:r>
              <a:rPr lang="en-US" sz="2000" b="1" dirty="0" err="1">
                <a:solidFill>
                  <a:schemeClr val="accent2"/>
                </a:solidFill>
              </a:rPr>
              <a:t>ft</a:t>
            </a:r>
            <a:r>
              <a:rPr lang="en-US" sz="2000" b="1" dirty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M =  -20. </a:t>
            </a:r>
            <a:r>
              <a:rPr lang="en-US" sz="2000" b="1" dirty="0" err="1">
                <a:solidFill>
                  <a:srgbClr val="FF0000"/>
                </a:solidFill>
              </a:rPr>
              <a:t>lb-ft</a:t>
            </a:r>
            <a:endParaRPr lang="en-US" sz="2400" b="1" i="1" baseline="30000" dirty="0">
              <a:solidFill>
                <a:srgbClr val="CC0000"/>
              </a:solidFill>
            </a:endParaRPr>
          </a:p>
        </p:txBody>
      </p:sp>
      <p:grpSp>
        <p:nvGrpSpPr>
          <p:cNvPr id="15372" name="Group 25"/>
          <p:cNvGrpSpPr>
            <a:grpSpLocks/>
          </p:cNvGrpSpPr>
          <p:nvPr/>
        </p:nvGrpSpPr>
        <p:grpSpPr bwMode="auto">
          <a:xfrm>
            <a:off x="582613" y="3203575"/>
            <a:ext cx="1084262" cy="933450"/>
            <a:chOff x="399" y="1978"/>
            <a:chExt cx="683" cy="588"/>
          </a:xfrm>
        </p:grpSpPr>
        <p:sp>
          <p:nvSpPr>
            <p:cNvPr id="15373" name="AutoShape 26"/>
            <p:cNvSpPr>
              <a:spLocks noChangeArrowheads="1"/>
            </p:cNvSpPr>
            <p:nvPr/>
          </p:nvSpPr>
          <p:spPr bwMode="auto">
            <a:xfrm>
              <a:off x="495" y="1978"/>
              <a:ext cx="498" cy="3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6 w 21600"/>
                <a:gd name="T19" fmla="*/ 3141 h 21600"/>
                <a:gd name="T20" fmla="*/ 18434 w 21600"/>
                <a:gd name="T21" fmla="*/ 1845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016" y="8325"/>
                  </a:moveTo>
                  <a:cubicBezTo>
                    <a:pt x="17924" y="4700"/>
                    <a:pt x="14585" y="2219"/>
                    <a:pt x="10800" y="2219"/>
                  </a:cubicBezTo>
                  <a:cubicBezTo>
                    <a:pt x="6552" y="2218"/>
                    <a:pt x="2944" y="5326"/>
                    <a:pt x="2313" y="9527"/>
                  </a:cubicBezTo>
                  <a:lnTo>
                    <a:pt x="119" y="9197"/>
                  </a:lnTo>
                  <a:cubicBezTo>
                    <a:pt x="912" y="3911"/>
                    <a:pt x="5454" y="-1"/>
                    <a:pt x="10800" y="0"/>
                  </a:cubicBezTo>
                  <a:cubicBezTo>
                    <a:pt x="15564" y="0"/>
                    <a:pt x="19766" y="3122"/>
                    <a:pt x="21141" y="7685"/>
                  </a:cubicBezTo>
                  <a:lnTo>
                    <a:pt x="23726" y="6906"/>
                  </a:lnTo>
                  <a:lnTo>
                    <a:pt x="21177" y="11653"/>
                  </a:lnTo>
                  <a:lnTo>
                    <a:pt x="16431" y="9103"/>
                  </a:lnTo>
                  <a:lnTo>
                    <a:pt x="19016" y="8325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4" name="Text Box 27"/>
            <p:cNvSpPr txBox="1">
              <a:spLocks noChangeArrowheads="1"/>
            </p:cNvSpPr>
            <p:nvPr/>
          </p:nvSpPr>
          <p:spPr bwMode="auto">
            <a:xfrm flipH="1">
              <a:off x="399" y="2086"/>
              <a:ext cx="68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4400" b="1">
                  <a:cs typeface="Arial" charset="0"/>
                </a:rPr>
                <a:t>¯</a:t>
              </a:r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Longer Wrench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9" grpId="0" uiExpand="1" build="p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50" name="Line 34"/>
          <p:cNvSpPr>
            <a:spLocks noChangeShapeType="1"/>
          </p:cNvSpPr>
          <p:nvPr/>
        </p:nvSpPr>
        <p:spPr bwMode="auto">
          <a:xfrm>
            <a:off x="687388" y="2703513"/>
            <a:ext cx="0" cy="1573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Moment Calculations</a:t>
            </a:r>
          </a:p>
        </p:txBody>
      </p:sp>
      <p:sp>
        <p:nvSpPr>
          <p:cNvPr id="16389" name="Oval 4"/>
          <p:cNvSpPr>
            <a:spLocks noChangeArrowheads="1"/>
          </p:cNvSpPr>
          <p:nvPr/>
        </p:nvSpPr>
        <p:spPr bwMode="auto">
          <a:xfrm>
            <a:off x="896938" y="3751263"/>
            <a:ext cx="877887" cy="1074737"/>
          </a:xfrm>
          <a:prstGeom prst="ellipse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896938" y="4057650"/>
            <a:ext cx="501650" cy="4619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1524000" y="4057650"/>
            <a:ext cx="4522788" cy="46196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AutoShape 7"/>
          <p:cNvSpPr>
            <a:spLocks noChangeArrowheads="1"/>
          </p:cNvSpPr>
          <p:nvPr/>
        </p:nvSpPr>
        <p:spPr bwMode="auto">
          <a:xfrm>
            <a:off x="896938" y="4057650"/>
            <a:ext cx="501650" cy="461963"/>
          </a:xfrm>
          <a:prstGeom prst="hexagon">
            <a:avLst>
              <a:gd name="adj" fmla="val 27148"/>
              <a:gd name="vf" fmla="val 115470"/>
            </a:avLst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393" name="Group 8"/>
          <p:cNvGrpSpPr>
            <a:grpSpLocks/>
          </p:cNvGrpSpPr>
          <p:nvPr/>
        </p:nvGrpSpPr>
        <p:grpSpPr bwMode="auto">
          <a:xfrm rot="-5400000">
            <a:off x="4539456" y="1878807"/>
            <a:ext cx="512763" cy="1612900"/>
            <a:chOff x="7740" y="1980"/>
            <a:chExt cx="560" cy="1620"/>
          </a:xfrm>
        </p:grpSpPr>
        <p:sp>
          <p:nvSpPr>
            <p:cNvPr id="16412" name="AutoShape 9"/>
            <p:cNvSpPr>
              <a:spLocks noChangeArrowheads="1"/>
            </p:cNvSpPr>
            <p:nvPr/>
          </p:nvSpPr>
          <p:spPr bwMode="auto">
            <a:xfrm>
              <a:off x="7740" y="1980"/>
              <a:ext cx="560" cy="1620"/>
            </a:xfrm>
            <a:prstGeom prst="downArrow">
              <a:avLst>
                <a:gd name="adj1" fmla="val 50000"/>
                <a:gd name="adj2" fmla="val 72321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WordArt 10"/>
            <p:cNvSpPr>
              <a:spLocks noChangeArrowheads="1" noChangeShapeType="1" noTextEdit="1"/>
            </p:cNvSpPr>
            <p:nvPr/>
          </p:nvSpPr>
          <p:spPr bwMode="auto">
            <a:xfrm rot="5400000">
              <a:off x="7461" y="2563"/>
              <a:ext cx="1118" cy="180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wordArt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auto"/>
              <a:r>
                <a:rPr lang="en-US" sz="3600" kern="10">
                  <a:noFill/>
                  <a:latin typeface="Arial Black"/>
                </a:rPr>
                <a:t>FORCE</a:t>
              </a:r>
            </a:p>
          </p:txBody>
        </p:sp>
      </p:grpSp>
      <p:sp>
        <p:nvSpPr>
          <p:cNvPr id="16394" name="Text Box 11"/>
          <p:cNvSpPr txBox="1">
            <a:spLocks noChangeArrowheads="1"/>
          </p:cNvSpPr>
          <p:nvPr/>
        </p:nvSpPr>
        <p:spPr bwMode="auto">
          <a:xfrm>
            <a:off x="3438525" y="2068513"/>
            <a:ext cx="1720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F = 20. lb</a:t>
            </a:r>
          </a:p>
        </p:txBody>
      </p:sp>
      <p:sp>
        <p:nvSpPr>
          <p:cNvPr id="290833" name="Text Box 17"/>
          <p:cNvSpPr txBox="1">
            <a:spLocks noChangeArrowheads="1"/>
          </p:cNvSpPr>
          <p:nvPr/>
        </p:nvSpPr>
        <p:spPr bwMode="auto">
          <a:xfrm>
            <a:off x="6270625" y="2563813"/>
            <a:ext cx="2479675" cy="1785104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d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  <a:r>
              <a:rPr lang="en-US" sz="2000" b="1" dirty="0">
                <a:solidFill>
                  <a:schemeClr val="accent2"/>
                </a:solidFill>
              </a:rPr>
              <a:t>= 3 in. = </a:t>
            </a:r>
            <a:r>
              <a:rPr lang="en-US" sz="2000" b="1" dirty="0" smtClean="0">
                <a:solidFill>
                  <a:schemeClr val="accent2"/>
                </a:solidFill>
              </a:rPr>
              <a:t>.25 </a:t>
            </a:r>
            <a:r>
              <a:rPr lang="en-US" sz="2000" b="1" dirty="0" err="1">
                <a:solidFill>
                  <a:schemeClr val="accent2"/>
                </a:solidFill>
              </a:rPr>
              <a:t>ft</a:t>
            </a:r>
            <a:endParaRPr lang="en-US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M = </a:t>
            </a:r>
            <a:r>
              <a:rPr lang="en-US" sz="2000" b="1" dirty="0" smtClean="0">
                <a:solidFill>
                  <a:schemeClr val="accent2"/>
                </a:solidFill>
              </a:rPr>
              <a:t>d x F</a:t>
            </a:r>
            <a:endParaRPr lang="en-US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M = -(20. </a:t>
            </a:r>
            <a:r>
              <a:rPr lang="en-US" sz="2000" b="1" dirty="0" err="1">
                <a:solidFill>
                  <a:schemeClr val="accent2"/>
                </a:solidFill>
              </a:rPr>
              <a:t>lb</a:t>
            </a:r>
            <a:r>
              <a:rPr lang="en-US" sz="2000" b="1" dirty="0">
                <a:solidFill>
                  <a:schemeClr val="accent2"/>
                </a:solidFill>
              </a:rPr>
              <a:t> x .</a:t>
            </a:r>
            <a:r>
              <a:rPr lang="en-US" sz="2000" b="1" dirty="0" smtClean="0">
                <a:solidFill>
                  <a:schemeClr val="accent2"/>
                </a:solidFill>
              </a:rPr>
              <a:t>25 </a:t>
            </a:r>
            <a:r>
              <a:rPr lang="en-US" sz="2000" b="1" dirty="0" err="1">
                <a:solidFill>
                  <a:schemeClr val="accent2"/>
                </a:solidFill>
              </a:rPr>
              <a:t>ft</a:t>
            </a:r>
            <a:r>
              <a:rPr lang="en-US" sz="2000" b="1" dirty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M =  -5 </a:t>
            </a:r>
            <a:r>
              <a:rPr lang="en-US" sz="2000" b="1" dirty="0" err="1">
                <a:solidFill>
                  <a:srgbClr val="FF0000"/>
                </a:solidFill>
              </a:rPr>
              <a:t>lb-ft</a:t>
            </a:r>
            <a:endParaRPr lang="en-US" sz="2400" b="1" i="1" baseline="30000" dirty="0">
              <a:solidFill>
                <a:srgbClr val="CC0000"/>
              </a:solidFill>
            </a:endParaRPr>
          </a:p>
        </p:txBody>
      </p:sp>
      <p:sp>
        <p:nvSpPr>
          <p:cNvPr id="16396" name="Rectangle 21"/>
          <p:cNvSpPr>
            <a:spLocks noChangeArrowheads="1"/>
          </p:cNvSpPr>
          <p:nvPr/>
        </p:nvSpPr>
        <p:spPr bwMode="auto">
          <a:xfrm>
            <a:off x="5603875" y="2520950"/>
            <a:ext cx="442913" cy="1550988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397" name="Group 23"/>
          <p:cNvGrpSpPr>
            <a:grpSpLocks/>
          </p:cNvGrpSpPr>
          <p:nvPr/>
        </p:nvGrpSpPr>
        <p:grpSpPr bwMode="auto">
          <a:xfrm>
            <a:off x="795338" y="3381375"/>
            <a:ext cx="1084262" cy="933450"/>
            <a:chOff x="399" y="1978"/>
            <a:chExt cx="683" cy="588"/>
          </a:xfrm>
        </p:grpSpPr>
        <p:sp>
          <p:nvSpPr>
            <p:cNvPr id="16410" name="AutoShape 24"/>
            <p:cNvSpPr>
              <a:spLocks noChangeArrowheads="1"/>
            </p:cNvSpPr>
            <p:nvPr/>
          </p:nvSpPr>
          <p:spPr bwMode="auto">
            <a:xfrm>
              <a:off x="495" y="1978"/>
              <a:ext cx="498" cy="3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6 w 21600"/>
                <a:gd name="T19" fmla="*/ 3141 h 21600"/>
                <a:gd name="T20" fmla="*/ 18434 w 21600"/>
                <a:gd name="T21" fmla="*/ 1845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016" y="8325"/>
                  </a:moveTo>
                  <a:cubicBezTo>
                    <a:pt x="17924" y="4700"/>
                    <a:pt x="14585" y="2219"/>
                    <a:pt x="10800" y="2219"/>
                  </a:cubicBezTo>
                  <a:cubicBezTo>
                    <a:pt x="6552" y="2218"/>
                    <a:pt x="2944" y="5326"/>
                    <a:pt x="2313" y="9527"/>
                  </a:cubicBezTo>
                  <a:lnTo>
                    <a:pt x="119" y="9197"/>
                  </a:lnTo>
                  <a:cubicBezTo>
                    <a:pt x="912" y="3911"/>
                    <a:pt x="5454" y="-1"/>
                    <a:pt x="10800" y="0"/>
                  </a:cubicBezTo>
                  <a:cubicBezTo>
                    <a:pt x="15564" y="0"/>
                    <a:pt x="19766" y="3122"/>
                    <a:pt x="21141" y="7685"/>
                  </a:cubicBezTo>
                  <a:lnTo>
                    <a:pt x="23726" y="6906"/>
                  </a:lnTo>
                  <a:lnTo>
                    <a:pt x="21177" y="11653"/>
                  </a:lnTo>
                  <a:lnTo>
                    <a:pt x="16431" y="9103"/>
                  </a:lnTo>
                  <a:lnTo>
                    <a:pt x="19016" y="8325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1" name="Text Box 25"/>
            <p:cNvSpPr txBox="1">
              <a:spLocks noChangeArrowheads="1"/>
            </p:cNvSpPr>
            <p:nvPr/>
          </p:nvSpPr>
          <p:spPr bwMode="auto">
            <a:xfrm flipH="1">
              <a:off x="399" y="2086"/>
              <a:ext cx="68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4400" b="1">
                  <a:cs typeface="Arial" charset="0"/>
                </a:rPr>
                <a:t>¯</a:t>
              </a:r>
            </a:p>
          </p:txBody>
        </p:sp>
      </p:grpSp>
      <p:sp>
        <p:nvSpPr>
          <p:cNvPr id="290843" name="Line 27"/>
          <p:cNvSpPr>
            <a:spLocks noChangeShapeType="1"/>
          </p:cNvSpPr>
          <p:nvPr/>
        </p:nvSpPr>
        <p:spPr bwMode="auto">
          <a:xfrm flipH="1">
            <a:off x="1155700" y="2681288"/>
            <a:ext cx="2990850" cy="476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844" name="Line 28"/>
          <p:cNvSpPr>
            <a:spLocks noChangeShapeType="1"/>
          </p:cNvSpPr>
          <p:nvPr/>
        </p:nvSpPr>
        <p:spPr bwMode="auto">
          <a:xfrm flipH="1">
            <a:off x="1150938" y="2700338"/>
            <a:ext cx="4762" cy="15970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845" name="Rectangle 29"/>
          <p:cNvSpPr>
            <a:spLocks noChangeArrowheads="1"/>
          </p:cNvSpPr>
          <p:nvPr/>
        </p:nvSpPr>
        <p:spPr bwMode="auto">
          <a:xfrm>
            <a:off x="1158875" y="2687638"/>
            <a:ext cx="114300" cy="1143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846" name="Rectangle 30"/>
          <p:cNvSpPr>
            <a:spLocks noChangeArrowheads="1"/>
          </p:cNvSpPr>
          <p:nvPr/>
        </p:nvSpPr>
        <p:spPr bwMode="auto">
          <a:xfrm rot="-5400000">
            <a:off x="391319" y="3188494"/>
            <a:ext cx="64135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3 in.</a:t>
            </a:r>
          </a:p>
        </p:txBody>
      </p:sp>
      <p:sp>
        <p:nvSpPr>
          <p:cNvPr id="16402" name="Oval 31"/>
          <p:cNvSpPr>
            <a:spLocks noChangeArrowheads="1"/>
          </p:cNvSpPr>
          <p:nvPr/>
        </p:nvSpPr>
        <p:spPr bwMode="auto">
          <a:xfrm>
            <a:off x="1111250" y="4241800"/>
            <a:ext cx="88900" cy="889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0848" name="Line 32"/>
          <p:cNvSpPr>
            <a:spLocks noChangeShapeType="1"/>
          </p:cNvSpPr>
          <p:nvPr/>
        </p:nvSpPr>
        <p:spPr bwMode="auto">
          <a:xfrm flipH="1">
            <a:off x="377825" y="4276725"/>
            <a:ext cx="766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849" name="Line 33"/>
          <p:cNvSpPr>
            <a:spLocks noChangeShapeType="1"/>
          </p:cNvSpPr>
          <p:nvPr/>
        </p:nvSpPr>
        <p:spPr bwMode="auto">
          <a:xfrm flipH="1">
            <a:off x="365125" y="2701925"/>
            <a:ext cx="766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05" name="Group 22"/>
          <p:cNvGrpSpPr>
            <a:grpSpLocks/>
          </p:cNvGrpSpPr>
          <p:nvPr/>
        </p:nvGrpSpPr>
        <p:grpSpPr bwMode="auto">
          <a:xfrm>
            <a:off x="1136650" y="4137025"/>
            <a:ext cx="4687888" cy="1936750"/>
            <a:chOff x="579" y="2580"/>
            <a:chExt cx="2852" cy="1220"/>
          </a:xfrm>
        </p:grpSpPr>
        <p:sp>
          <p:nvSpPr>
            <p:cNvPr id="16406" name="Line 15"/>
            <p:cNvSpPr>
              <a:spLocks noChangeShapeType="1"/>
            </p:cNvSpPr>
            <p:nvPr/>
          </p:nvSpPr>
          <p:spPr bwMode="auto">
            <a:xfrm>
              <a:off x="599" y="2772"/>
              <a:ext cx="0" cy="10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7" name="Line 16"/>
            <p:cNvSpPr>
              <a:spLocks noChangeShapeType="1"/>
            </p:cNvSpPr>
            <p:nvPr/>
          </p:nvSpPr>
          <p:spPr bwMode="auto">
            <a:xfrm>
              <a:off x="579" y="3364"/>
              <a:ext cx="2852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8" name="Line 17"/>
            <p:cNvSpPr>
              <a:spLocks noChangeShapeType="1"/>
            </p:cNvSpPr>
            <p:nvPr/>
          </p:nvSpPr>
          <p:spPr bwMode="auto">
            <a:xfrm>
              <a:off x="3416" y="2580"/>
              <a:ext cx="7" cy="12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9" name="Text Box 18"/>
            <p:cNvSpPr txBox="1">
              <a:spLocks noChangeArrowheads="1"/>
            </p:cNvSpPr>
            <p:nvPr/>
          </p:nvSpPr>
          <p:spPr bwMode="auto">
            <a:xfrm>
              <a:off x="1473" y="3203"/>
              <a:ext cx="1023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/>
                  </a:solidFill>
                </a:rPr>
                <a:t>d</a:t>
              </a:r>
              <a:r>
                <a:rPr lang="en-US" sz="2400" b="1" dirty="0" smtClean="0">
                  <a:solidFill>
                    <a:schemeClr val="accent2"/>
                  </a:solidFill>
                </a:rPr>
                <a:t> </a:t>
              </a:r>
              <a:r>
                <a:rPr lang="en-US" sz="2400" b="1" dirty="0">
                  <a:solidFill>
                    <a:schemeClr val="accent2"/>
                  </a:solidFill>
                </a:rPr>
                <a:t>= 1.0 </a:t>
              </a:r>
              <a:r>
                <a:rPr lang="en-US" sz="2400" b="1" dirty="0" err="1">
                  <a:solidFill>
                    <a:schemeClr val="accent2"/>
                  </a:solidFill>
                </a:rPr>
                <a:t>ft</a:t>
              </a:r>
              <a:endParaRPr lang="en-US" sz="2400" b="1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L-Shaped Wrench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50" grpId="0" animBg="1"/>
      <p:bldP spid="290833" grpId="0" uiExpand="1" build="p" animBg="1" autoUpdateAnimBg="0"/>
      <p:bldP spid="290843" grpId="0" animBg="1"/>
      <p:bldP spid="290844" grpId="0" animBg="1"/>
      <p:bldP spid="290845" grpId="0" animBg="1"/>
      <p:bldP spid="290846" grpId="0" animBg="1"/>
      <p:bldP spid="290848" grpId="0" animBg="1"/>
      <p:bldP spid="2908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Moment Calculations</a:t>
            </a:r>
          </a:p>
        </p:txBody>
      </p:sp>
      <p:sp>
        <p:nvSpPr>
          <p:cNvPr id="17412" name="Oval 5"/>
          <p:cNvSpPr>
            <a:spLocks noChangeArrowheads="1"/>
          </p:cNvSpPr>
          <p:nvPr/>
        </p:nvSpPr>
        <p:spPr bwMode="auto">
          <a:xfrm>
            <a:off x="809625" y="4432300"/>
            <a:ext cx="877888" cy="1074738"/>
          </a:xfrm>
          <a:prstGeom prst="ellipse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809625" y="4738688"/>
            <a:ext cx="501650" cy="4619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1436688" y="4738688"/>
            <a:ext cx="2578100" cy="46196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AutoShape 8"/>
          <p:cNvSpPr>
            <a:spLocks noChangeArrowheads="1"/>
          </p:cNvSpPr>
          <p:nvPr/>
        </p:nvSpPr>
        <p:spPr bwMode="auto">
          <a:xfrm>
            <a:off x="809625" y="4738688"/>
            <a:ext cx="501650" cy="461962"/>
          </a:xfrm>
          <a:prstGeom prst="hexagon">
            <a:avLst>
              <a:gd name="adj" fmla="val 27148"/>
              <a:gd name="vf" fmla="val 115470"/>
            </a:avLst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7416" name="Group 9"/>
          <p:cNvGrpSpPr>
            <a:grpSpLocks/>
          </p:cNvGrpSpPr>
          <p:nvPr/>
        </p:nvGrpSpPr>
        <p:grpSpPr bwMode="auto">
          <a:xfrm>
            <a:off x="7953375" y="817563"/>
            <a:ext cx="512763" cy="1612900"/>
            <a:chOff x="7740" y="1980"/>
            <a:chExt cx="560" cy="1620"/>
          </a:xfrm>
        </p:grpSpPr>
        <p:sp>
          <p:nvSpPr>
            <p:cNvPr id="17438" name="AutoShape 10"/>
            <p:cNvSpPr>
              <a:spLocks noChangeArrowheads="1"/>
            </p:cNvSpPr>
            <p:nvPr/>
          </p:nvSpPr>
          <p:spPr bwMode="auto">
            <a:xfrm>
              <a:off x="7740" y="1980"/>
              <a:ext cx="560" cy="1620"/>
            </a:xfrm>
            <a:prstGeom prst="downArrow">
              <a:avLst>
                <a:gd name="adj1" fmla="val 50000"/>
                <a:gd name="adj2" fmla="val 72321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WordArt 11"/>
            <p:cNvSpPr>
              <a:spLocks noChangeArrowheads="1" noChangeShapeType="1" noTextEdit="1"/>
            </p:cNvSpPr>
            <p:nvPr/>
          </p:nvSpPr>
          <p:spPr bwMode="auto">
            <a:xfrm rot="5400000">
              <a:off x="7461" y="2563"/>
              <a:ext cx="1118" cy="180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wordArt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auto"/>
              <a:r>
                <a:rPr lang="en-US" sz="3600" kern="10">
                  <a:noFill/>
                  <a:latin typeface="Arial Black"/>
                </a:rPr>
                <a:t>FORCE</a:t>
              </a:r>
            </a:p>
          </p:txBody>
        </p:sp>
      </p:grpSp>
      <p:sp>
        <p:nvSpPr>
          <p:cNvPr id="17417" name="Text Box 12"/>
          <p:cNvSpPr txBox="1">
            <a:spLocks noChangeArrowheads="1"/>
          </p:cNvSpPr>
          <p:nvPr/>
        </p:nvSpPr>
        <p:spPr bwMode="auto">
          <a:xfrm>
            <a:off x="6232525" y="1331913"/>
            <a:ext cx="1749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F = 20. lb</a:t>
            </a:r>
          </a:p>
        </p:txBody>
      </p:sp>
      <p:sp>
        <p:nvSpPr>
          <p:cNvPr id="291853" name="Text Box 13"/>
          <p:cNvSpPr txBox="1">
            <a:spLocks noChangeArrowheads="1"/>
          </p:cNvSpPr>
          <p:nvPr/>
        </p:nvSpPr>
        <p:spPr bwMode="auto">
          <a:xfrm>
            <a:off x="4945063" y="2927350"/>
            <a:ext cx="3074987" cy="1778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d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  <a:r>
              <a:rPr lang="en-US" sz="2000" b="1" dirty="0">
                <a:solidFill>
                  <a:schemeClr val="accent2"/>
                </a:solidFill>
              </a:rPr>
              <a:t>= 8 in. + 10 in. = 1.5 </a:t>
            </a:r>
            <a:r>
              <a:rPr lang="en-US" sz="2000" b="1" dirty="0" err="1">
                <a:solidFill>
                  <a:schemeClr val="accent2"/>
                </a:solidFill>
              </a:rPr>
              <a:t>ft</a:t>
            </a:r>
            <a:endParaRPr lang="en-US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M = </a:t>
            </a:r>
            <a:r>
              <a:rPr lang="en-US" sz="2000" b="1" dirty="0" smtClean="0">
                <a:solidFill>
                  <a:schemeClr val="accent2"/>
                </a:solidFill>
              </a:rPr>
              <a:t>d x F</a:t>
            </a:r>
            <a:endParaRPr lang="en-US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M = -(20. </a:t>
            </a:r>
            <a:r>
              <a:rPr lang="en-US" sz="2000" b="1" dirty="0" err="1">
                <a:solidFill>
                  <a:schemeClr val="accent2"/>
                </a:solidFill>
              </a:rPr>
              <a:t>lb</a:t>
            </a:r>
            <a:r>
              <a:rPr lang="en-US" sz="2000" b="1" dirty="0">
                <a:solidFill>
                  <a:schemeClr val="accent2"/>
                </a:solidFill>
              </a:rPr>
              <a:t> x 1.5 </a:t>
            </a:r>
            <a:r>
              <a:rPr lang="en-US" sz="2000" b="1" dirty="0" err="1">
                <a:solidFill>
                  <a:schemeClr val="accent2"/>
                </a:solidFill>
              </a:rPr>
              <a:t>ft</a:t>
            </a:r>
            <a:r>
              <a:rPr lang="en-US" sz="2000" b="1" dirty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M =  -30. </a:t>
            </a:r>
            <a:r>
              <a:rPr lang="en-US" sz="2000" b="1" dirty="0" err="1">
                <a:solidFill>
                  <a:srgbClr val="FF0000"/>
                </a:solidFill>
              </a:rPr>
              <a:t>lb-ft</a:t>
            </a:r>
            <a:endParaRPr lang="en-US" sz="2400" b="1" i="1" baseline="30000" dirty="0">
              <a:solidFill>
                <a:srgbClr val="CC0000"/>
              </a:solidFill>
            </a:endParaRPr>
          </a:p>
        </p:txBody>
      </p:sp>
      <p:sp>
        <p:nvSpPr>
          <p:cNvPr id="17419" name="Rectangle 14"/>
          <p:cNvSpPr>
            <a:spLocks noChangeArrowheads="1"/>
          </p:cNvSpPr>
          <p:nvPr/>
        </p:nvSpPr>
        <p:spPr bwMode="auto">
          <a:xfrm>
            <a:off x="3571875" y="2405063"/>
            <a:ext cx="442913" cy="244951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20" name="Group 15"/>
          <p:cNvGrpSpPr>
            <a:grpSpLocks/>
          </p:cNvGrpSpPr>
          <p:nvPr/>
        </p:nvGrpSpPr>
        <p:grpSpPr bwMode="auto">
          <a:xfrm>
            <a:off x="708025" y="4062413"/>
            <a:ext cx="1084263" cy="933450"/>
            <a:chOff x="399" y="1978"/>
            <a:chExt cx="683" cy="588"/>
          </a:xfrm>
        </p:grpSpPr>
        <p:sp>
          <p:nvSpPr>
            <p:cNvPr id="17436" name="AutoShape 16"/>
            <p:cNvSpPr>
              <a:spLocks noChangeArrowheads="1"/>
            </p:cNvSpPr>
            <p:nvPr/>
          </p:nvSpPr>
          <p:spPr bwMode="auto">
            <a:xfrm>
              <a:off x="495" y="1978"/>
              <a:ext cx="498" cy="3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6 w 21600"/>
                <a:gd name="T19" fmla="*/ 3141 h 21600"/>
                <a:gd name="T20" fmla="*/ 18434 w 21600"/>
                <a:gd name="T21" fmla="*/ 1845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016" y="8325"/>
                  </a:moveTo>
                  <a:cubicBezTo>
                    <a:pt x="17924" y="4700"/>
                    <a:pt x="14585" y="2219"/>
                    <a:pt x="10800" y="2219"/>
                  </a:cubicBezTo>
                  <a:cubicBezTo>
                    <a:pt x="6552" y="2218"/>
                    <a:pt x="2944" y="5326"/>
                    <a:pt x="2313" y="9527"/>
                  </a:cubicBezTo>
                  <a:lnTo>
                    <a:pt x="119" y="9197"/>
                  </a:lnTo>
                  <a:cubicBezTo>
                    <a:pt x="912" y="3911"/>
                    <a:pt x="5454" y="-1"/>
                    <a:pt x="10800" y="0"/>
                  </a:cubicBezTo>
                  <a:cubicBezTo>
                    <a:pt x="15564" y="0"/>
                    <a:pt x="19766" y="3122"/>
                    <a:pt x="21141" y="7685"/>
                  </a:cubicBezTo>
                  <a:lnTo>
                    <a:pt x="23726" y="6906"/>
                  </a:lnTo>
                  <a:lnTo>
                    <a:pt x="21177" y="11653"/>
                  </a:lnTo>
                  <a:lnTo>
                    <a:pt x="16431" y="9103"/>
                  </a:lnTo>
                  <a:lnTo>
                    <a:pt x="19016" y="8325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7" name="Text Box 17"/>
            <p:cNvSpPr txBox="1">
              <a:spLocks noChangeArrowheads="1"/>
            </p:cNvSpPr>
            <p:nvPr/>
          </p:nvSpPr>
          <p:spPr bwMode="auto">
            <a:xfrm flipH="1">
              <a:off x="399" y="2086"/>
              <a:ext cx="68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4400" b="1">
                  <a:cs typeface="Arial" charset="0"/>
                </a:rPr>
                <a:t>¯</a:t>
              </a:r>
            </a:p>
          </p:txBody>
        </p:sp>
      </p:grpSp>
      <p:sp>
        <p:nvSpPr>
          <p:cNvPr id="291858" name="Line 18"/>
          <p:cNvSpPr>
            <a:spLocks noChangeShapeType="1"/>
          </p:cNvSpPr>
          <p:nvPr/>
        </p:nvSpPr>
        <p:spPr bwMode="auto">
          <a:xfrm flipH="1">
            <a:off x="1054100" y="4962525"/>
            <a:ext cx="7113588" cy="476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60" name="Rectangle 20"/>
          <p:cNvSpPr>
            <a:spLocks noChangeArrowheads="1"/>
          </p:cNvSpPr>
          <p:nvPr/>
        </p:nvSpPr>
        <p:spPr bwMode="auto">
          <a:xfrm>
            <a:off x="8094663" y="4852988"/>
            <a:ext cx="114300" cy="1143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Oval 22"/>
          <p:cNvSpPr>
            <a:spLocks noChangeArrowheads="1"/>
          </p:cNvSpPr>
          <p:nvPr/>
        </p:nvSpPr>
        <p:spPr bwMode="auto">
          <a:xfrm>
            <a:off x="1023938" y="4922838"/>
            <a:ext cx="88900" cy="889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1842" name="Line 2"/>
          <p:cNvSpPr>
            <a:spLocks noChangeShapeType="1"/>
          </p:cNvSpPr>
          <p:nvPr/>
        </p:nvSpPr>
        <p:spPr bwMode="auto">
          <a:xfrm rot="5400000">
            <a:off x="2428875" y="4484688"/>
            <a:ext cx="0" cy="2660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61" name="Rectangle 21"/>
          <p:cNvSpPr>
            <a:spLocks noChangeArrowheads="1"/>
          </p:cNvSpPr>
          <p:nvPr/>
        </p:nvSpPr>
        <p:spPr bwMode="auto">
          <a:xfrm>
            <a:off x="2257425" y="5641975"/>
            <a:ext cx="70485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8 in.</a:t>
            </a:r>
          </a:p>
        </p:txBody>
      </p:sp>
      <p:sp>
        <p:nvSpPr>
          <p:cNvPr id="291863" name="Line 23"/>
          <p:cNvSpPr>
            <a:spLocks noChangeShapeType="1"/>
          </p:cNvSpPr>
          <p:nvPr/>
        </p:nvSpPr>
        <p:spPr bwMode="auto">
          <a:xfrm rot="5400000" flipH="1">
            <a:off x="716756" y="5888832"/>
            <a:ext cx="766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64" name="Line 24"/>
          <p:cNvSpPr>
            <a:spLocks noChangeShapeType="1"/>
          </p:cNvSpPr>
          <p:nvPr/>
        </p:nvSpPr>
        <p:spPr bwMode="auto">
          <a:xfrm rot="5400000" flipH="1">
            <a:off x="3391693" y="5876132"/>
            <a:ext cx="766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Rectangle 25"/>
          <p:cNvSpPr>
            <a:spLocks noChangeArrowheads="1"/>
          </p:cNvSpPr>
          <p:nvPr/>
        </p:nvSpPr>
        <p:spPr bwMode="auto">
          <a:xfrm>
            <a:off x="3576638" y="2411413"/>
            <a:ext cx="5133975" cy="46196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869" name="Line 29"/>
          <p:cNvSpPr>
            <a:spLocks noChangeShapeType="1"/>
          </p:cNvSpPr>
          <p:nvPr/>
        </p:nvSpPr>
        <p:spPr bwMode="auto">
          <a:xfrm>
            <a:off x="4395788" y="2417763"/>
            <a:ext cx="0" cy="2530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70" name="Rectangle 30"/>
          <p:cNvSpPr>
            <a:spLocks noChangeArrowheads="1"/>
          </p:cNvSpPr>
          <p:nvPr/>
        </p:nvSpPr>
        <p:spPr bwMode="auto">
          <a:xfrm rot="-5400000">
            <a:off x="4066382" y="3464718"/>
            <a:ext cx="64135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9 in.</a:t>
            </a:r>
          </a:p>
        </p:txBody>
      </p:sp>
      <p:sp>
        <p:nvSpPr>
          <p:cNvPr id="291871" name="Line 31"/>
          <p:cNvSpPr>
            <a:spLocks noChangeShapeType="1"/>
          </p:cNvSpPr>
          <p:nvPr/>
        </p:nvSpPr>
        <p:spPr bwMode="auto">
          <a:xfrm flipH="1">
            <a:off x="4086225" y="4962525"/>
            <a:ext cx="766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72" name="Line 32"/>
          <p:cNvSpPr>
            <a:spLocks noChangeShapeType="1"/>
          </p:cNvSpPr>
          <p:nvPr/>
        </p:nvSpPr>
        <p:spPr bwMode="auto">
          <a:xfrm flipH="1">
            <a:off x="4073525" y="2416175"/>
            <a:ext cx="766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74" name="Line 34"/>
          <p:cNvSpPr>
            <a:spLocks noChangeShapeType="1"/>
          </p:cNvSpPr>
          <p:nvPr/>
        </p:nvSpPr>
        <p:spPr bwMode="auto">
          <a:xfrm rot="16200000" flipV="1">
            <a:off x="5966619" y="3604419"/>
            <a:ext cx="9525" cy="4440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75" name="Rectangle 35"/>
          <p:cNvSpPr>
            <a:spLocks noChangeArrowheads="1"/>
          </p:cNvSpPr>
          <p:nvPr/>
        </p:nvSpPr>
        <p:spPr bwMode="auto">
          <a:xfrm>
            <a:off x="5727700" y="5641975"/>
            <a:ext cx="83185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10. in.</a:t>
            </a:r>
          </a:p>
        </p:txBody>
      </p:sp>
      <p:sp>
        <p:nvSpPr>
          <p:cNvPr id="291877" name="Line 37"/>
          <p:cNvSpPr>
            <a:spLocks noChangeShapeType="1"/>
          </p:cNvSpPr>
          <p:nvPr/>
        </p:nvSpPr>
        <p:spPr bwMode="auto">
          <a:xfrm rot="5400000" flipH="1">
            <a:off x="6373019" y="4394994"/>
            <a:ext cx="3690937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Z - Shaped Wrench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53" grpId="0" build="p" animBg="1" autoUpdateAnimBg="0"/>
      <p:bldP spid="291858" grpId="0" animBg="1"/>
      <p:bldP spid="291860" grpId="0" animBg="1"/>
      <p:bldP spid="291842" grpId="0" animBg="1"/>
      <p:bldP spid="291861" grpId="0" animBg="1"/>
      <p:bldP spid="291863" grpId="0" animBg="1"/>
      <p:bldP spid="291864" grpId="0" animBg="1"/>
      <p:bldP spid="291869" grpId="0" animBg="1"/>
      <p:bldP spid="291870" grpId="0" animBg="1"/>
      <p:bldP spid="291871" grpId="0" animBg="1"/>
      <p:bldP spid="291872" grpId="0" animBg="1"/>
      <p:bldP spid="291874" grpId="0" animBg="1"/>
      <p:bldP spid="291875" grpId="0" animBg="1"/>
      <p:bldP spid="29187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Text Box 2"/>
          <p:cNvSpPr txBox="1">
            <a:spLocks noChangeArrowheads="1"/>
          </p:cNvSpPr>
          <p:nvPr/>
        </p:nvSpPr>
        <p:spPr bwMode="auto">
          <a:xfrm>
            <a:off x="5283200" y="2360613"/>
            <a:ext cx="3565525" cy="264636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137160"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d</a:t>
            </a:r>
            <a:r>
              <a:rPr lang="en-US" sz="2000" b="1" dirty="0" smtClean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= r = 50. cm = 0.50 m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M = </a:t>
            </a:r>
            <a:r>
              <a:rPr lang="en-US" sz="2000" b="1" dirty="0" smtClean="0">
                <a:solidFill>
                  <a:schemeClr val="accent2"/>
                </a:solidFill>
                <a:cs typeface="Arial" charset="0"/>
              </a:rPr>
              <a:t>d x F</a:t>
            </a:r>
            <a:r>
              <a:rPr lang="en-US" sz="2400" b="1" dirty="0" smtClean="0">
                <a:solidFill>
                  <a:schemeClr val="accent2"/>
                </a:solidFill>
                <a:cs typeface="Arial" charset="0"/>
              </a:rPr>
              <a:t>  </a:t>
            </a:r>
            <a:r>
              <a:rPr lang="en-US" sz="1600" b="1" dirty="0" smtClean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en-US" sz="1800" dirty="0" smtClean="0"/>
              <a:t> </a:t>
            </a:r>
            <a:endParaRPr lang="en-US" sz="1800" dirty="0"/>
          </a:p>
          <a:p>
            <a:pPr eaLnBrk="1" hangingPunct="1">
              <a:spcBef>
                <a:spcPct val="50000"/>
              </a:spcBef>
            </a:pPr>
            <a:r>
              <a:rPr lang="en-US" sz="1800" i="1" dirty="0">
                <a:solidFill>
                  <a:srgbClr val="CC0000"/>
                </a:solidFill>
              </a:rPr>
              <a:t>Use the right-hand rule to determine positive and negative.</a:t>
            </a:r>
            <a:endParaRPr lang="en-US" sz="1800" i="1" dirty="0">
              <a:solidFill>
                <a:srgbClr val="CC0000"/>
              </a:solidFill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M = 100 N x 0.50 m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cs typeface="Arial" charset="0"/>
              </a:rPr>
              <a:t>M = 50 N-m</a:t>
            </a:r>
          </a:p>
        </p:txBody>
      </p:sp>
      <p:pic>
        <p:nvPicPr>
          <p:cNvPr id="256033" name="Picture 33" descr="MCj033469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550" y="2881313"/>
            <a:ext cx="3227388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4" name="AutoShape 34"/>
          <p:cNvSpPr>
            <a:spLocks noChangeArrowheads="1"/>
          </p:cNvSpPr>
          <p:nvPr/>
        </p:nvSpPr>
        <p:spPr bwMode="auto">
          <a:xfrm>
            <a:off x="1403100" y="4524375"/>
            <a:ext cx="182563" cy="1614488"/>
          </a:xfrm>
          <a:prstGeom prst="downArrow">
            <a:avLst>
              <a:gd name="adj1" fmla="val 50000"/>
              <a:gd name="adj2" fmla="val 221086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5" name="Text Box 35"/>
          <p:cNvSpPr txBox="1">
            <a:spLocks noChangeArrowheads="1"/>
          </p:cNvSpPr>
          <p:nvPr/>
        </p:nvSpPr>
        <p:spPr bwMode="auto">
          <a:xfrm>
            <a:off x="914150" y="6169025"/>
            <a:ext cx="1279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F = 100 N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1482475" y="2365375"/>
            <a:ext cx="1416050" cy="1981200"/>
            <a:chOff x="798" y="1532"/>
            <a:chExt cx="802" cy="1248"/>
          </a:xfrm>
        </p:grpSpPr>
        <p:sp>
          <p:nvSpPr>
            <p:cNvPr id="18444" name="Line 37"/>
            <p:cNvSpPr>
              <a:spLocks noChangeShapeType="1"/>
            </p:cNvSpPr>
            <p:nvPr/>
          </p:nvSpPr>
          <p:spPr bwMode="auto">
            <a:xfrm>
              <a:off x="798" y="1538"/>
              <a:ext cx="6" cy="12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Line 38"/>
            <p:cNvSpPr>
              <a:spLocks noChangeShapeType="1"/>
            </p:cNvSpPr>
            <p:nvPr/>
          </p:nvSpPr>
          <p:spPr bwMode="auto">
            <a:xfrm flipH="1">
              <a:off x="1597" y="1532"/>
              <a:ext cx="3" cy="4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Line 39"/>
            <p:cNvSpPr>
              <a:spLocks noChangeShapeType="1"/>
            </p:cNvSpPr>
            <p:nvPr/>
          </p:nvSpPr>
          <p:spPr bwMode="auto">
            <a:xfrm>
              <a:off x="802" y="1832"/>
              <a:ext cx="7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7" name="Text Box 40"/>
            <p:cNvSpPr txBox="1">
              <a:spLocks noChangeArrowheads="1"/>
            </p:cNvSpPr>
            <p:nvPr/>
          </p:nvSpPr>
          <p:spPr bwMode="auto">
            <a:xfrm>
              <a:off x="892" y="1626"/>
              <a:ext cx="65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chemeClr val="accent2"/>
                  </a:solidFill>
                </a:rPr>
                <a:t>r = 50. cm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2530225" y="4200525"/>
            <a:ext cx="752475" cy="692150"/>
            <a:chOff x="1600" y="2730"/>
            <a:chExt cx="474" cy="436"/>
          </a:xfrm>
        </p:grpSpPr>
        <p:sp>
          <p:nvSpPr>
            <p:cNvPr id="18442" name="AutoShape 45"/>
            <p:cNvSpPr>
              <a:spLocks noChangeArrowheads="1"/>
            </p:cNvSpPr>
            <p:nvPr/>
          </p:nvSpPr>
          <p:spPr bwMode="auto">
            <a:xfrm flipH="1">
              <a:off x="1600" y="2730"/>
              <a:ext cx="474" cy="4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44 w 21600"/>
                <a:gd name="T19" fmla="*/ 3171 h 21600"/>
                <a:gd name="T20" fmla="*/ 18456 w 21600"/>
                <a:gd name="T21" fmla="*/ 1842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016" y="8325"/>
                  </a:moveTo>
                  <a:cubicBezTo>
                    <a:pt x="17924" y="4700"/>
                    <a:pt x="14585" y="2219"/>
                    <a:pt x="10800" y="2219"/>
                  </a:cubicBezTo>
                  <a:cubicBezTo>
                    <a:pt x="6552" y="2218"/>
                    <a:pt x="2944" y="5326"/>
                    <a:pt x="2313" y="9527"/>
                  </a:cubicBezTo>
                  <a:lnTo>
                    <a:pt x="119" y="9197"/>
                  </a:lnTo>
                  <a:cubicBezTo>
                    <a:pt x="912" y="3911"/>
                    <a:pt x="5454" y="-1"/>
                    <a:pt x="10800" y="0"/>
                  </a:cubicBezTo>
                  <a:cubicBezTo>
                    <a:pt x="15564" y="0"/>
                    <a:pt x="19766" y="3122"/>
                    <a:pt x="21141" y="7685"/>
                  </a:cubicBezTo>
                  <a:lnTo>
                    <a:pt x="23726" y="6906"/>
                  </a:lnTo>
                  <a:lnTo>
                    <a:pt x="21177" y="11653"/>
                  </a:lnTo>
                  <a:lnTo>
                    <a:pt x="16431" y="9103"/>
                  </a:lnTo>
                  <a:lnTo>
                    <a:pt x="19016" y="8325"/>
                  </a:lnTo>
                  <a:close/>
                </a:path>
              </a:pathLst>
            </a:custGeom>
            <a:solidFill>
              <a:srgbClr val="66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Text Box 46"/>
            <p:cNvSpPr txBox="1">
              <a:spLocks noChangeArrowheads="1"/>
            </p:cNvSpPr>
            <p:nvPr/>
          </p:nvSpPr>
          <p:spPr bwMode="auto">
            <a:xfrm>
              <a:off x="1698" y="2734"/>
              <a:ext cx="3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>
                  <a:solidFill>
                    <a:srgbClr val="66FF33"/>
                  </a:solidFill>
                </a:rPr>
                <a:t>+</a:t>
              </a:r>
            </a:p>
          </p:txBody>
        </p:sp>
      </p:grpSp>
      <p:sp>
        <p:nvSpPr>
          <p:cNvPr id="18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dirty="0" smtClean="0"/>
              <a:t>Moment Calculations</a:t>
            </a:r>
          </a:p>
        </p:txBody>
      </p:sp>
      <p:sp>
        <p:nvSpPr>
          <p:cNvPr id="19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Wheel and Axle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256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5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5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 uiExpand="1" build="p" animBg="1" autoUpdateAnimBg="0"/>
      <p:bldP spid="256034" grpId="0" animBg="1"/>
      <p:bldP spid="2560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6"/>
          <p:cNvGrpSpPr>
            <a:grpSpLocks/>
          </p:cNvGrpSpPr>
          <p:nvPr/>
        </p:nvGrpSpPr>
        <p:grpSpPr bwMode="auto">
          <a:xfrm>
            <a:off x="619125" y="5249863"/>
            <a:ext cx="917575" cy="592137"/>
            <a:chOff x="390" y="3307"/>
            <a:chExt cx="578" cy="373"/>
          </a:xfrm>
        </p:grpSpPr>
        <p:sp>
          <p:nvSpPr>
            <p:cNvPr id="19477" name="Arc 21"/>
            <p:cNvSpPr>
              <a:spLocks/>
            </p:cNvSpPr>
            <p:nvPr/>
          </p:nvSpPr>
          <p:spPr bwMode="auto">
            <a:xfrm rot="5781224" flipH="1">
              <a:off x="504" y="3398"/>
              <a:ext cx="244" cy="288"/>
            </a:xfrm>
            <a:custGeom>
              <a:avLst/>
              <a:gdLst>
                <a:gd name="T0" fmla="*/ 0 w 22035"/>
                <a:gd name="T1" fmla="*/ 0 h 21600"/>
                <a:gd name="T2" fmla="*/ 0 w 22035"/>
                <a:gd name="T3" fmla="*/ 0 h 21600"/>
                <a:gd name="T4" fmla="*/ 0 w 22035"/>
                <a:gd name="T5" fmla="*/ 0 h 21600"/>
                <a:gd name="T6" fmla="*/ 0 60000 65536"/>
                <a:gd name="T7" fmla="*/ 0 60000 65536"/>
                <a:gd name="T8" fmla="*/ 0 60000 65536"/>
                <a:gd name="T9" fmla="*/ 0 w 22035"/>
                <a:gd name="T10" fmla="*/ 0 h 21600"/>
                <a:gd name="T11" fmla="*/ 22035 w 2203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035" h="21600" fill="none" extrusionOk="0">
                  <a:moveTo>
                    <a:pt x="0" y="10"/>
                  </a:moveTo>
                  <a:cubicBezTo>
                    <a:pt x="221" y="3"/>
                    <a:pt x="442" y="-1"/>
                    <a:pt x="664" y="0"/>
                  </a:cubicBezTo>
                  <a:cubicBezTo>
                    <a:pt x="11382" y="0"/>
                    <a:pt x="20480" y="7860"/>
                    <a:pt x="22035" y="18465"/>
                  </a:cubicBezTo>
                </a:path>
                <a:path w="22035" h="21600" stroke="0" extrusionOk="0">
                  <a:moveTo>
                    <a:pt x="0" y="10"/>
                  </a:moveTo>
                  <a:cubicBezTo>
                    <a:pt x="221" y="3"/>
                    <a:pt x="442" y="-1"/>
                    <a:pt x="664" y="0"/>
                  </a:cubicBezTo>
                  <a:cubicBezTo>
                    <a:pt x="11382" y="0"/>
                    <a:pt x="20480" y="7860"/>
                    <a:pt x="22035" y="18465"/>
                  </a:cubicBezTo>
                  <a:lnTo>
                    <a:pt x="664" y="21600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Line 20"/>
            <p:cNvSpPr>
              <a:spLocks noChangeShapeType="1"/>
            </p:cNvSpPr>
            <p:nvPr/>
          </p:nvSpPr>
          <p:spPr bwMode="auto">
            <a:xfrm flipV="1">
              <a:off x="390" y="3680"/>
              <a:ext cx="5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Text Box 22"/>
            <p:cNvSpPr txBox="1">
              <a:spLocks noChangeArrowheads="1"/>
            </p:cNvSpPr>
            <p:nvPr/>
          </p:nvSpPr>
          <p:spPr bwMode="auto">
            <a:xfrm>
              <a:off x="601" y="3307"/>
              <a:ext cx="36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333399"/>
                  </a:solidFill>
                </a:rPr>
                <a:t>50.</a:t>
              </a:r>
              <a:r>
                <a:rPr lang="en-US" sz="1400" b="1" baseline="60000">
                  <a:solidFill>
                    <a:srgbClr val="333399"/>
                  </a:solidFill>
                </a:rPr>
                <a:t>o</a:t>
              </a:r>
            </a:p>
          </p:txBody>
        </p:sp>
      </p:grpSp>
      <p:grpSp>
        <p:nvGrpSpPr>
          <p:cNvPr id="19459" name="Group 25"/>
          <p:cNvGrpSpPr>
            <a:grpSpLocks/>
          </p:cNvGrpSpPr>
          <p:nvPr/>
        </p:nvGrpSpPr>
        <p:grpSpPr bwMode="auto">
          <a:xfrm>
            <a:off x="193675" y="4524375"/>
            <a:ext cx="1163638" cy="528638"/>
            <a:chOff x="122" y="2850"/>
            <a:chExt cx="733" cy="333"/>
          </a:xfrm>
        </p:grpSpPr>
        <p:sp>
          <p:nvSpPr>
            <p:cNvPr id="19474" name="Line 13"/>
            <p:cNvSpPr>
              <a:spLocks noChangeShapeType="1"/>
            </p:cNvSpPr>
            <p:nvPr/>
          </p:nvSpPr>
          <p:spPr bwMode="auto">
            <a:xfrm flipH="1">
              <a:off x="122" y="2850"/>
              <a:ext cx="73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Arc 14"/>
            <p:cNvSpPr>
              <a:spLocks/>
            </p:cNvSpPr>
            <p:nvPr/>
          </p:nvSpPr>
          <p:spPr bwMode="auto">
            <a:xfrm rot="17038488" flipH="1">
              <a:off x="528" y="2846"/>
              <a:ext cx="244" cy="312"/>
            </a:xfrm>
            <a:custGeom>
              <a:avLst/>
              <a:gdLst>
                <a:gd name="T0" fmla="*/ 0 w 22035"/>
                <a:gd name="T1" fmla="*/ 0 h 21600"/>
                <a:gd name="T2" fmla="*/ 0 w 22035"/>
                <a:gd name="T3" fmla="*/ 0 h 21600"/>
                <a:gd name="T4" fmla="*/ 0 w 22035"/>
                <a:gd name="T5" fmla="*/ 0 h 21600"/>
                <a:gd name="T6" fmla="*/ 0 60000 65536"/>
                <a:gd name="T7" fmla="*/ 0 60000 65536"/>
                <a:gd name="T8" fmla="*/ 0 60000 65536"/>
                <a:gd name="T9" fmla="*/ 0 w 22035"/>
                <a:gd name="T10" fmla="*/ 0 h 21600"/>
                <a:gd name="T11" fmla="*/ 22035 w 2203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035" h="21600" fill="none" extrusionOk="0">
                  <a:moveTo>
                    <a:pt x="0" y="10"/>
                  </a:moveTo>
                  <a:cubicBezTo>
                    <a:pt x="221" y="3"/>
                    <a:pt x="442" y="-1"/>
                    <a:pt x="664" y="0"/>
                  </a:cubicBezTo>
                  <a:cubicBezTo>
                    <a:pt x="11382" y="0"/>
                    <a:pt x="20480" y="7860"/>
                    <a:pt x="22035" y="18465"/>
                  </a:cubicBezTo>
                </a:path>
                <a:path w="22035" h="21600" stroke="0" extrusionOk="0">
                  <a:moveTo>
                    <a:pt x="0" y="10"/>
                  </a:moveTo>
                  <a:cubicBezTo>
                    <a:pt x="221" y="3"/>
                    <a:pt x="442" y="-1"/>
                    <a:pt x="664" y="0"/>
                  </a:cubicBezTo>
                  <a:cubicBezTo>
                    <a:pt x="11382" y="0"/>
                    <a:pt x="20480" y="7860"/>
                    <a:pt x="22035" y="18465"/>
                  </a:cubicBezTo>
                  <a:lnTo>
                    <a:pt x="664" y="21600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Text Box 17"/>
            <p:cNvSpPr txBox="1">
              <a:spLocks noChangeArrowheads="1"/>
            </p:cNvSpPr>
            <p:nvPr/>
          </p:nvSpPr>
          <p:spPr bwMode="auto">
            <a:xfrm>
              <a:off x="215" y="2952"/>
              <a:ext cx="40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b="1">
                  <a:solidFill>
                    <a:srgbClr val="333399"/>
                  </a:solidFill>
                </a:rPr>
                <a:t>50.</a:t>
              </a:r>
              <a:r>
                <a:rPr lang="en-US" sz="1400" b="1" baseline="60000">
                  <a:solidFill>
                    <a:srgbClr val="333399"/>
                  </a:solidFill>
                </a:rPr>
                <a:t>o</a:t>
              </a:r>
            </a:p>
          </p:txBody>
        </p:sp>
      </p:grpSp>
      <p:sp>
        <p:nvSpPr>
          <p:cNvPr id="257026" name="Text Box 2"/>
          <p:cNvSpPr txBox="1">
            <a:spLocks noChangeArrowheads="1"/>
          </p:cNvSpPr>
          <p:nvPr/>
        </p:nvSpPr>
        <p:spPr bwMode="auto">
          <a:xfrm>
            <a:off x="4889193" y="2324100"/>
            <a:ext cx="3956050" cy="278288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137160"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chemeClr val="accent2"/>
                </a:solidFill>
                <a:cs typeface="Arial" charset="0"/>
              </a:rPr>
              <a:t>F</a:t>
            </a:r>
            <a:r>
              <a:rPr lang="en-US" sz="2000" b="1" baseline="-25000" dirty="0" err="1">
                <a:solidFill>
                  <a:schemeClr val="accent2"/>
                </a:solidFill>
                <a:cs typeface="Arial" charset="0"/>
              </a:rPr>
              <a:t>y</a:t>
            </a:r>
            <a:r>
              <a:rPr lang="en-US" sz="2000" b="1" baseline="-25000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= Fsin50.° = (100. N)(.</a:t>
            </a:r>
            <a:r>
              <a:rPr lang="en-US" sz="2000" b="1" dirty="0" smtClean="0">
                <a:solidFill>
                  <a:schemeClr val="accent2"/>
                </a:solidFill>
                <a:cs typeface="Arial" charset="0"/>
              </a:rPr>
              <a:t>766)</a:t>
            </a:r>
            <a:endParaRPr lang="en-US" sz="2000" b="1" dirty="0">
              <a:solidFill>
                <a:schemeClr val="accent2"/>
              </a:solidFill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chemeClr val="accent2"/>
                </a:solidFill>
                <a:cs typeface="Arial" charset="0"/>
              </a:rPr>
              <a:t>F</a:t>
            </a:r>
            <a:r>
              <a:rPr lang="en-US" sz="2000" b="1" baseline="-25000" dirty="0" err="1">
                <a:solidFill>
                  <a:schemeClr val="accent2"/>
                </a:solidFill>
                <a:cs typeface="Arial" charset="0"/>
              </a:rPr>
              <a:t>y</a:t>
            </a: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 = </a:t>
            </a:r>
            <a:r>
              <a:rPr lang="en-US" sz="2000" b="1" dirty="0" smtClean="0">
                <a:solidFill>
                  <a:schemeClr val="accent2"/>
                </a:solidFill>
                <a:cs typeface="Arial" charset="0"/>
              </a:rPr>
              <a:t>76.6N</a:t>
            </a:r>
            <a:endParaRPr lang="en-US" sz="2000" b="1" dirty="0">
              <a:solidFill>
                <a:schemeClr val="accent2"/>
              </a:solidFill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chemeClr val="accent2"/>
                </a:solidFill>
                <a:cs typeface="Arial" charset="0"/>
              </a:rPr>
              <a:t>d </a:t>
            </a: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= r = 50. cm = 0.50 m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M = </a:t>
            </a:r>
            <a:r>
              <a:rPr lang="en-US" sz="2000" b="1" dirty="0" smtClean="0">
                <a:solidFill>
                  <a:schemeClr val="accent2"/>
                </a:solidFill>
                <a:cs typeface="Arial" charset="0"/>
              </a:rPr>
              <a:t>d x </a:t>
            </a:r>
            <a:r>
              <a:rPr lang="en-US" sz="2000" b="1" dirty="0" err="1" smtClean="0">
                <a:solidFill>
                  <a:schemeClr val="accent2"/>
                </a:solidFill>
                <a:cs typeface="Arial" charset="0"/>
              </a:rPr>
              <a:t>F</a:t>
            </a:r>
            <a:r>
              <a:rPr lang="en-US" sz="2000" b="1" baseline="-25000" dirty="0" err="1" smtClean="0">
                <a:solidFill>
                  <a:schemeClr val="accent2"/>
                </a:solidFill>
                <a:cs typeface="Arial" charset="0"/>
              </a:rPr>
              <a:t>y</a:t>
            </a:r>
            <a:r>
              <a:rPr lang="en-US" sz="2000" b="1" dirty="0" smtClean="0">
                <a:solidFill>
                  <a:schemeClr val="accent2"/>
                </a:solidFill>
                <a:cs typeface="Arial" charset="0"/>
              </a:rPr>
              <a:t>    </a:t>
            </a:r>
            <a:endParaRPr lang="en-US" sz="2000" b="1" dirty="0">
              <a:solidFill>
                <a:schemeClr val="accent2"/>
              </a:solidFill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M = </a:t>
            </a:r>
            <a:r>
              <a:rPr lang="en-US" sz="2000" b="1" dirty="0" smtClean="0">
                <a:solidFill>
                  <a:schemeClr val="accent2"/>
                </a:solidFill>
                <a:cs typeface="Arial" charset="0"/>
              </a:rPr>
              <a:t>76.6 </a:t>
            </a: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N x 0.50 m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cs typeface="Arial" charset="0"/>
              </a:rPr>
              <a:t>M = 38 N-m</a:t>
            </a:r>
            <a:endParaRPr lang="en-US" sz="2000" b="1" baseline="-25000" dirty="0">
              <a:solidFill>
                <a:srgbClr val="FF0000"/>
              </a:solidFill>
              <a:cs typeface="Arial" charset="0"/>
            </a:endParaRPr>
          </a:p>
        </p:txBody>
      </p:sp>
      <p:pic>
        <p:nvPicPr>
          <p:cNvPr id="19463" name="Picture 5" descr="MCj033469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2881313"/>
            <a:ext cx="3227387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7030" name="AutoShape 6"/>
          <p:cNvSpPr>
            <a:spLocks noChangeArrowheads="1"/>
          </p:cNvSpPr>
          <p:nvPr/>
        </p:nvSpPr>
        <p:spPr bwMode="auto">
          <a:xfrm rot="1997705">
            <a:off x="963613" y="4368800"/>
            <a:ext cx="182562" cy="1614488"/>
          </a:xfrm>
          <a:prstGeom prst="downArrow">
            <a:avLst>
              <a:gd name="adj1" fmla="val 50000"/>
              <a:gd name="adj2" fmla="val 221088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1" name="Text Box 7"/>
          <p:cNvSpPr txBox="1">
            <a:spLocks noChangeArrowheads="1"/>
          </p:cNvSpPr>
          <p:nvPr/>
        </p:nvSpPr>
        <p:spPr bwMode="auto">
          <a:xfrm>
            <a:off x="-9525" y="5830888"/>
            <a:ext cx="1279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F = 10</a:t>
            </a:r>
            <a:r>
              <a:rPr lang="en-US" sz="1800" b="1">
                <a:solidFill>
                  <a:srgbClr val="333399"/>
                </a:solidFill>
              </a:rPr>
              <a:t>0.</a:t>
            </a:r>
            <a:r>
              <a:rPr lang="en-US" sz="1800" b="1">
                <a:solidFill>
                  <a:schemeClr val="accent2"/>
                </a:solidFill>
              </a:rPr>
              <a:t> N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481138" y="2365375"/>
            <a:ext cx="1416050" cy="1981200"/>
            <a:chOff x="798" y="1532"/>
            <a:chExt cx="802" cy="1248"/>
          </a:xfrm>
        </p:grpSpPr>
        <p:sp>
          <p:nvSpPr>
            <p:cNvPr id="19470" name="Line 9"/>
            <p:cNvSpPr>
              <a:spLocks noChangeShapeType="1"/>
            </p:cNvSpPr>
            <p:nvPr/>
          </p:nvSpPr>
          <p:spPr bwMode="auto">
            <a:xfrm>
              <a:off x="798" y="1538"/>
              <a:ext cx="6" cy="12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Line 10"/>
            <p:cNvSpPr>
              <a:spLocks noChangeShapeType="1"/>
            </p:cNvSpPr>
            <p:nvPr/>
          </p:nvSpPr>
          <p:spPr bwMode="auto">
            <a:xfrm flipH="1">
              <a:off x="1597" y="1532"/>
              <a:ext cx="3" cy="4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Line 11"/>
            <p:cNvSpPr>
              <a:spLocks noChangeShapeType="1"/>
            </p:cNvSpPr>
            <p:nvPr/>
          </p:nvSpPr>
          <p:spPr bwMode="auto">
            <a:xfrm>
              <a:off x="802" y="1832"/>
              <a:ext cx="7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Text Box 12"/>
            <p:cNvSpPr txBox="1">
              <a:spLocks noChangeArrowheads="1"/>
            </p:cNvSpPr>
            <p:nvPr/>
          </p:nvSpPr>
          <p:spPr bwMode="auto">
            <a:xfrm>
              <a:off x="892" y="1626"/>
              <a:ext cx="65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chemeClr val="accent2"/>
                  </a:solidFill>
                </a:rPr>
                <a:t>r = 50. cm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1282700" y="4505325"/>
            <a:ext cx="441325" cy="1654175"/>
            <a:chOff x="806" y="2838"/>
            <a:chExt cx="278" cy="1042"/>
          </a:xfrm>
        </p:grpSpPr>
        <p:sp>
          <p:nvSpPr>
            <p:cNvPr id="19468" name="AutoShape 19"/>
            <p:cNvSpPr>
              <a:spLocks noChangeArrowheads="1"/>
            </p:cNvSpPr>
            <p:nvPr/>
          </p:nvSpPr>
          <p:spPr bwMode="auto">
            <a:xfrm>
              <a:off x="879" y="2838"/>
              <a:ext cx="115" cy="841"/>
            </a:xfrm>
            <a:prstGeom prst="downArrow">
              <a:avLst>
                <a:gd name="adj1" fmla="val 50000"/>
                <a:gd name="adj2" fmla="val 182826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Text Box 26"/>
            <p:cNvSpPr txBox="1">
              <a:spLocks noChangeArrowheads="1"/>
            </p:cNvSpPr>
            <p:nvPr/>
          </p:nvSpPr>
          <p:spPr bwMode="auto">
            <a:xfrm>
              <a:off x="806" y="3649"/>
              <a:ext cx="2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b="1">
                  <a:solidFill>
                    <a:schemeClr val="accent2"/>
                  </a:solidFill>
                </a:rPr>
                <a:t>F</a:t>
              </a:r>
              <a:r>
                <a:rPr lang="en-US" sz="1800" b="1" baseline="-25000">
                  <a:solidFill>
                    <a:schemeClr val="accent2"/>
                  </a:solidFill>
                </a:rPr>
                <a:t>y</a:t>
              </a:r>
            </a:p>
          </p:txBody>
        </p:sp>
      </p:grpSp>
      <p:sp>
        <p:nvSpPr>
          <p:cNvPr id="2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dirty="0" smtClean="0"/>
              <a:t>Moment Calculations</a:t>
            </a:r>
          </a:p>
        </p:txBody>
      </p:sp>
      <p:sp>
        <p:nvSpPr>
          <p:cNvPr id="27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Wheel and Axle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57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7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6" grpId="0" uiExpand="1" build="p" animBg="1" autoUpdateAnimBg="0"/>
      <p:bldP spid="257030" grpId="0" animBg="1"/>
      <p:bldP spid="2570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33363" y="1206500"/>
            <a:ext cx="8489950" cy="3305175"/>
          </a:xfrm>
        </p:spPr>
        <p:txBody>
          <a:bodyPr/>
          <a:lstStyle/>
          <a:p>
            <a:pPr indent="3175" eaLnBrk="1" hangingPunct="1">
              <a:lnSpc>
                <a:spcPct val="90000"/>
              </a:lnSpc>
              <a:buNone/>
            </a:pPr>
            <a:r>
              <a:rPr lang="en-US" sz="3200" dirty="0" smtClean="0"/>
              <a:t>The state of a body or physical system with an unchanging rotational motion.</a:t>
            </a:r>
          </a:p>
          <a:p>
            <a:pPr marL="914400" lvl="1" indent="-4572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/>
              <a:t>Two cases for that condition: </a:t>
            </a:r>
          </a:p>
          <a:p>
            <a:pPr marL="1295400" lvl="2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Object is not rotating OR</a:t>
            </a:r>
          </a:p>
          <a:p>
            <a:pPr marL="1295400" lvl="2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Object is spinning at a constant speed</a:t>
            </a:r>
          </a:p>
          <a:p>
            <a:pPr marL="914400" lvl="1" indent="-4572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/>
              <a:t> In either case rotation forces are balanced: </a:t>
            </a:r>
            <a:r>
              <a:rPr lang="en-US" sz="2800" i="1" dirty="0" smtClean="0">
                <a:solidFill>
                  <a:schemeClr val="accent2"/>
                </a:solidFill>
              </a:rPr>
              <a:t>The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333399"/>
                </a:solidFill>
              </a:rPr>
              <a:t>sum of all moments about any point or axis is zero</a:t>
            </a:r>
            <a:r>
              <a:rPr lang="en-US" sz="2800" dirty="0" smtClean="0"/>
              <a:t>. </a:t>
            </a:r>
          </a:p>
        </p:txBody>
      </p:sp>
      <p:sp>
        <p:nvSpPr>
          <p:cNvPr id="259094" name="Text Box 22"/>
          <p:cNvSpPr txBox="1">
            <a:spLocks noChangeArrowheads="1"/>
          </p:cNvSpPr>
          <p:nvPr/>
        </p:nvSpPr>
        <p:spPr bwMode="auto">
          <a:xfrm>
            <a:off x="2116138" y="4922838"/>
            <a:ext cx="480695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3600" b="1" dirty="0">
                <a:solidFill>
                  <a:schemeClr val="accent2"/>
                </a:solidFill>
              </a:rPr>
              <a:t>Σ</a:t>
            </a:r>
            <a:r>
              <a:rPr lang="en-US" sz="3600" b="1" dirty="0">
                <a:solidFill>
                  <a:schemeClr val="accent2"/>
                </a:solidFill>
              </a:rPr>
              <a:t>M = 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accent2"/>
                </a:solidFill>
              </a:rPr>
              <a:t>M</a:t>
            </a:r>
            <a:r>
              <a:rPr lang="en-US" sz="3600" b="1" baseline="-25000" dirty="0">
                <a:solidFill>
                  <a:schemeClr val="accent2"/>
                </a:solidFill>
              </a:rPr>
              <a:t>1</a:t>
            </a:r>
            <a:r>
              <a:rPr lang="en-US" sz="3600" b="1" dirty="0">
                <a:solidFill>
                  <a:schemeClr val="accent2"/>
                </a:solidFill>
              </a:rPr>
              <a:t> + M</a:t>
            </a:r>
            <a:r>
              <a:rPr lang="en-US" sz="3600" b="1" baseline="-25000" dirty="0">
                <a:solidFill>
                  <a:schemeClr val="accent2"/>
                </a:solidFill>
              </a:rPr>
              <a:t>2</a:t>
            </a:r>
            <a:r>
              <a:rPr lang="en-US" sz="3600" b="1" dirty="0">
                <a:solidFill>
                  <a:schemeClr val="accent2"/>
                </a:solidFill>
              </a:rPr>
              <a:t> + M</a:t>
            </a:r>
            <a:r>
              <a:rPr lang="en-US" sz="3600" b="1" baseline="-25000" dirty="0">
                <a:solidFill>
                  <a:schemeClr val="accent2"/>
                </a:solidFill>
              </a:rPr>
              <a:t>3</a:t>
            </a:r>
            <a:r>
              <a:rPr lang="en-US" sz="3600" b="1" dirty="0">
                <a:solidFill>
                  <a:schemeClr val="accent2"/>
                </a:solidFill>
              </a:rPr>
              <a:t> . . . = 0</a:t>
            </a:r>
          </a:p>
          <a:p>
            <a:pPr algn="ctr" eaLnBrk="1" hangingPunct="1">
              <a:spcBef>
                <a:spcPct val="50000"/>
              </a:spcBef>
            </a:pPr>
            <a:endParaRPr 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86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86B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86B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86B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386B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kern="0" dirty="0" smtClean="0"/>
              <a:t>What is Equilibrium?</a:t>
            </a:r>
            <a:endParaRPr lang="en-US" sz="40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uiExpand="1" build="p"/>
      <p:bldP spid="2590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92" name="Rectangle 64"/>
          <p:cNvSpPr>
            <a:spLocks noChangeArrowheads="1"/>
          </p:cNvSpPr>
          <p:nvPr/>
        </p:nvSpPr>
        <p:spPr bwMode="auto">
          <a:xfrm rot="990262">
            <a:off x="300038" y="5189538"/>
            <a:ext cx="5232400" cy="177800"/>
          </a:xfrm>
          <a:prstGeom prst="rect">
            <a:avLst/>
          </a:prstGeom>
          <a:solidFill>
            <a:srgbClr val="9966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Moment Calculations</a:t>
            </a:r>
            <a:endParaRPr lang="en-US" sz="3600" dirty="0" smtClean="0"/>
          </a:p>
        </p:txBody>
      </p:sp>
      <p:sp>
        <p:nvSpPr>
          <p:cNvPr id="252947" name="Rectangle 19"/>
          <p:cNvSpPr>
            <a:spLocks noChangeArrowheads="1"/>
          </p:cNvSpPr>
          <p:nvPr/>
        </p:nvSpPr>
        <p:spPr bwMode="auto">
          <a:xfrm>
            <a:off x="304800" y="5194300"/>
            <a:ext cx="5232400" cy="177800"/>
          </a:xfrm>
          <a:prstGeom prst="rect">
            <a:avLst/>
          </a:prstGeom>
          <a:solidFill>
            <a:srgbClr val="9966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20" descr="Plaid"/>
          <p:cNvSpPr>
            <a:spLocks noChangeArrowheads="1"/>
          </p:cNvSpPr>
          <p:nvPr/>
        </p:nvSpPr>
        <p:spPr bwMode="auto">
          <a:xfrm rot="10800000">
            <a:off x="2584450" y="5092700"/>
            <a:ext cx="6731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pattFill prst="plaid">
            <a:fgClr>
              <a:srgbClr val="C0C0C0"/>
            </a:fgClr>
            <a:bgClr>
              <a:srgbClr val="808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Oval 21"/>
          <p:cNvSpPr>
            <a:spLocks noChangeArrowheads="1"/>
          </p:cNvSpPr>
          <p:nvPr/>
        </p:nvSpPr>
        <p:spPr bwMode="auto">
          <a:xfrm>
            <a:off x="2874963" y="5237163"/>
            <a:ext cx="92075" cy="92075"/>
          </a:xfrm>
          <a:prstGeom prst="ellipse">
            <a:avLst/>
          </a:prstGeom>
          <a:solidFill>
            <a:srgbClr val="1C1C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22" descr="Dashed downward diagonal"/>
          <p:cNvSpPr>
            <a:spLocks noChangeArrowheads="1"/>
          </p:cNvSpPr>
          <p:nvPr/>
        </p:nvSpPr>
        <p:spPr bwMode="auto">
          <a:xfrm>
            <a:off x="0" y="6118225"/>
            <a:ext cx="9144000" cy="987425"/>
          </a:xfrm>
          <a:prstGeom prst="rect">
            <a:avLst/>
          </a:prstGeom>
          <a:pattFill prst="dashDnDiag">
            <a:fgClr>
              <a:srgbClr val="006600"/>
            </a:fgClr>
            <a:bgClr>
              <a:srgbClr val="00990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2989" name="Picture 61" descr="MCj0297917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0" y="3687763"/>
            <a:ext cx="1481138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2990" name="Picture 62" descr="MCj0297917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813" y="3722688"/>
            <a:ext cx="1481137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2991" name="Picture 63" descr="MCj0297917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263" y="2962275"/>
            <a:ext cx="2119312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"/>
          <p:cNvSpPr>
            <a:spLocks noGrp="1" noChangeArrowheads="1"/>
          </p:cNvSpPr>
          <p:nvPr>
            <p:ph idx="1"/>
          </p:nvPr>
        </p:nvSpPr>
        <p:spPr>
          <a:xfrm>
            <a:off x="119063" y="1207698"/>
            <a:ext cx="3336925" cy="651265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	See-Saw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2529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2529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6633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529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529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29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29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29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29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2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2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529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2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62428E-7 L 0.00295 0.09064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2529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453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08092E-6 L 0.01111 -0.09526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2529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6" y="-4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92" grpId="0" animBg="1"/>
      <p:bldP spid="252947" grpId="0" animBg="1"/>
      <p:bldP spid="25294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64" name="Text Box 12"/>
          <p:cNvSpPr txBox="1">
            <a:spLocks noChangeArrowheads="1"/>
          </p:cNvSpPr>
          <p:nvPr/>
        </p:nvSpPr>
        <p:spPr bwMode="auto">
          <a:xfrm>
            <a:off x="5851525" y="660400"/>
            <a:ext cx="3292475" cy="455509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000" b="1" dirty="0">
                <a:solidFill>
                  <a:schemeClr val="accent2"/>
                </a:solidFill>
                <a:cs typeface="Arial" charset="0"/>
              </a:rPr>
              <a:t>Σ</a:t>
            </a: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M = 0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M</a:t>
            </a:r>
            <a:r>
              <a:rPr lang="en-US" sz="2000" b="1" baseline="-25000" dirty="0">
                <a:solidFill>
                  <a:schemeClr val="accent2"/>
                </a:solidFill>
                <a:cs typeface="Arial" charset="0"/>
              </a:rPr>
              <a:t>1</a:t>
            </a: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 + </a:t>
            </a:r>
            <a:r>
              <a:rPr lang="en-US" sz="2000" b="1" dirty="0" smtClean="0">
                <a:solidFill>
                  <a:schemeClr val="accent2"/>
                </a:solidFill>
                <a:cs typeface="Arial" charset="0"/>
              </a:rPr>
              <a:t>M</a:t>
            </a:r>
            <a:r>
              <a:rPr lang="en-US" sz="2000" b="1" baseline="-25000" dirty="0" smtClean="0">
                <a:solidFill>
                  <a:schemeClr val="accent2"/>
                </a:solidFill>
                <a:cs typeface="Arial" charset="0"/>
              </a:rPr>
              <a:t>2</a:t>
            </a:r>
            <a:r>
              <a:rPr lang="en-US" sz="2000" b="1" dirty="0" smtClean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= 0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i="1" dirty="0">
                <a:solidFill>
                  <a:srgbClr val="CC0000"/>
                </a:solidFill>
                <a:cs typeface="Arial" charset="0"/>
              </a:rPr>
              <a:t>Use the right-hand rule to determine positive and negative.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M</a:t>
            </a:r>
            <a:r>
              <a:rPr lang="en-US" sz="2000" b="1" baseline="-25000" dirty="0">
                <a:solidFill>
                  <a:schemeClr val="accent2"/>
                </a:solidFill>
                <a:cs typeface="Arial" charset="0"/>
              </a:rPr>
              <a:t>1</a:t>
            </a:r>
            <a:r>
              <a:rPr lang="en-US" sz="2000" b="1" dirty="0">
                <a:solidFill>
                  <a:schemeClr val="accent2"/>
                </a:solidFill>
                <a:cs typeface="Arial" charset="0"/>
              </a:rPr>
              <a:t> = </a:t>
            </a:r>
            <a:r>
              <a:rPr lang="en-US" sz="2000" b="1" dirty="0" smtClean="0">
                <a:solidFill>
                  <a:schemeClr val="accent2"/>
                </a:solidFill>
                <a:cs typeface="Arial" charset="0"/>
              </a:rPr>
              <a:t>-M</a:t>
            </a:r>
            <a:r>
              <a:rPr lang="en-US" sz="2000" b="1" baseline="-25000" dirty="0" smtClean="0">
                <a:solidFill>
                  <a:schemeClr val="accent2"/>
                </a:solidFill>
                <a:cs typeface="Arial" charset="0"/>
              </a:rPr>
              <a:t>2</a:t>
            </a:r>
            <a:endParaRPr lang="el-GR" sz="1600" i="1" dirty="0">
              <a:solidFill>
                <a:srgbClr val="CC0000"/>
              </a:solidFill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chemeClr val="accent2"/>
                </a:solidFill>
              </a:rPr>
              <a:t>d</a:t>
            </a:r>
            <a:r>
              <a:rPr lang="en-US" sz="20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sz="2000" b="1" dirty="0" smtClean="0">
                <a:solidFill>
                  <a:schemeClr val="accent2"/>
                </a:solidFill>
              </a:rPr>
              <a:t> x F</a:t>
            </a:r>
            <a:r>
              <a:rPr lang="en-US" sz="20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sz="2000" b="1" dirty="0" smtClean="0">
                <a:solidFill>
                  <a:schemeClr val="accent2"/>
                </a:solidFill>
              </a:rPr>
              <a:t> = d</a:t>
            </a:r>
            <a:r>
              <a:rPr lang="en-US" sz="2000" b="1" baseline="-25000" dirty="0" smtClean="0">
                <a:solidFill>
                  <a:schemeClr val="accent2"/>
                </a:solidFill>
              </a:rPr>
              <a:t>2 </a:t>
            </a:r>
            <a:r>
              <a:rPr lang="en-US" sz="2000" b="1" dirty="0" smtClean="0">
                <a:solidFill>
                  <a:schemeClr val="accent2"/>
                </a:solidFill>
              </a:rPr>
              <a:t>x F</a:t>
            </a:r>
            <a:r>
              <a:rPr lang="en-US" sz="20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chemeClr val="accent2"/>
                </a:solidFill>
              </a:rPr>
              <a:t>25lb x 4.0ft - 40. </a:t>
            </a:r>
            <a:r>
              <a:rPr lang="en-US" sz="2000" b="1" dirty="0" err="1" smtClean="0">
                <a:solidFill>
                  <a:schemeClr val="accent2"/>
                </a:solidFill>
              </a:rPr>
              <a:t>lb</a:t>
            </a:r>
            <a:r>
              <a:rPr lang="en-US" sz="2000" b="1" dirty="0" smtClean="0">
                <a:solidFill>
                  <a:schemeClr val="accent2"/>
                </a:solidFill>
              </a:rPr>
              <a:t> x d</a:t>
            </a:r>
            <a:r>
              <a:rPr lang="en-US" sz="20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sz="2000" b="1" dirty="0" smtClean="0">
                <a:solidFill>
                  <a:schemeClr val="accent2"/>
                </a:solidFill>
              </a:rPr>
              <a:t>=0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chemeClr val="accent2"/>
                </a:solidFill>
              </a:rPr>
              <a:t>10</a:t>
            </a:r>
            <a:r>
              <a:rPr lang="en-US" sz="2000" b="1" u="sng" dirty="0" smtClean="0">
                <a:solidFill>
                  <a:schemeClr val="accent2"/>
                </a:solidFill>
              </a:rPr>
              <a:t>0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</a:rPr>
              <a:t>lb-ft</a:t>
            </a:r>
            <a:r>
              <a:rPr lang="en-US" sz="2000" b="1" dirty="0">
                <a:solidFill>
                  <a:schemeClr val="accent2"/>
                </a:solidFill>
              </a:rPr>
              <a:t> = 40. </a:t>
            </a:r>
            <a:r>
              <a:rPr lang="en-US" sz="2000" b="1" dirty="0" err="1">
                <a:solidFill>
                  <a:schemeClr val="accent2"/>
                </a:solidFill>
              </a:rPr>
              <a:t>lb</a:t>
            </a:r>
            <a:r>
              <a:rPr lang="en-US" sz="2000" b="1" dirty="0">
                <a:solidFill>
                  <a:schemeClr val="accent2"/>
                </a:solidFill>
              </a:rPr>
              <a:t> x </a:t>
            </a:r>
            <a:r>
              <a:rPr lang="en-US" sz="2000" b="1" dirty="0" smtClean="0">
                <a:solidFill>
                  <a:schemeClr val="accent2"/>
                </a:solidFill>
              </a:rPr>
              <a:t>d</a:t>
            </a:r>
            <a:r>
              <a:rPr lang="en-US" sz="2000" b="1" baseline="-25000" dirty="0" smtClean="0">
                <a:solidFill>
                  <a:schemeClr val="accent2"/>
                </a:solidFill>
              </a:rPr>
              <a:t>2</a:t>
            </a:r>
            <a:endParaRPr lang="en-US" sz="2000" b="1" baseline="-2500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sz="2000" b="1" baseline="-25000" dirty="0">
              <a:solidFill>
                <a:schemeClr val="accent2"/>
              </a:solidFill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000" b="1" baseline="-25000" dirty="0">
              <a:solidFill>
                <a:schemeClr val="accent2"/>
              </a:solidFill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000" b="1" baseline="-25000" dirty="0">
              <a:solidFill>
                <a:schemeClr val="accent2"/>
              </a:solidFill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000" b="1" baseline="-25000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119063" y="1207698"/>
            <a:ext cx="3336925" cy="651265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	See-Saw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04800" y="5194300"/>
            <a:ext cx="5232400" cy="177800"/>
          </a:xfrm>
          <a:prstGeom prst="rect">
            <a:avLst/>
          </a:prstGeom>
          <a:solidFill>
            <a:srgbClr val="9966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6" descr="Plaid"/>
          <p:cNvSpPr>
            <a:spLocks noChangeArrowheads="1"/>
          </p:cNvSpPr>
          <p:nvPr/>
        </p:nvSpPr>
        <p:spPr bwMode="auto">
          <a:xfrm rot="10800000">
            <a:off x="2584450" y="5092700"/>
            <a:ext cx="6731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pattFill prst="plaid">
            <a:fgClr>
              <a:srgbClr val="C0C0C0"/>
            </a:fgClr>
            <a:bgClr>
              <a:srgbClr val="808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2874963" y="5237163"/>
            <a:ext cx="92075" cy="92075"/>
          </a:xfrm>
          <a:prstGeom prst="ellipse">
            <a:avLst/>
          </a:prstGeom>
          <a:solidFill>
            <a:srgbClr val="1C1C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8" descr="Dashed downward diagonal"/>
          <p:cNvSpPr>
            <a:spLocks noChangeArrowheads="1"/>
          </p:cNvSpPr>
          <p:nvPr/>
        </p:nvSpPr>
        <p:spPr bwMode="auto">
          <a:xfrm>
            <a:off x="-355600" y="6118225"/>
            <a:ext cx="10350500" cy="1320800"/>
          </a:xfrm>
          <a:prstGeom prst="rect">
            <a:avLst/>
          </a:prstGeom>
          <a:pattFill prst="dashDnDiag">
            <a:fgClr>
              <a:srgbClr val="006600"/>
            </a:fgClr>
            <a:bgClr>
              <a:srgbClr val="00990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3962" name="Picture 10" descr="MCj0297917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813" y="3722688"/>
            <a:ext cx="1481137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3963" name="Picture 11" descr="MCj0297917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263" y="2962275"/>
            <a:ext cx="2119312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3965" name="AutoShape 13"/>
          <p:cNvSpPr>
            <a:spLocks noChangeArrowheads="1"/>
          </p:cNvSpPr>
          <p:nvPr/>
        </p:nvSpPr>
        <p:spPr bwMode="auto">
          <a:xfrm>
            <a:off x="495300" y="3930650"/>
            <a:ext cx="623888" cy="1233488"/>
          </a:xfrm>
          <a:prstGeom prst="downArrow">
            <a:avLst>
              <a:gd name="adj1" fmla="val 50000"/>
              <a:gd name="adj2" fmla="val 49427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66" name="AutoShape 14"/>
          <p:cNvSpPr>
            <a:spLocks noChangeArrowheads="1"/>
          </p:cNvSpPr>
          <p:nvPr/>
        </p:nvSpPr>
        <p:spPr bwMode="auto">
          <a:xfrm>
            <a:off x="3822700" y="3214688"/>
            <a:ext cx="623888" cy="1944687"/>
          </a:xfrm>
          <a:prstGeom prst="downArrow">
            <a:avLst>
              <a:gd name="adj1" fmla="val 50000"/>
              <a:gd name="adj2" fmla="val 77926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67" name="Text Box 15"/>
          <p:cNvSpPr txBox="1">
            <a:spLocks noChangeArrowheads="1"/>
          </p:cNvSpPr>
          <p:nvPr/>
        </p:nvSpPr>
        <p:spPr bwMode="auto">
          <a:xfrm>
            <a:off x="331788" y="3486150"/>
            <a:ext cx="1279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F</a:t>
            </a:r>
            <a:r>
              <a:rPr lang="en-US" sz="1600" b="1" baseline="-25000">
                <a:solidFill>
                  <a:schemeClr val="accent2"/>
                </a:solidFill>
              </a:rPr>
              <a:t>1</a:t>
            </a:r>
            <a:r>
              <a:rPr lang="en-US" sz="1600" b="1">
                <a:solidFill>
                  <a:schemeClr val="accent2"/>
                </a:solidFill>
              </a:rPr>
              <a:t> = 25 lb</a:t>
            </a:r>
          </a:p>
        </p:txBody>
      </p:sp>
      <p:sp>
        <p:nvSpPr>
          <p:cNvPr id="253968" name="Text Box 16"/>
          <p:cNvSpPr txBox="1">
            <a:spLocks noChangeArrowheads="1"/>
          </p:cNvSpPr>
          <p:nvPr/>
        </p:nvSpPr>
        <p:spPr bwMode="auto">
          <a:xfrm>
            <a:off x="3681413" y="2854325"/>
            <a:ext cx="1177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F</a:t>
            </a:r>
            <a:r>
              <a:rPr lang="en-US" sz="1600" b="1" baseline="-25000">
                <a:solidFill>
                  <a:schemeClr val="accent2"/>
                </a:solidFill>
              </a:rPr>
              <a:t>2</a:t>
            </a:r>
            <a:r>
              <a:rPr lang="en-US" sz="1600" b="1">
                <a:solidFill>
                  <a:schemeClr val="accent2"/>
                </a:solidFill>
              </a:rPr>
              <a:t> = 40. lb</a:t>
            </a:r>
          </a:p>
        </p:txBody>
      </p:sp>
      <p:grpSp>
        <p:nvGrpSpPr>
          <p:cNvPr id="22543" name="Group 40"/>
          <p:cNvGrpSpPr>
            <a:grpSpLocks/>
          </p:cNvGrpSpPr>
          <p:nvPr/>
        </p:nvGrpSpPr>
        <p:grpSpPr bwMode="auto">
          <a:xfrm>
            <a:off x="809625" y="5257800"/>
            <a:ext cx="2114550" cy="800100"/>
            <a:chOff x="510" y="3312"/>
            <a:chExt cx="1332" cy="504"/>
          </a:xfrm>
        </p:grpSpPr>
        <p:sp>
          <p:nvSpPr>
            <p:cNvPr id="22563" name="Line 17"/>
            <p:cNvSpPr>
              <a:spLocks noChangeShapeType="1"/>
            </p:cNvSpPr>
            <p:nvPr/>
          </p:nvSpPr>
          <p:spPr bwMode="auto">
            <a:xfrm>
              <a:off x="516" y="3318"/>
              <a:ext cx="0" cy="4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4" name="Line 19"/>
            <p:cNvSpPr>
              <a:spLocks noChangeShapeType="1"/>
            </p:cNvSpPr>
            <p:nvPr/>
          </p:nvSpPr>
          <p:spPr bwMode="auto">
            <a:xfrm>
              <a:off x="1842" y="3312"/>
              <a:ext cx="0" cy="4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5" name="Line 20"/>
            <p:cNvSpPr>
              <a:spLocks noChangeShapeType="1"/>
            </p:cNvSpPr>
            <p:nvPr/>
          </p:nvSpPr>
          <p:spPr bwMode="auto">
            <a:xfrm>
              <a:off x="510" y="3612"/>
              <a:ext cx="13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6" name="Text Box 22"/>
            <p:cNvSpPr txBox="1">
              <a:spLocks noChangeArrowheads="1"/>
            </p:cNvSpPr>
            <p:nvPr/>
          </p:nvSpPr>
          <p:spPr bwMode="auto">
            <a:xfrm>
              <a:off x="763" y="3492"/>
              <a:ext cx="785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solidFill>
                    <a:schemeClr val="accent2"/>
                  </a:solidFill>
                </a:rPr>
                <a:t>d</a:t>
              </a:r>
              <a:r>
                <a:rPr lang="en-US" sz="1600" b="1" baseline="-25000" dirty="0" smtClean="0">
                  <a:solidFill>
                    <a:schemeClr val="accent2"/>
                  </a:solidFill>
                </a:rPr>
                <a:t>1</a:t>
              </a:r>
              <a:r>
                <a:rPr lang="en-US" sz="1600" b="1" dirty="0" smtClean="0">
                  <a:solidFill>
                    <a:schemeClr val="accent2"/>
                  </a:solidFill>
                </a:rPr>
                <a:t> </a:t>
              </a:r>
              <a:r>
                <a:rPr lang="en-US" sz="1600" b="1" dirty="0">
                  <a:solidFill>
                    <a:schemeClr val="accent2"/>
                  </a:solidFill>
                </a:rPr>
                <a:t>= 4.0 </a:t>
              </a:r>
              <a:r>
                <a:rPr lang="en-US" sz="1600" b="1" dirty="0" err="1">
                  <a:solidFill>
                    <a:schemeClr val="accent2"/>
                  </a:solidFill>
                </a:rPr>
                <a:t>ft</a:t>
              </a:r>
              <a:endParaRPr lang="en-US" sz="16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914650" y="5267325"/>
            <a:ext cx="2373313" cy="790575"/>
            <a:chOff x="1836" y="3318"/>
            <a:chExt cx="1495" cy="498"/>
          </a:xfrm>
        </p:grpSpPr>
        <p:sp>
          <p:nvSpPr>
            <p:cNvPr id="22560" name="Line 18"/>
            <p:cNvSpPr>
              <a:spLocks noChangeShapeType="1"/>
            </p:cNvSpPr>
            <p:nvPr/>
          </p:nvSpPr>
          <p:spPr bwMode="auto">
            <a:xfrm>
              <a:off x="2610" y="3318"/>
              <a:ext cx="0" cy="4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1" name="Line 21"/>
            <p:cNvSpPr>
              <a:spLocks noChangeShapeType="1"/>
            </p:cNvSpPr>
            <p:nvPr/>
          </p:nvSpPr>
          <p:spPr bwMode="auto">
            <a:xfrm>
              <a:off x="1836" y="3612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2" name="Text Box 24"/>
            <p:cNvSpPr txBox="1">
              <a:spLocks noChangeArrowheads="1"/>
            </p:cNvSpPr>
            <p:nvPr/>
          </p:nvSpPr>
          <p:spPr bwMode="auto">
            <a:xfrm>
              <a:off x="2589" y="3493"/>
              <a:ext cx="74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 dirty="0">
                  <a:solidFill>
                    <a:schemeClr val="accent2"/>
                  </a:solidFill>
                </a:rPr>
                <a:t>d</a:t>
              </a:r>
              <a:r>
                <a:rPr lang="en-US" sz="1600" b="1" baseline="-25000" dirty="0" smtClean="0">
                  <a:solidFill>
                    <a:schemeClr val="accent2"/>
                  </a:solidFill>
                </a:rPr>
                <a:t>2</a:t>
              </a:r>
              <a:r>
                <a:rPr lang="en-US" sz="1600" b="1" dirty="0" smtClean="0">
                  <a:solidFill>
                    <a:schemeClr val="accent2"/>
                  </a:solidFill>
                </a:rPr>
                <a:t> </a:t>
              </a:r>
              <a:r>
                <a:rPr lang="en-US" sz="1600" b="1" dirty="0">
                  <a:solidFill>
                    <a:schemeClr val="accent2"/>
                  </a:solidFill>
                </a:rPr>
                <a:t>= ? </a:t>
              </a:r>
              <a:r>
                <a:rPr lang="en-US" sz="1600" b="1" dirty="0" err="1">
                  <a:solidFill>
                    <a:schemeClr val="accent2"/>
                  </a:solidFill>
                </a:rPr>
                <a:t>ft</a:t>
              </a:r>
              <a:endParaRPr lang="en-US" sz="16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970588" y="4056063"/>
            <a:ext cx="2297112" cy="1587"/>
            <a:chOff x="3755" y="2963"/>
            <a:chExt cx="1447" cy="1"/>
          </a:xfrm>
        </p:grpSpPr>
        <p:sp>
          <p:nvSpPr>
            <p:cNvPr id="22558" name="Line 26"/>
            <p:cNvSpPr>
              <a:spLocks noChangeShapeType="1"/>
            </p:cNvSpPr>
            <p:nvPr/>
          </p:nvSpPr>
          <p:spPr bwMode="auto">
            <a:xfrm>
              <a:off x="3755" y="2963"/>
              <a:ext cx="62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9" name="Line 27"/>
            <p:cNvSpPr>
              <a:spLocks noChangeShapeType="1"/>
            </p:cNvSpPr>
            <p:nvPr/>
          </p:nvSpPr>
          <p:spPr bwMode="auto">
            <a:xfrm>
              <a:off x="4544" y="2964"/>
              <a:ext cx="658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3981" name="Text Box 29"/>
          <p:cNvSpPr txBox="1">
            <a:spLocks noChangeArrowheads="1"/>
          </p:cNvSpPr>
          <p:nvPr/>
        </p:nvSpPr>
        <p:spPr bwMode="auto">
          <a:xfrm>
            <a:off x="5948363" y="4003675"/>
            <a:ext cx="2338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66CC"/>
                </a:solidFill>
              </a:rPr>
              <a:t> </a:t>
            </a:r>
            <a:r>
              <a:rPr lang="en-US" sz="1800" b="1">
                <a:solidFill>
                  <a:schemeClr val="accent2"/>
                </a:solidFill>
              </a:rPr>
              <a:t>40. lb             </a:t>
            </a:r>
            <a:r>
              <a:rPr lang="en-US" sz="1800"/>
              <a:t> </a:t>
            </a:r>
            <a:r>
              <a:rPr lang="en-US" sz="1800" b="1">
                <a:solidFill>
                  <a:schemeClr val="accent2"/>
                </a:solidFill>
              </a:rPr>
              <a:t>40. lb</a:t>
            </a:r>
            <a:r>
              <a:rPr lang="en-US" sz="1800"/>
              <a:t> </a:t>
            </a:r>
          </a:p>
        </p:txBody>
      </p:sp>
      <p:sp>
        <p:nvSpPr>
          <p:cNvPr id="253982" name="Line 30"/>
          <p:cNvSpPr>
            <a:spLocks noChangeShapeType="1"/>
          </p:cNvSpPr>
          <p:nvPr/>
        </p:nvSpPr>
        <p:spPr bwMode="auto">
          <a:xfrm flipH="1">
            <a:off x="7551738" y="3649663"/>
            <a:ext cx="300037" cy="180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83" name="Line 31"/>
          <p:cNvSpPr>
            <a:spLocks noChangeShapeType="1"/>
          </p:cNvSpPr>
          <p:nvPr/>
        </p:nvSpPr>
        <p:spPr bwMode="auto">
          <a:xfrm flipH="1">
            <a:off x="7959725" y="4167188"/>
            <a:ext cx="2301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84" name="Line 32"/>
          <p:cNvSpPr>
            <a:spLocks noChangeShapeType="1"/>
          </p:cNvSpPr>
          <p:nvPr/>
        </p:nvSpPr>
        <p:spPr bwMode="auto">
          <a:xfrm flipH="1">
            <a:off x="6446838" y="4129088"/>
            <a:ext cx="322262" cy="190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85" name="Line 33"/>
          <p:cNvSpPr>
            <a:spLocks noChangeShapeType="1"/>
          </p:cNvSpPr>
          <p:nvPr/>
        </p:nvSpPr>
        <p:spPr bwMode="auto">
          <a:xfrm flipH="1">
            <a:off x="6380163" y="3673475"/>
            <a:ext cx="322262" cy="190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86" name="Text Box 34"/>
          <p:cNvSpPr txBox="1">
            <a:spLocks noChangeArrowheads="1"/>
          </p:cNvSpPr>
          <p:nvPr/>
        </p:nvSpPr>
        <p:spPr bwMode="auto">
          <a:xfrm>
            <a:off x="6061075" y="4514850"/>
            <a:ext cx="1958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2.5 </a:t>
            </a:r>
            <a:r>
              <a:rPr lang="en-US" sz="2000" b="1" dirty="0" err="1">
                <a:solidFill>
                  <a:srgbClr val="FF0000"/>
                </a:solidFill>
              </a:rPr>
              <a:t>ft</a:t>
            </a:r>
            <a:r>
              <a:rPr lang="en-US" sz="2000" b="1" dirty="0">
                <a:solidFill>
                  <a:srgbClr val="FF0000"/>
                </a:solidFill>
              </a:rPr>
              <a:t> = </a:t>
            </a:r>
            <a:r>
              <a:rPr lang="en-US" sz="2000" b="1" dirty="0" smtClean="0">
                <a:solidFill>
                  <a:srgbClr val="FF0000"/>
                </a:solidFill>
              </a:rPr>
              <a:t>d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2540000" y="4333875"/>
            <a:ext cx="752475" cy="692150"/>
            <a:chOff x="1600" y="2730"/>
            <a:chExt cx="474" cy="436"/>
          </a:xfrm>
        </p:grpSpPr>
        <p:sp>
          <p:nvSpPr>
            <p:cNvPr id="22556" name="AutoShape 36"/>
            <p:cNvSpPr>
              <a:spLocks noChangeArrowheads="1"/>
            </p:cNvSpPr>
            <p:nvPr/>
          </p:nvSpPr>
          <p:spPr bwMode="auto">
            <a:xfrm flipH="1">
              <a:off x="1600" y="2730"/>
              <a:ext cx="474" cy="4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44 w 21600"/>
                <a:gd name="T19" fmla="*/ 3171 h 21600"/>
                <a:gd name="T20" fmla="*/ 18456 w 21600"/>
                <a:gd name="T21" fmla="*/ 1842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016" y="8325"/>
                  </a:moveTo>
                  <a:cubicBezTo>
                    <a:pt x="17924" y="4700"/>
                    <a:pt x="14585" y="2219"/>
                    <a:pt x="10800" y="2219"/>
                  </a:cubicBezTo>
                  <a:cubicBezTo>
                    <a:pt x="6552" y="2218"/>
                    <a:pt x="2944" y="5326"/>
                    <a:pt x="2313" y="9527"/>
                  </a:cubicBezTo>
                  <a:lnTo>
                    <a:pt x="119" y="9197"/>
                  </a:lnTo>
                  <a:cubicBezTo>
                    <a:pt x="912" y="3911"/>
                    <a:pt x="5454" y="-1"/>
                    <a:pt x="10800" y="0"/>
                  </a:cubicBezTo>
                  <a:cubicBezTo>
                    <a:pt x="15564" y="0"/>
                    <a:pt x="19766" y="3122"/>
                    <a:pt x="21141" y="7685"/>
                  </a:cubicBezTo>
                  <a:lnTo>
                    <a:pt x="23726" y="6906"/>
                  </a:lnTo>
                  <a:lnTo>
                    <a:pt x="21177" y="11653"/>
                  </a:lnTo>
                  <a:lnTo>
                    <a:pt x="16431" y="9103"/>
                  </a:lnTo>
                  <a:lnTo>
                    <a:pt x="19016" y="8325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7" name="Text Box 37"/>
            <p:cNvSpPr txBox="1">
              <a:spLocks noChangeArrowheads="1"/>
            </p:cNvSpPr>
            <p:nvPr/>
          </p:nvSpPr>
          <p:spPr bwMode="auto">
            <a:xfrm>
              <a:off x="1698" y="2734"/>
              <a:ext cx="3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/>
                <a:t>+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2368550" y="3892550"/>
            <a:ext cx="1084263" cy="933450"/>
            <a:chOff x="399" y="1978"/>
            <a:chExt cx="683" cy="588"/>
          </a:xfrm>
        </p:grpSpPr>
        <p:sp>
          <p:nvSpPr>
            <p:cNvPr id="22554" name="AutoShape 40"/>
            <p:cNvSpPr>
              <a:spLocks noChangeArrowheads="1"/>
            </p:cNvSpPr>
            <p:nvPr/>
          </p:nvSpPr>
          <p:spPr bwMode="auto">
            <a:xfrm>
              <a:off x="495" y="1978"/>
              <a:ext cx="498" cy="3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6 w 21600"/>
                <a:gd name="T19" fmla="*/ 3141 h 21600"/>
                <a:gd name="T20" fmla="*/ 18434 w 21600"/>
                <a:gd name="T21" fmla="*/ 1845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016" y="8325"/>
                  </a:moveTo>
                  <a:cubicBezTo>
                    <a:pt x="17924" y="4700"/>
                    <a:pt x="14585" y="2219"/>
                    <a:pt x="10800" y="2219"/>
                  </a:cubicBezTo>
                  <a:cubicBezTo>
                    <a:pt x="6552" y="2218"/>
                    <a:pt x="2944" y="5326"/>
                    <a:pt x="2313" y="9527"/>
                  </a:cubicBezTo>
                  <a:lnTo>
                    <a:pt x="119" y="9197"/>
                  </a:lnTo>
                  <a:cubicBezTo>
                    <a:pt x="912" y="3911"/>
                    <a:pt x="5454" y="-1"/>
                    <a:pt x="10800" y="0"/>
                  </a:cubicBezTo>
                  <a:cubicBezTo>
                    <a:pt x="15564" y="0"/>
                    <a:pt x="19766" y="3122"/>
                    <a:pt x="21141" y="7685"/>
                  </a:cubicBezTo>
                  <a:lnTo>
                    <a:pt x="23726" y="6906"/>
                  </a:lnTo>
                  <a:lnTo>
                    <a:pt x="21177" y="11653"/>
                  </a:lnTo>
                  <a:lnTo>
                    <a:pt x="16431" y="9103"/>
                  </a:lnTo>
                  <a:lnTo>
                    <a:pt x="19016" y="8325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5" name="Text Box 41"/>
            <p:cNvSpPr txBox="1">
              <a:spLocks noChangeArrowheads="1"/>
            </p:cNvSpPr>
            <p:nvPr/>
          </p:nvSpPr>
          <p:spPr bwMode="auto">
            <a:xfrm flipH="1">
              <a:off x="399" y="2086"/>
              <a:ext cx="68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4400" b="1">
                  <a:cs typeface="Arial" charset="0"/>
                </a:rPr>
                <a:t>¯</a:t>
              </a:r>
            </a:p>
          </p:txBody>
        </p:sp>
      </p:grpSp>
      <p:sp>
        <p:nvSpPr>
          <p:cNvPr id="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Moment Calculations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62428E-7 L -0.07552 -4.62428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2539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3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53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3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64" grpId="0" uiExpand="1" build="p" animBg="1" autoUpdateAnimBg="0"/>
      <p:bldP spid="253965" grpId="0" animBg="1"/>
      <p:bldP spid="253966" grpId="0" animBg="1"/>
      <p:bldP spid="253967" grpId="0"/>
      <p:bldP spid="253968" grpId="0"/>
      <p:bldP spid="253981" grpId="0"/>
      <p:bldP spid="253982" grpId="0" animBg="1"/>
      <p:bldP spid="253983" grpId="0" animBg="1"/>
      <p:bldP spid="253984" grpId="0" animBg="1"/>
      <p:bldP spid="253985" grpId="0" animBg="1"/>
      <p:bldP spid="2539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Text Box 2"/>
          <p:cNvSpPr txBox="1">
            <a:spLocks noChangeArrowheads="1"/>
          </p:cNvSpPr>
          <p:nvPr/>
        </p:nvSpPr>
        <p:spPr bwMode="auto">
          <a:xfrm>
            <a:off x="5453063" y="2058988"/>
            <a:ext cx="3568700" cy="4219104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l-GR" sz="1800" b="1" dirty="0">
                <a:solidFill>
                  <a:schemeClr val="accent2"/>
                </a:solidFill>
              </a:rPr>
              <a:t>Σ</a:t>
            </a:r>
            <a:r>
              <a:rPr lang="en-US" sz="1800" b="1" dirty="0">
                <a:solidFill>
                  <a:schemeClr val="accent2"/>
                </a:solidFill>
              </a:rPr>
              <a:t>M = 0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sz="1800" b="1" dirty="0" smtClean="0">
                <a:solidFill>
                  <a:schemeClr val="accent2"/>
                </a:solidFill>
              </a:rPr>
              <a:t>M</a:t>
            </a:r>
            <a:r>
              <a:rPr lang="en-US" sz="1800" b="1" baseline="-25000" dirty="0" smtClean="0">
                <a:solidFill>
                  <a:schemeClr val="accent2"/>
                </a:solidFill>
              </a:rPr>
              <a:t>B</a:t>
            </a:r>
            <a:r>
              <a:rPr lang="en-US" sz="1800" b="1" dirty="0" smtClean="0">
                <a:solidFill>
                  <a:schemeClr val="accent2"/>
                </a:solidFill>
              </a:rPr>
              <a:t> </a:t>
            </a:r>
            <a:r>
              <a:rPr lang="en-US" sz="1800" b="1" dirty="0">
                <a:solidFill>
                  <a:schemeClr val="accent2"/>
                </a:solidFill>
              </a:rPr>
              <a:t>+ </a:t>
            </a:r>
            <a:r>
              <a:rPr lang="en-US" sz="1800" b="1" dirty="0" smtClean="0">
                <a:solidFill>
                  <a:schemeClr val="accent2"/>
                </a:solidFill>
              </a:rPr>
              <a:t>M</a:t>
            </a:r>
            <a:r>
              <a:rPr lang="en-US" sz="1800" b="1" baseline="-25000" dirty="0" smtClean="0">
                <a:solidFill>
                  <a:schemeClr val="accent2"/>
                </a:solidFill>
              </a:rPr>
              <a:t>C </a:t>
            </a:r>
            <a:r>
              <a:rPr lang="en-US" sz="1800" b="1" dirty="0">
                <a:solidFill>
                  <a:schemeClr val="accent2"/>
                </a:solidFill>
              </a:rPr>
              <a:t>= 0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sz="1800" b="1" dirty="0" smtClean="0">
                <a:solidFill>
                  <a:schemeClr val="accent2"/>
                </a:solidFill>
              </a:rPr>
              <a:t>M</a:t>
            </a:r>
            <a:r>
              <a:rPr lang="en-US" sz="1800" b="1" baseline="-25000" dirty="0" smtClean="0">
                <a:solidFill>
                  <a:schemeClr val="accent2"/>
                </a:solidFill>
              </a:rPr>
              <a:t>B</a:t>
            </a:r>
            <a:r>
              <a:rPr lang="en-US" sz="1800" b="1" dirty="0" smtClean="0">
                <a:solidFill>
                  <a:schemeClr val="accent2"/>
                </a:solidFill>
              </a:rPr>
              <a:t> = -M</a:t>
            </a:r>
            <a:r>
              <a:rPr lang="en-US" sz="1800" b="1" baseline="-25000" dirty="0" smtClean="0">
                <a:solidFill>
                  <a:schemeClr val="accent2"/>
                </a:solidFill>
              </a:rPr>
              <a:t>C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sz="1800" b="1" dirty="0" err="1" smtClean="0">
                <a:solidFill>
                  <a:schemeClr val="accent2"/>
                </a:solidFill>
              </a:rPr>
              <a:t>d</a:t>
            </a:r>
            <a:r>
              <a:rPr lang="en-US" sz="1800" b="1" baseline="-25000" dirty="0" err="1" smtClean="0">
                <a:solidFill>
                  <a:schemeClr val="accent2"/>
                </a:solidFill>
              </a:rPr>
              <a:t>AB</a:t>
            </a:r>
            <a:r>
              <a:rPr lang="en-US" sz="18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sz="1800" b="1" dirty="0" smtClean="0">
                <a:solidFill>
                  <a:schemeClr val="accent2"/>
                </a:solidFill>
              </a:rPr>
              <a:t>x</a:t>
            </a:r>
            <a:r>
              <a:rPr lang="en-US" sz="18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sz="1800" b="1" dirty="0" err="1" smtClean="0">
                <a:solidFill>
                  <a:schemeClr val="accent2"/>
                </a:solidFill>
              </a:rPr>
              <a:t>R</a:t>
            </a:r>
            <a:r>
              <a:rPr lang="en-US" sz="1800" b="1" baseline="-25000" dirty="0" err="1" smtClean="0">
                <a:solidFill>
                  <a:schemeClr val="accent2"/>
                </a:solidFill>
              </a:rPr>
              <a:t>By</a:t>
            </a:r>
            <a:r>
              <a:rPr lang="en-US" sz="1800" b="1" dirty="0" smtClean="0">
                <a:solidFill>
                  <a:schemeClr val="accent2"/>
                </a:solidFill>
              </a:rPr>
              <a:t> = </a:t>
            </a:r>
            <a:r>
              <a:rPr lang="en-US" sz="1800" b="1" dirty="0" err="1" smtClean="0">
                <a:solidFill>
                  <a:schemeClr val="accent2"/>
                </a:solidFill>
              </a:rPr>
              <a:t>d</a:t>
            </a:r>
            <a:r>
              <a:rPr lang="en-US" sz="1800" b="1" baseline="-25000" dirty="0" err="1" smtClean="0">
                <a:solidFill>
                  <a:schemeClr val="accent2"/>
                </a:solidFill>
              </a:rPr>
              <a:t>AC</a:t>
            </a:r>
            <a:r>
              <a:rPr lang="en-US" sz="18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sz="1800" b="1" dirty="0" smtClean="0">
                <a:solidFill>
                  <a:schemeClr val="accent2"/>
                </a:solidFill>
              </a:rPr>
              <a:t>x F</a:t>
            </a:r>
            <a:r>
              <a:rPr lang="en-US" sz="1800" b="1" baseline="-25000" dirty="0" smtClean="0">
                <a:solidFill>
                  <a:schemeClr val="accent2"/>
                </a:solidFill>
              </a:rPr>
              <a:t>C</a:t>
            </a:r>
            <a:endParaRPr lang="en-US" sz="1800" b="1" dirty="0" smtClean="0">
              <a:solidFill>
                <a:schemeClr val="accent2"/>
              </a:solidFill>
            </a:endParaRP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sz="1800" b="1" dirty="0" smtClean="0">
                <a:solidFill>
                  <a:schemeClr val="accent2"/>
                </a:solidFill>
              </a:rPr>
              <a:t>10.00 </a:t>
            </a:r>
            <a:r>
              <a:rPr lang="en-US" sz="1800" b="1" dirty="0" err="1">
                <a:solidFill>
                  <a:schemeClr val="accent2"/>
                </a:solidFill>
              </a:rPr>
              <a:t>ft</a:t>
            </a:r>
            <a:r>
              <a:rPr lang="en-US" sz="1800" b="1" dirty="0">
                <a:solidFill>
                  <a:schemeClr val="accent2"/>
                </a:solidFill>
              </a:rPr>
              <a:t> </a:t>
            </a:r>
            <a:r>
              <a:rPr lang="en-US" sz="1800" b="1" dirty="0" smtClean="0">
                <a:solidFill>
                  <a:schemeClr val="accent2"/>
                </a:solidFill>
              </a:rPr>
              <a:t>x </a:t>
            </a:r>
            <a:r>
              <a:rPr lang="en-US" sz="1800" b="1" dirty="0" err="1" smtClean="0">
                <a:solidFill>
                  <a:schemeClr val="accent2"/>
                </a:solidFill>
              </a:rPr>
              <a:t>R</a:t>
            </a:r>
            <a:r>
              <a:rPr lang="en-US" sz="1800" b="1" baseline="-25000" dirty="0" err="1" smtClean="0">
                <a:solidFill>
                  <a:schemeClr val="accent2"/>
                </a:solidFill>
              </a:rPr>
              <a:t>By</a:t>
            </a:r>
            <a:r>
              <a:rPr lang="en-US" sz="1800" b="1" dirty="0" smtClean="0">
                <a:solidFill>
                  <a:schemeClr val="accent2"/>
                </a:solidFill>
              </a:rPr>
              <a:t> = 3.00 </a:t>
            </a:r>
            <a:r>
              <a:rPr lang="en-US" sz="1800" b="1" dirty="0" err="1" smtClean="0">
                <a:solidFill>
                  <a:schemeClr val="accent2"/>
                </a:solidFill>
              </a:rPr>
              <a:t>ft</a:t>
            </a:r>
            <a:r>
              <a:rPr lang="en-US" sz="1800" b="1" dirty="0" smtClean="0">
                <a:solidFill>
                  <a:schemeClr val="accent2"/>
                </a:solidFill>
              </a:rPr>
              <a:t> x 35.0 </a:t>
            </a:r>
            <a:r>
              <a:rPr lang="en-US" sz="1800" b="1" dirty="0" err="1" smtClean="0">
                <a:solidFill>
                  <a:schemeClr val="accent2"/>
                </a:solidFill>
              </a:rPr>
              <a:t>lb</a:t>
            </a:r>
            <a:endParaRPr lang="en-US" sz="1800" b="1" dirty="0">
              <a:solidFill>
                <a:schemeClr val="accent2"/>
              </a:solidFill>
            </a:endParaRP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sz="1800" b="1" dirty="0" smtClean="0">
                <a:solidFill>
                  <a:schemeClr val="accent2"/>
                </a:solidFill>
              </a:rPr>
              <a:t>10.0 </a:t>
            </a:r>
            <a:r>
              <a:rPr lang="en-US" sz="1800" b="1" dirty="0" err="1" smtClean="0">
                <a:solidFill>
                  <a:schemeClr val="accent2"/>
                </a:solidFill>
              </a:rPr>
              <a:t>ft</a:t>
            </a:r>
            <a:r>
              <a:rPr lang="en-US" sz="1800" b="1" dirty="0" smtClean="0">
                <a:solidFill>
                  <a:schemeClr val="accent2"/>
                </a:solidFill>
              </a:rPr>
              <a:t> x </a:t>
            </a:r>
            <a:r>
              <a:rPr lang="en-US" sz="1800" b="1" dirty="0" err="1" smtClean="0">
                <a:solidFill>
                  <a:schemeClr val="accent2"/>
                </a:solidFill>
              </a:rPr>
              <a:t>R</a:t>
            </a:r>
            <a:r>
              <a:rPr lang="en-US" sz="1800" b="1" baseline="-25000" dirty="0" err="1" smtClean="0">
                <a:solidFill>
                  <a:schemeClr val="accent2"/>
                </a:solidFill>
              </a:rPr>
              <a:t>By</a:t>
            </a:r>
            <a:r>
              <a:rPr lang="en-US" sz="1800" b="1" dirty="0" smtClean="0">
                <a:solidFill>
                  <a:schemeClr val="accent2"/>
                </a:solidFill>
              </a:rPr>
              <a:t> =    105 </a:t>
            </a:r>
            <a:r>
              <a:rPr lang="en-US" sz="1800" b="1" dirty="0" err="1" smtClean="0">
                <a:solidFill>
                  <a:schemeClr val="accent2"/>
                </a:solidFill>
              </a:rPr>
              <a:t>lb-ft</a:t>
            </a:r>
            <a:endParaRPr lang="en-US" sz="1800" b="1" dirty="0" smtClean="0">
              <a:solidFill>
                <a:schemeClr val="accent2"/>
              </a:solidFill>
            </a:endParaRPr>
          </a:p>
          <a:p>
            <a:pPr>
              <a:spcBef>
                <a:spcPct val="25000"/>
              </a:spcBef>
              <a:spcAft>
                <a:spcPct val="25000"/>
              </a:spcAft>
            </a:pPr>
            <a:endParaRPr lang="en-US" sz="1800" b="1" dirty="0" smtClean="0">
              <a:solidFill>
                <a:schemeClr val="accent2"/>
              </a:solidFill>
            </a:endParaRPr>
          </a:p>
          <a:p>
            <a:pPr>
              <a:spcBef>
                <a:spcPct val="25000"/>
              </a:spcBef>
              <a:spcAft>
                <a:spcPct val="25000"/>
              </a:spcAft>
            </a:pPr>
            <a:endParaRPr lang="en-US" sz="1800" b="1" dirty="0" smtClean="0">
              <a:solidFill>
                <a:schemeClr val="accent2"/>
              </a:solidFill>
            </a:endParaRPr>
          </a:p>
          <a:p>
            <a:pPr>
              <a:spcBef>
                <a:spcPct val="25000"/>
              </a:spcBef>
              <a:spcAft>
                <a:spcPct val="25000"/>
              </a:spcAft>
            </a:pPr>
            <a:endParaRPr lang="en-US" sz="2000" b="1" baseline="-25000" dirty="0" smtClean="0">
              <a:solidFill>
                <a:schemeClr val="accent2"/>
              </a:solidFill>
              <a:cs typeface="Arial" charset="0"/>
            </a:endParaRPr>
          </a:p>
          <a:p>
            <a:pPr>
              <a:spcBef>
                <a:spcPct val="25000"/>
              </a:spcBef>
              <a:spcAft>
                <a:spcPct val="25000"/>
              </a:spcAft>
            </a:pPr>
            <a:endParaRPr lang="en-US" sz="2000" b="1" baseline="-25000" dirty="0" smtClean="0">
              <a:solidFill>
                <a:schemeClr val="accent2"/>
              </a:solidFill>
              <a:cs typeface="Arial" charset="0"/>
            </a:endParaRPr>
          </a:p>
          <a:p>
            <a:pPr>
              <a:spcBef>
                <a:spcPct val="25000"/>
              </a:spcBef>
              <a:spcAft>
                <a:spcPct val="25000"/>
              </a:spcAft>
            </a:pPr>
            <a:endParaRPr lang="en-US" sz="2000" b="1" baseline="-25000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47108" name="Rectangle 33" descr="Oak"/>
          <p:cNvSpPr>
            <a:spLocks noChangeArrowheads="1"/>
          </p:cNvSpPr>
          <p:nvPr/>
        </p:nvSpPr>
        <p:spPr bwMode="auto">
          <a:xfrm>
            <a:off x="463550" y="4489450"/>
            <a:ext cx="4238625" cy="249238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82" name="AutoShape 34"/>
          <p:cNvSpPr>
            <a:spLocks noChangeArrowheads="1"/>
          </p:cNvSpPr>
          <p:nvPr/>
        </p:nvSpPr>
        <p:spPr bwMode="auto">
          <a:xfrm>
            <a:off x="241300" y="4730750"/>
            <a:ext cx="463550" cy="582613"/>
          </a:xfrm>
          <a:prstGeom prst="triangle">
            <a:avLst>
              <a:gd name="adj" fmla="val 50000"/>
            </a:avLst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110" name="Group 41"/>
          <p:cNvGrpSpPr>
            <a:grpSpLocks/>
          </p:cNvGrpSpPr>
          <p:nvPr/>
        </p:nvGrpSpPr>
        <p:grpSpPr bwMode="auto">
          <a:xfrm>
            <a:off x="476250" y="2889250"/>
            <a:ext cx="4206875" cy="1536700"/>
            <a:chOff x="300" y="1820"/>
            <a:chExt cx="2650" cy="968"/>
          </a:xfrm>
        </p:grpSpPr>
        <p:sp>
          <p:nvSpPr>
            <p:cNvPr id="47137" name="Line 36"/>
            <p:cNvSpPr>
              <a:spLocks noChangeShapeType="1"/>
            </p:cNvSpPr>
            <p:nvPr/>
          </p:nvSpPr>
          <p:spPr bwMode="auto">
            <a:xfrm flipV="1">
              <a:off x="304" y="1882"/>
              <a:ext cx="0" cy="9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8" name="Line 37"/>
            <p:cNvSpPr>
              <a:spLocks noChangeShapeType="1"/>
            </p:cNvSpPr>
            <p:nvPr/>
          </p:nvSpPr>
          <p:spPr bwMode="auto">
            <a:xfrm flipV="1">
              <a:off x="2950" y="1882"/>
              <a:ext cx="0" cy="9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9" name="Line 38"/>
            <p:cNvSpPr>
              <a:spLocks noChangeShapeType="1"/>
            </p:cNvSpPr>
            <p:nvPr/>
          </p:nvSpPr>
          <p:spPr bwMode="auto">
            <a:xfrm>
              <a:off x="300" y="1954"/>
              <a:ext cx="264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0" name="Text Box 40"/>
            <p:cNvSpPr txBox="1">
              <a:spLocks noChangeArrowheads="1"/>
            </p:cNvSpPr>
            <p:nvPr/>
          </p:nvSpPr>
          <p:spPr bwMode="auto">
            <a:xfrm>
              <a:off x="1312" y="1820"/>
              <a:ext cx="997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 dirty="0" err="1">
                  <a:solidFill>
                    <a:schemeClr val="accent2"/>
                  </a:solidFill>
                </a:rPr>
                <a:t>d</a:t>
              </a:r>
              <a:r>
                <a:rPr lang="en-US" sz="1600" b="1" baseline="-25000" dirty="0" err="1" smtClean="0">
                  <a:solidFill>
                    <a:schemeClr val="accent2"/>
                  </a:solidFill>
                </a:rPr>
                <a:t>AB</a:t>
              </a:r>
              <a:r>
                <a:rPr lang="en-US" sz="1600" b="1" dirty="0" smtClean="0">
                  <a:solidFill>
                    <a:schemeClr val="accent2"/>
                  </a:solidFill>
                </a:rPr>
                <a:t> </a:t>
              </a:r>
              <a:r>
                <a:rPr lang="en-US" sz="1600" b="1" dirty="0">
                  <a:solidFill>
                    <a:schemeClr val="accent2"/>
                  </a:solidFill>
                </a:rPr>
                <a:t>= 10.00 </a:t>
              </a:r>
              <a:r>
                <a:rPr lang="en-US" sz="1600" b="1" dirty="0" err="1">
                  <a:solidFill>
                    <a:schemeClr val="accent2"/>
                  </a:solidFill>
                </a:rPr>
                <a:t>ft</a:t>
              </a:r>
              <a:endParaRPr lang="en-US" sz="1600" b="1" dirty="0">
                <a:solidFill>
                  <a:schemeClr val="accent2"/>
                </a:solidFill>
              </a:endParaRPr>
            </a:p>
          </p:txBody>
        </p:sp>
      </p:grpSp>
      <p:pic>
        <p:nvPicPr>
          <p:cNvPr id="258089" name="Picture 41" descr="MCj04363900000[1]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3" y="3751263"/>
            <a:ext cx="785812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7112" name="Group 40"/>
          <p:cNvGrpSpPr>
            <a:grpSpLocks/>
          </p:cNvGrpSpPr>
          <p:nvPr/>
        </p:nvGrpSpPr>
        <p:grpSpPr bwMode="auto">
          <a:xfrm>
            <a:off x="485775" y="3143250"/>
            <a:ext cx="1409700" cy="593725"/>
            <a:chOff x="306" y="1980"/>
            <a:chExt cx="888" cy="374"/>
          </a:xfrm>
        </p:grpSpPr>
        <p:sp>
          <p:nvSpPr>
            <p:cNvPr id="47134" name="Line 42"/>
            <p:cNvSpPr>
              <a:spLocks noChangeShapeType="1"/>
            </p:cNvSpPr>
            <p:nvPr/>
          </p:nvSpPr>
          <p:spPr bwMode="auto">
            <a:xfrm>
              <a:off x="306" y="2179"/>
              <a:ext cx="875" cy="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5" name="Text Box 43"/>
            <p:cNvSpPr txBox="1">
              <a:spLocks noChangeArrowheads="1"/>
            </p:cNvSpPr>
            <p:nvPr/>
          </p:nvSpPr>
          <p:spPr bwMode="auto">
            <a:xfrm>
              <a:off x="375" y="1980"/>
              <a:ext cx="7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b="1" dirty="0" err="1">
                  <a:solidFill>
                    <a:schemeClr val="accent2"/>
                  </a:solidFill>
                </a:rPr>
                <a:t>d</a:t>
              </a:r>
              <a:r>
                <a:rPr lang="en-US" sz="1600" b="1" baseline="-25000" dirty="0" err="1" smtClean="0">
                  <a:solidFill>
                    <a:schemeClr val="accent2"/>
                  </a:solidFill>
                </a:rPr>
                <a:t>AC</a:t>
              </a:r>
              <a:r>
                <a:rPr lang="en-US" sz="1600" b="1" dirty="0">
                  <a:solidFill>
                    <a:schemeClr val="accent2"/>
                  </a:solidFill>
                </a:rPr>
                <a:t>= 3.00 </a:t>
              </a:r>
              <a:r>
                <a:rPr lang="en-US" sz="1600" b="1" dirty="0" err="1">
                  <a:solidFill>
                    <a:schemeClr val="accent2"/>
                  </a:solidFill>
                </a:rPr>
                <a:t>ft</a:t>
              </a:r>
              <a:endParaRPr lang="en-US" sz="1600" b="1" dirty="0">
                <a:solidFill>
                  <a:schemeClr val="accent2"/>
                </a:solidFill>
              </a:endParaRPr>
            </a:p>
          </p:txBody>
        </p:sp>
        <p:sp>
          <p:nvSpPr>
            <p:cNvPr id="47136" name="Line 44"/>
            <p:cNvSpPr>
              <a:spLocks noChangeShapeType="1"/>
            </p:cNvSpPr>
            <p:nvPr/>
          </p:nvSpPr>
          <p:spPr bwMode="auto">
            <a:xfrm flipV="1">
              <a:off x="1194" y="2082"/>
              <a:ext cx="0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8093" name="Text Box 45"/>
          <p:cNvSpPr txBox="1">
            <a:spLocks noChangeArrowheads="1"/>
          </p:cNvSpPr>
          <p:nvPr/>
        </p:nvSpPr>
        <p:spPr bwMode="auto">
          <a:xfrm>
            <a:off x="141288" y="4522788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258095" name="Text Box 47"/>
          <p:cNvSpPr txBox="1">
            <a:spLocks noChangeArrowheads="1"/>
          </p:cNvSpPr>
          <p:nvPr/>
        </p:nvSpPr>
        <p:spPr bwMode="auto">
          <a:xfrm>
            <a:off x="1681163" y="408463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/>
              <a:t>C</a:t>
            </a:r>
          </a:p>
        </p:txBody>
      </p:sp>
      <p:sp>
        <p:nvSpPr>
          <p:cNvPr id="258096" name="AutoShape 48"/>
          <p:cNvSpPr>
            <a:spLocks noChangeArrowheads="1"/>
          </p:cNvSpPr>
          <p:nvPr/>
        </p:nvSpPr>
        <p:spPr bwMode="auto">
          <a:xfrm>
            <a:off x="4456113" y="4733925"/>
            <a:ext cx="463550" cy="582613"/>
          </a:xfrm>
          <a:prstGeom prst="triangle">
            <a:avLst>
              <a:gd name="adj" fmla="val 50000"/>
            </a:avLst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094" name="Text Box 46"/>
          <p:cNvSpPr txBox="1">
            <a:spLocks noChangeArrowheads="1"/>
          </p:cNvSpPr>
          <p:nvPr/>
        </p:nvSpPr>
        <p:spPr bwMode="auto">
          <a:xfrm>
            <a:off x="4646613" y="4530725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258097" name="AutoShape 49"/>
          <p:cNvSpPr>
            <a:spLocks noChangeArrowheads="1"/>
          </p:cNvSpPr>
          <p:nvPr/>
        </p:nvSpPr>
        <p:spPr bwMode="auto">
          <a:xfrm>
            <a:off x="358775" y="4735513"/>
            <a:ext cx="228600" cy="1055687"/>
          </a:xfrm>
          <a:prstGeom prst="upArrow">
            <a:avLst>
              <a:gd name="adj1" fmla="val 50000"/>
              <a:gd name="adj2" fmla="val 115451"/>
            </a:avLst>
          </a:prstGeom>
          <a:solidFill>
            <a:srgbClr val="00CC00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98" name="AutoShape 50"/>
          <p:cNvSpPr>
            <a:spLocks noChangeArrowheads="1"/>
          </p:cNvSpPr>
          <p:nvPr/>
        </p:nvSpPr>
        <p:spPr bwMode="auto">
          <a:xfrm>
            <a:off x="4573588" y="4738688"/>
            <a:ext cx="228600" cy="1055687"/>
          </a:xfrm>
          <a:prstGeom prst="upArrow">
            <a:avLst>
              <a:gd name="adj1" fmla="val 50000"/>
              <a:gd name="adj2" fmla="val 115451"/>
            </a:avLst>
          </a:prstGeom>
          <a:solidFill>
            <a:srgbClr val="00CC00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99" name="Text Box 51"/>
          <p:cNvSpPr txBox="1">
            <a:spLocks noChangeArrowheads="1"/>
          </p:cNvSpPr>
          <p:nvPr/>
        </p:nvSpPr>
        <p:spPr bwMode="auto">
          <a:xfrm>
            <a:off x="246063" y="5740400"/>
            <a:ext cx="623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R</a:t>
            </a:r>
            <a:r>
              <a:rPr lang="en-US" sz="1600" b="1" baseline="-25000">
                <a:solidFill>
                  <a:schemeClr val="accent2"/>
                </a:solidFill>
              </a:rPr>
              <a:t>Ay</a:t>
            </a:r>
          </a:p>
        </p:txBody>
      </p:sp>
      <p:sp>
        <p:nvSpPr>
          <p:cNvPr id="258100" name="Text Box 52"/>
          <p:cNvSpPr txBox="1">
            <a:spLocks noChangeArrowheads="1"/>
          </p:cNvSpPr>
          <p:nvPr/>
        </p:nvSpPr>
        <p:spPr bwMode="auto">
          <a:xfrm>
            <a:off x="1431925" y="5472113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F</a:t>
            </a:r>
            <a:r>
              <a:rPr lang="en-US" sz="1600" b="1" baseline="-25000">
                <a:solidFill>
                  <a:schemeClr val="accent2"/>
                </a:solidFill>
              </a:rPr>
              <a:t>C </a:t>
            </a:r>
            <a:r>
              <a:rPr lang="en-US" sz="1600" b="1">
                <a:solidFill>
                  <a:schemeClr val="accent2"/>
                </a:solidFill>
              </a:rPr>
              <a:t>= 35.0 lb</a:t>
            </a:r>
          </a:p>
        </p:txBody>
      </p:sp>
      <p:sp>
        <p:nvSpPr>
          <p:cNvPr id="258101" name="Text Box 53"/>
          <p:cNvSpPr txBox="1">
            <a:spLocks noChangeArrowheads="1"/>
          </p:cNvSpPr>
          <p:nvPr/>
        </p:nvSpPr>
        <p:spPr bwMode="auto">
          <a:xfrm>
            <a:off x="4462463" y="5745163"/>
            <a:ext cx="541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R</a:t>
            </a:r>
            <a:r>
              <a:rPr lang="en-US" sz="1600" b="1" baseline="-25000">
                <a:solidFill>
                  <a:schemeClr val="accent2"/>
                </a:solidFill>
              </a:rPr>
              <a:t>By</a:t>
            </a:r>
          </a:p>
        </p:txBody>
      </p:sp>
      <p:sp>
        <p:nvSpPr>
          <p:cNvPr id="258102" name="AutoShape 54"/>
          <p:cNvSpPr>
            <a:spLocks noChangeArrowheads="1"/>
          </p:cNvSpPr>
          <p:nvPr/>
        </p:nvSpPr>
        <p:spPr bwMode="auto">
          <a:xfrm rot="10800000">
            <a:off x="1774825" y="4494213"/>
            <a:ext cx="228600" cy="1055687"/>
          </a:xfrm>
          <a:prstGeom prst="upArrow">
            <a:avLst>
              <a:gd name="adj1" fmla="val 50000"/>
              <a:gd name="adj2" fmla="val 115451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108" name="Text Box 60"/>
          <p:cNvSpPr txBox="1">
            <a:spLocks noChangeArrowheads="1"/>
          </p:cNvSpPr>
          <p:nvPr/>
        </p:nvSpPr>
        <p:spPr bwMode="auto">
          <a:xfrm>
            <a:off x="5622925" y="4384675"/>
            <a:ext cx="2754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66CC"/>
                </a:solidFill>
              </a:rPr>
              <a:t> </a:t>
            </a:r>
            <a:r>
              <a:rPr lang="en-US" sz="1800" b="1">
                <a:solidFill>
                  <a:schemeClr val="accent2"/>
                </a:solidFill>
              </a:rPr>
              <a:t>10.00 ft            10.00 ft</a:t>
            </a:r>
            <a:r>
              <a:rPr lang="en-US" sz="1800"/>
              <a:t> </a:t>
            </a:r>
          </a:p>
        </p:txBody>
      </p:sp>
      <p:sp>
        <p:nvSpPr>
          <p:cNvPr id="258109" name="Line 61"/>
          <p:cNvSpPr>
            <a:spLocks noChangeShapeType="1"/>
          </p:cNvSpPr>
          <p:nvPr/>
        </p:nvSpPr>
        <p:spPr bwMode="auto">
          <a:xfrm flipH="1">
            <a:off x="5550692" y="4134645"/>
            <a:ext cx="701675" cy="249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8110" name="Line 62"/>
          <p:cNvSpPr>
            <a:spLocks noChangeShapeType="1"/>
          </p:cNvSpPr>
          <p:nvPr/>
        </p:nvSpPr>
        <p:spPr bwMode="auto">
          <a:xfrm flipH="1">
            <a:off x="6059488" y="4468813"/>
            <a:ext cx="701675" cy="249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111" name="Line 63"/>
          <p:cNvSpPr>
            <a:spLocks noChangeShapeType="1"/>
          </p:cNvSpPr>
          <p:nvPr/>
        </p:nvSpPr>
        <p:spPr bwMode="auto">
          <a:xfrm flipH="1">
            <a:off x="7931150" y="4495800"/>
            <a:ext cx="261938" cy="153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112" name="Line 64"/>
          <p:cNvSpPr>
            <a:spLocks noChangeShapeType="1"/>
          </p:cNvSpPr>
          <p:nvPr/>
        </p:nvSpPr>
        <p:spPr bwMode="auto">
          <a:xfrm flipH="1">
            <a:off x="7904162" y="4230688"/>
            <a:ext cx="263525" cy="142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113" name="Text Box 65"/>
          <p:cNvSpPr txBox="1">
            <a:spLocks noChangeArrowheads="1"/>
          </p:cNvSpPr>
          <p:nvPr/>
        </p:nvSpPr>
        <p:spPr bwMode="auto">
          <a:xfrm>
            <a:off x="5514975" y="4808538"/>
            <a:ext cx="35179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sz="1800" b="1" dirty="0" err="1">
                <a:solidFill>
                  <a:srgbClr val="FF0000"/>
                </a:solidFill>
              </a:rPr>
              <a:t>R</a:t>
            </a:r>
            <a:r>
              <a:rPr lang="en-US" sz="1800" b="1" baseline="-25000" dirty="0" err="1">
                <a:solidFill>
                  <a:srgbClr val="FF0000"/>
                </a:solidFill>
              </a:rPr>
              <a:t>By</a:t>
            </a:r>
            <a:r>
              <a:rPr lang="en-US" sz="1800" b="1" dirty="0">
                <a:solidFill>
                  <a:srgbClr val="FF0000"/>
                </a:solidFill>
              </a:rPr>
              <a:t> = 10.5 </a:t>
            </a:r>
            <a:r>
              <a:rPr lang="en-US" sz="1800" b="1" dirty="0" err="1">
                <a:solidFill>
                  <a:srgbClr val="FF0000"/>
                </a:solidFill>
              </a:rPr>
              <a:t>lb</a:t>
            </a:r>
            <a:endParaRPr lang="en-US" sz="1800" b="1" dirty="0">
              <a:solidFill>
                <a:srgbClr val="FF0000"/>
              </a:solidFill>
            </a:endParaRP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sz="1800" b="1" dirty="0" err="1">
                <a:solidFill>
                  <a:schemeClr val="accent2"/>
                </a:solidFill>
              </a:rPr>
              <a:t>R</a:t>
            </a:r>
            <a:r>
              <a:rPr lang="en-US" sz="1800" b="1" baseline="-25000" dirty="0" err="1">
                <a:solidFill>
                  <a:schemeClr val="accent2"/>
                </a:solidFill>
              </a:rPr>
              <a:t>Ay</a:t>
            </a:r>
            <a:r>
              <a:rPr lang="en-US" sz="1800" b="1" dirty="0">
                <a:solidFill>
                  <a:schemeClr val="accent2"/>
                </a:solidFill>
              </a:rPr>
              <a:t> + </a:t>
            </a:r>
            <a:r>
              <a:rPr lang="en-US" sz="1800" b="1" dirty="0" err="1">
                <a:solidFill>
                  <a:schemeClr val="accent2"/>
                </a:solidFill>
              </a:rPr>
              <a:t>R</a:t>
            </a:r>
            <a:r>
              <a:rPr lang="en-US" sz="1800" b="1" baseline="-25000" dirty="0" err="1">
                <a:solidFill>
                  <a:schemeClr val="accent2"/>
                </a:solidFill>
              </a:rPr>
              <a:t>By</a:t>
            </a:r>
            <a:r>
              <a:rPr lang="en-US" sz="1800" b="1" dirty="0">
                <a:solidFill>
                  <a:schemeClr val="accent2"/>
                </a:solidFill>
              </a:rPr>
              <a:t> = 35.0 </a:t>
            </a:r>
            <a:r>
              <a:rPr lang="en-US" sz="1800" b="1" dirty="0" err="1">
                <a:solidFill>
                  <a:schemeClr val="accent2"/>
                </a:solidFill>
              </a:rPr>
              <a:t>lb</a:t>
            </a:r>
            <a:endParaRPr lang="en-US" sz="1800" b="1" dirty="0">
              <a:solidFill>
                <a:schemeClr val="accent2"/>
              </a:solidFill>
            </a:endParaRP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sz="1800" b="1" dirty="0" err="1">
                <a:solidFill>
                  <a:srgbClr val="FF0000"/>
                </a:solidFill>
              </a:rPr>
              <a:t>R</a:t>
            </a:r>
            <a:r>
              <a:rPr lang="en-US" sz="1800" b="1" baseline="-25000" dirty="0" err="1">
                <a:solidFill>
                  <a:srgbClr val="FF0000"/>
                </a:solidFill>
              </a:rPr>
              <a:t>Ay</a:t>
            </a:r>
            <a:r>
              <a:rPr lang="en-US" sz="1800" b="1" dirty="0">
                <a:solidFill>
                  <a:schemeClr val="accent2"/>
                </a:solidFill>
              </a:rPr>
              <a:t> = 35.0 </a:t>
            </a:r>
            <a:r>
              <a:rPr lang="en-US" sz="1800" b="1" dirty="0" err="1">
                <a:solidFill>
                  <a:schemeClr val="accent2"/>
                </a:solidFill>
              </a:rPr>
              <a:t>lb</a:t>
            </a:r>
            <a:r>
              <a:rPr lang="en-US" sz="1800" b="1" dirty="0">
                <a:solidFill>
                  <a:schemeClr val="accent2"/>
                </a:solidFill>
              </a:rPr>
              <a:t> – 10.5 </a:t>
            </a:r>
            <a:r>
              <a:rPr lang="en-US" sz="1800" b="1" dirty="0" err="1">
                <a:solidFill>
                  <a:schemeClr val="accent2"/>
                </a:solidFill>
              </a:rPr>
              <a:t>lb</a:t>
            </a:r>
            <a:r>
              <a:rPr lang="en-US" sz="1800" b="1" dirty="0">
                <a:solidFill>
                  <a:schemeClr val="accent2"/>
                </a:solidFill>
              </a:rPr>
              <a:t> </a:t>
            </a:r>
            <a:r>
              <a:rPr lang="en-US" sz="1800" b="1" dirty="0">
                <a:solidFill>
                  <a:srgbClr val="FF0000"/>
                </a:solidFill>
              </a:rPr>
              <a:t>= 24.5 </a:t>
            </a:r>
            <a:r>
              <a:rPr lang="en-US" sz="1800" b="1" dirty="0" err="1">
                <a:solidFill>
                  <a:srgbClr val="FF0000"/>
                </a:solidFill>
              </a:rPr>
              <a:t>lb</a:t>
            </a:r>
            <a:endParaRPr lang="en-US" sz="1800" b="1" baseline="-25000" dirty="0">
              <a:solidFill>
                <a:srgbClr val="FF0000"/>
              </a:solidFill>
            </a:endParaRPr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5816600" y="4437063"/>
            <a:ext cx="2297113" cy="1587"/>
            <a:chOff x="3755" y="2963"/>
            <a:chExt cx="1447" cy="1"/>
          </a:xfrm>
        </p:grpSpPr>
        <p:sp>
          <p:nvSpPr>
            <p:cNvPr id="47132" name="Line 67"/>
            <p:cNvSpPr>
              <a:spLocks noChangeShapeType="1"/>
            </p:cNvSpPr>
            <p:nvPr/>
          </p:nvSpPr>
          <p:spPr bwMode="auto">
            <a:xfrm>
              <a:off x="3755" y="2963"/>
              <a:ext cx="62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3" name="Line 68"/>
            <p:cNvSpPr>
              <a:spLocks noChangeShapeType="1"/>
            </p:cNvSpPr>
            <p:nvPr/>
          </p:nvSpPr>
          <p:spPr bwMode="auto">
            <a:xfrm>
              <a:off x="4544" y="2964"/>
              <a:ext cx="658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8119" name="Text Box 71"/>
          <p:cNvSpPr txBox="1">
            <a:spLocks noChangeArrowheads="1"/>
          </p:cNvSpPr>
          <p:nvPr/>
        </p:nvSpPr>
        <p:spPr bwMode="auto">
          <a:xfrm>
            <a:off x="5662613" y="1317625"/>
            <a:ext cx="300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sz="1800" b="1" i="1">
                <a:solidFill>
                  <a:srgbClr val="CC0000"/>
                </a:solidFill>
              </a:rPr>
              <a:t>Select A as the pivot location. Solve for R</a:t>
            </a:r>
            <a:r>
              <a:rPr lang="en-US" sz="1800" b="1" i="1" baseline="-25000">
                <a:solidFill>
                  <a:srgbClr val="CC0000"/>
                </a:solidFill>
              </a:rPr>
              <a:t>By</a:t>
            </a:r>
            <a:endParaRPr lang="en-US" sz="1800" i="1">
              <a:solidFill>
                <a:srgbClr val="CC0000"/>
              </a:solidFill>
            </a:endParaRPr>
          </a:p>
        </p:txBody>
      </p:sp>
      <p:sp>
        <p:nvSpPr>
          <p:cNvPr id="258120" name="Oval 72"/>
          <p:cNvSpPr>
            <a:spLocks noChangeArrowheads="1"/>
          </p:cNvSpPr>
          <p:nvPr/>
        </p:nvSpPr>
        <p:spPr bwMode="auto">
          <a:xfrm>
            <a:off x="4429125" y="5726113"/>
            <a:ext cx="511175" cy="439737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4"/>
          <p:cNvSpPr>
            <a:spLocks noGrp="1" noChangeArrowheads="1"/>
          </p:cNvSpPr>
          <p:nvPr>
            <p:ph idx="1"/>
          </p:nvPr>
        </p:nvSpPr>
        <p:spPr>
          <a:xfrm>
            <a:off x="119063" y="1207698"/>
            <a:ext cx="3336925" cy="651265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	</a:t>
            </a:r>
            <a:r>
              <a:rPr lang="en-US" dirty="0" smtClean="0"/>
              <a:t>Loaded beam</a:t>
            </a:r>
            <a:endParaRPr lang="en-US" dirty="0" smtClean="0"/>
          </a:p>
        </p:txBody>
      </p:sp>
      <p:sp>
        <p:nvSpPr>
          <p:cNvPr id="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dirty="0" smtClean="0"/>
              <a:t>Moment Calculations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2578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8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8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8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8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8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8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58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5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58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5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uiExpand="1" build="p" animBg="1"/>
      <p:bldP spid="258082" grpId="0" animBg="1"/>
      <p:bldP spid="258093" grpId="0"/>
      <p:bldP spid="258095" grpId="0"/>
      <p:bldP spid="258096" grpId="0" animBg="1"/>
      <p:bldP spid="258094" grpId="0"/>
      <p:bldP spid="258097" grpId="0" animBg="1"/>
      <p:bldP spid="258098" grpId="0" animBg="1"/>
      <p:bldP spid="258099" grpId="0"/>
      <p:bldP spid="258100" grpId="0"/>
      <p:bldP spid="258101" grpId="0"/>
      <p:bldP spid="258102" grpId="0" animBg="1"/>
      <p:bldP spid="258108" grpId="0"/>
      <p:bldP spid="258109" grpId="0" animBg="1"/>
      <p:bldP spid="258110" grpId="0" animBg="1"/>
      <p:bldP spid="258111" grpId="0" animBg="1"/>
      <p:bldP spid="258112" grpId="0" animBg="1"/>
      <p:bldP spid="258113" grpId="0" uiExpand="1" build="p"/>
      <p:bldP spid="258119" grpId="0"/>
      <p:bldP spid="2581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87363" y="30163"/>
            <a:ext cx="8077200" cy="996950"/>
          </a:xfrm>
        </p:spPr>
        <p:txBody>
          <a:bodyPr/>
          <a:lstStyle/>
          <a:p>
            <a:pPr eaLnBrk="1" hangingPunct="1"/>
            <a:r>
              <a:rPr lang="en-US" smtClean="0"/>
              <a:t>Moment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>
          <a:xfrm>
            <a:off x="223838" y="977900"/>
            <a:ext cx="8489950" cy="2789238"/>
          </a:xfrm>
        </p:spPr>
        <p:txBody>
          <a:bodyPr/>
          <a:lstStyle/>
          <a:p>
            <a:pPr indent="3175" eaLnBrk="1" hangingPunct="1">
              <a:buNone/>
            </a:pPr>
            <a:r>
              <a:rPr lang="en-US" dirty="0" smtClean="0"/>
              <a:t>The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moment</a:t>
            </a:r>
            <a:r>
              <a:rPr lang="en-US" i="1" dirty="0" smtClean="0"/>
              <a:t> </a:t>
            </a:r>
            <a:r>
              <a:rPr lang="en-US" dirty="0" smtClean="0"/>
              <a:t>of a force is a measure of the tendency of the force to rotate the body upon which it acts.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2195513" y="3900488"/>
            <a:ext cx="4914900" cy="2355850"/>
            <a:chOff x="1383" y="2457"/>
            <a:chExt cx="3096" cy="1484"/>
          </a:xfrm>
        </p:grpSpPr>
        <p:grpSp>
          <p:nvGrpSpPr>
            <p:cNvPr id="6149" name="Group 35"/>
            <p:cNvGrpSpPr>
              <a:grpSpLocks/>
            </p:cNvGrpSpPr>
            <p:nvPr/>
          </p:nvGrpSpPr>
          <p:grpSpPr bwMode="auto">
            <a:xfrm>
              <a:off x="2823" y="2457"/>
              <a:ext cx="1656" cy="958"/>
              <a:chOff x="4140" y="2106"/>
              <a:chExt cx="4140" cy="2394"/>
            </a:xfrm>
          </p:grpSpPr>
          <p:grpSp>
            <p:nvGrpSpPr>
              <p:cNvPr id="6157" name="Group 36"/>
              <p:cNvGrpSpPr>
                <a:grpSpLocks/>
              </p:cNvGrpSpPr>
              <p:nvPr/>
            </p:nvGrpSpPr>
            <p:grpSpPr bwMode="auto">
              <a:xfrm>
                <a:off x="4140" y="3420"/>
                <a:ext cx="4140" cy="1080"/>
                <a:chOff x="4140" y="3420"/>
                <a:chExt cx="5400" cy="1260"/>
              </a:xfrm>
            </p:grpSpPr>
            <p:sp>
              <p:nvSpPr>
                <p:cNvPr id="6161" name="Oval 37"/>
                <p:cNvSpPr>
                  <a:spLocks noChangeArrowheads="1"/>
                </p:cNvSpPr>
                <p:nvPr/>
              </p:nvSpPr>
              <p:spPr bwMode="auto">
                <a:xfrm>
                  <a:off x="4140" y="3420"/>
                  <a:ext cx="1260" cy="1260"/>
                </a:xfrm>
                <a:prstGeom prst="ellipse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2" name="Rectangle 38"/>
                <p:cNvSpPr>
                  <a:spLocks noChangeArrowheads="1"/>
                </p:cNvSpPr>
                <p:nvPr/>
              </p:nvSpPr>
              <p:spPr bwMode="auto">
                <a:xfrm>
                  <a:off x="4140" y="3780"/>
                  <a:ext cx="720" cy="5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3" name="Rectangle 39"/>
                <p:cNvSpPr>
                  <a:spLocks noChangeArrowheads="1"/>
                </p:cNvSpPr>
                <p:nvPr/>
              </p:nvSpPr>
              <p:spPr bwMode="auto">
                <a:xfrm>
                  <a:off x="5040" y="3780"/>
                  <a:ext cx="4500" cy="540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4" name="AutoShape 40"/>
                <p:cNvSpPr>
                  <a:spLocks noChangeArrowheads="1"/>
                </p:cNvSpPr>
                <p:nvPr/>
              </p:nvSpPr>
              <p:spPr bwMode="auto">
                <a:xfrm>
                  <a:off x="4140" y="3780"/>
                  <a:ext cx="720" cy="540"/>
                </a:xfrm>
                <a:prstGeom prst="hexagon">
                  <a:avLst>
                    <a:gd name="adj" fmla="val 33333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158" name="Group 41"/>
              <p:cNvGrpSpPr>
                <a:grpSpLocks/>
              </p:cNvGrpSpPr>
              <p:nvPr/>
            </p:nvGrpSpPr>
            <p:grpSpPr bwMode="auto">
              <a:xfrm>
                <a:off x="7704" y="2106"/>
                <a:ext cx="560" cy="1620"/>
                <a:chOff x="7740" y="1980"/>
                <a:chExt cx="560" cy="1620"/>
              </a:xfrm>
            </p:grpSpPr>
            <p:sp>
              <p:nvSpPr>
                <p:cNvPr id="6159" name="AutoShape 42"/>
                <p:cNvSpPr>
                  <a:spLocks noChangeArrowheads="1"/>
                </p:cNvSpPr>
                <p:nvPr/>
              </p:nvSpPr>
              <p:spPr bwMode="auto">
                <a:xfrm>
                  <a:off x="7740" y="1980"/>
                  <a:ext cx="560" cy="1620"/>
                </a:xfrm>
                <a:prstGeom prst="downArrow">
                  <a:avLst>
                    <a:gd name="adj1" fmla="val 50000"/>
                    <a:gd name="adj2" fmla="val 72321"/>
                  </a:avLst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0" name="WordArt 43"/>
                <p:cNvSpPr>
                  <a:spLocks noChangeArrowheads="1" noChangeShapeType="1" noTextEdit="1"/>
                </p:cNvSpPr>
                <p:nvPr/>
              </p:nvSpPr>
              <p:spPr bwMode="auto">
                <a:xfrm rot="5400000">
                  <a:off x="7461" y="2563"/>
                  <a:ext cx="1118" cy="180"/>
                </a:xfrm>
                <a:prstGeom prst="rect">
                  <a:avLst/>
                </a:prstGeom>
              </p:spPr>
              <p:txBody>
                <a:bodyPr vert="wordArtVert"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fontAlgn="auto"/>
                  <a:r>
                    <a:rPr lang="en-U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Arial Black"/>
                    </a:rPr>
                    <a:t>FORCE</a:t>
                  </a:r>
                </a:p>
              </p:txBody>
            </p:sp>
          </p:grpSp>
        </p:grpSp>
        <p:grpSp>
          <p:nvGrpSpPr>
            <p:cNvPr id="6150" name="Group 44"/>
            <p:cNvGrpSpPr>
              <a:grpSpLocks/>
            </p:cNvGrpSpPr>
            <p:nvPr/>
          </p:nvGrpSpPr>
          <p:grpSpPr bwMode="auto">
            <a:xfrm flipV="1">
              <a:off x="1383" y="2983"/>
              <a:ext cx="1656" cy="958"/>
              <a:chOff x="540" y="2106"/>
              <a:chExt cx="4140" cy="2394"/>
            </a:xfrm>
          </p:grpSpPr>
          <p:grpSp>
            <p:nvGrpSpPr>
              <p:cNvPr id="6151" name="Group 45"/>
              <p:cNvGrpSpPr>
                <a:grpSpLocks/>
              </p:cNvGrpSpPr>
              <p:nvPr/>
            </p:nvGrpSpPr>
            <p:grpSpPr bwMode="auto">
              <a:xfrm flipH="1">
                <a:off x="540" y="3420"/>
                <a:ext cx="4140" cy="1080"/>
                <a:chOff x="4140" y="3420"/>
                <a:chExt cx="5400" cy="1260"/>
              </a:xfrm>
            </p:grpSpPr>
            <p:sp>
              <p:nvSpPr>
                <p:cNvPr id="6153" name="Oval 46"/>
                <p:cNvSpPr>
                  <a:spLocks noChangeArrowheads="1"/>
                </p:cNvSpPr>
                <p:nvPr/>
              </p:nvSpPr>
              <p:spPr bwMode="auto">
                <a:xfrm>
                  <a:off x="4140" y="3420"/>
                  <a:ext cx="1260" cy="1260"/>
                </a:xfrm>
                <a:prstGeom prst="ellips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54" name="Rectangle 47"/>
                <p:cNvSpPr>
                  <a:spLocks noChangeArrowheads="1"/>
                </p:cNvSpPr>
                <p:nvPr/>
              </p:nvSpPr>
              <p:spPr bwMode="auto">
                <a:xfrm>
                  <a:off x="4140" y="3780"/>
                  <a:ext cx="720" cy="5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55" name="Rectangle 48"/>
                <p:cNvSpPr>
                  <a:spLocks noChangeArrowheads="1"/>
                </p:cNvSpPr>
                <p:nvPr/>
              </p:nvSpPr>
              <p:spPr bwMode="auto">
                <a:xfrm>
                  <a:off x="5040" y="3780"/>
                  <a:ext cx="4500" cy="5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56" name="AutoShape 49"/>
                <p:cNvSpPr>
                  <a:spLocks noChangeArrowheads="1"/>
                </p:cNvSpPr>
                <p:nvPr/>
              </p:nvSpPr>
              <p:spPr bwMode="auto">
                <a:xfrm>
                  <a:off x="4140" y="3780"/>
                  <a:ext cx="720" cy="540"/>
                </a:xfrm>
                <a:prstGeom prst="hexagon">
                  <a:avLst>
                    <a:gd name="adj" fmla="val 33333"/>
                    <a:gd name="vf" fmla="val 115470"/>
                  </a:avLst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152" name="AutoShape 50"/>
              <p:cNvSpPr>
                <a:spLocks noChangeArrowheads="1"/>
              </p:cNvSpPr>
              <p:nvPr/>
            </p:nvSpPr>
            <p:spPr bwMode="auto">
              <a:xfrm flipH="1" flipV="1">
                <a:off x="556" y="2106"/>
                <a:ext cx="560" cy="1620"/>
              </a:xfrm>
              <a:prstGeom prst="downArrow">
                <a:avLst>
                  <a:gd name="adj1" fmla="val 50000"/>
                  <a:gd name="adj2" fmla="val 72321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3768725" y="3124200"/>
            <a:ext cx="1112838" cy="1681163"/>
          </a:xfrm>
          <a:prstGeom prst="line">
            <a:avLst/>
          </a:prstGeom>
          <a:noFill/>
          <a:ln w="139700">
            <a:pattFill prst="lgConfetti">
              <a:fgClr>
                <a:srgbClr val="808080"/>
              </a:fgClr>
              <a:bgClr>
                <a:srgbClr val="EAEAEA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 flipV="1">
            <a:off x="1193800" y="3060700"/>
            <a:ext cx="2613025" cy="1755775"/>
          </a:xfrm>
          <a:prstGeom prst="line">
            <a:avLst/>
          </a:prstGeom>
          <a:noFill/>
          <a:ln w="139700">
            <a:pattFill prst="lgConfetti">
              <a:fgClr>
                <a:srgbClr val="808080"/>
              </a:fgClr>
              <a:bgClr>
                <a:srgbClr val="EAEAEA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H="1">
            <a:off x="3725863" y="3086100"/>
            <a:ext cx="17462" cy="1719263"/>
          </a:xfrm>
          <a:prstGeom prst="line">
            <a:avLst/>
          </a:prstGeom>
          <a:noFill/>
          <a:ln w="139700">
            <a:pattFill prst="lgConfetti">
              <a:fgClr>
                <a:srgbClr val="808080"/>
              </a:fgClr>
              <a:bgClr>
                <a:srgbClr val="EAEAEA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V="1">
            <a:off x="3756025" y="4800600"/>
            <a:ext cx="1193800" cy="0"/>
          </a:xfrm>
          <a:prstGeom prst="line">
            <a:avLst/>
          </a:prstGeom>
          <a:noFill/>
          <a:ln w="139700">
            <a:pattFill prst="lgConfetti">
              <a:fgClr>
                <a:srgbClr val="808080"/>
              </a:fgClr>
              <a:bgClr>
                <a:srgbClr val="EAEAEA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1165225" y="4787900"/>
            <a:ext cx="2628900" cy="12700"/>
          </a:xfrm>
          <a:prstGeom prst="line">
            <a:avLst/>
          </a:prstGeom>
          <a:noFill/>
          <a:ln w="139700">
            <a:pattFill prst="lgConfetti">
              <a:fgClr>
                <a:srgbClr val="808080"/>
              </a:fgClr>
              <a:bgClr>
                <a:srgbClr val="EAEAEA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4800600" y="4741863"/>
            <a:ext cx="119063" cy="122237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1192213" y="4730750"/>
            <a:ext cx="119062" cy="122238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3694113" y="3068638"/>
            <a:ext cx="119062" cy="122237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3695700" y="4733925"/>
            <a:ext cx="119063" cy="122238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947738" y="4360863"/>
            <a:ext cx="498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3276600" y="2751138"/>
            <a:ext cx="387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363913" y="4413250"/>
            <a:ext cx="396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C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4892675" y="4591050"/>
            <a:ext cx="358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267279" name="Text Box 15"/>
          <p:cNvSpPr txBox="1">
            <a:spLocks noChangeArrowheads="1"/>
          </p:cNvSpPr>
          <p:nvPr/>
        </p:nvSpPr>
        <p:spPr bwMode="auto">
          <a:xfrm>
            <a:off x="3238500" y="5915025"/>
            <a:ext cx="1654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F</a:t>
            </a:r>
            <a:r>
              <a:rPr lang="en-US" sz="2000" b="1" baseline="-25000"/>
              <a:t>c</a:t>
            </a:r>
            <a:r>
              <a:rPr lang="en-US" sz="2000" b="1"/>
              <a:t> = 600. lb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006475" y="4852988"/>
            <a:ext cx="477838" cy="622300"/>
            <a:chOff x="678" y="3138"/>
            <a:chExt cx="362" cy="483"/>
          </a:xfrm>
        </p:grpSpPr>
        <p:sp>
          <p:nvSpPr>
            <p:cNvPr id="24615" name="AutoShape 17"/>
            <p:cNvSpPr>
              <a:spLocks noChangeArrowheads="1"/>
            </p:cNvSpPr>
            <p:nvPr/>
          </p:nvSpPr>
          <p:spPr bwMode="auto">
            <a:xfrm>
              <a:off x="680" y="3138"/>
              <a:ext cx="360" cy="36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18"/>
            <p:cNvSpPr>
              <a:spLocks noChangeArrowheads="1"/>
            </p:cNvSpPr>
            <p:nvPr/>
          </p:nvSpPr>
          <p:spPr bwMode="auto">
            <a:xfrm>
              <a:off x="678" y="3498"/>
              <a:ext cx="360" cy="123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632325" y="4865688"/>
            <a:ext cx="469900" cy="641350"/>
            <a:chOff x="4976" y="3096"/>
            <a:chExt cx="360" cy="476"/>
          </a:xfrm>
        </p:grpSpPr>
        <p:sp>
          <p:nvSpPr>
            <p:cNvPr id="24610" name="AutoShape 20"/>
            <p:cNvSpPr>
              <a:spLocks noChangeArrowheads="1"/>
            </p:cNvSpPr>
            <p:nvPr/>
          </p:nvSpPr>
          <p:spPr bwMode="auto">
            <a:xfrm>
              <a:off x="4976" y="3096"/>
              <a:ext cx="360" cy="36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21"/>
            <p:cNvSpPr>
              <a:spLocks noChangeArrowheads="1"/>
            </p:cNvSpPr>
            <p:nvPr/>
          </p:nvSpPr>
          <p:spPr bwMode="auto">
            <a:xfrm>
              <a:off x="4976" y="3449"/>
              <a:ext cx="360" cy="123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AutoShape 22"/>
            <p:cNvSpPr>
              <a:spLocks noChangeArrowheads="1"/>
            </p:cNvSpPr>
            <p:nvPr/>
          </p:nvSpPr>
          <p:spPr bwMode="auto">
            <a:xfrm>
              <a:off x="4991" y="3457"/>
              <a:ext cx="100" cy="10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240 w 21600"/>
                <a:gd name="T25" fmla="*/ 3115 h 21600"/>
                <a:gd name="T26" fmla="*/ 18360 w 21600"/>
                <a:gd name="T27" fmla="*/ 1848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AutoShape 23"/>
            <p:cNvSpPr>
              <a:spLocks noChangeArrowheads="1"/>
            </p:cNvSpPr>
            <p:nvPr/>
          </p:nvSpPr>
          <p:spPr bwMode="auto">
            <a:xfrm>
              <a:off x="5108" y="3457"/>
              <a:ext cx="100" cy="10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240 w 21600"/>
                <a:gd name="T25" fmla="*/ 3115 h 21600"/>
                <a:gd name="T26" fmla="*/ 18360 w 21600"/>
                <a:gd name="T27" fmla="*/ 1848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AutoShape 24"/>
            <p:cNvSpPr>
              <a:spLocks noChangeArrowheads="1"/>
            </p:cNvSpPr>
            <p:nvPr/>
          </p:nvSpPr>
          <p:spPr bwMode="auto">
            <a:xfrm>
              <a:off x="5220" y="3457"/>
              <a:ext cx="100" cy="10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240 w 21600"/>
                <a:gd name="T25" fmla="*/ 3115 h 21600"/>
                <a:gd name="T26" fmla="*/ 18360 w 21600"/>
                <a:gd name="T27" fmla="*/ 1848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7289" name="AutoShape 25"/>
          <p:cNvSpPr>
            <a:spLocks noChangeArrowheads="1"/>
          </p:cNvSpPr>
          <p:nvPr/>
        </p:nvSpPr>
        <p:spPr bwMode="auto">
          <a:xfrm>
            <a:off x="3602038" y="4724400"/>
            <a:ext cx="247650" cy="1249363"/>
          </a:xfrm>
          <a:prstGeom prst="downArrow">
            <a:avLst>
              <a:gd name="adj1" fmla="val 50000"/>
              <a:gd name="adj2" fmla="val 126122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Rectangle 29"/>
          <p:cNvSpPr>
            <a:spLocks noChangeArrowheads="1"/>
          </p:cNvSpPr>
          <p:nvPr/>
        </p:nvSpPr>
        <p:spPr bwMode="auto">
          <a:xfrm>
            <a:off x="2351088" y="4449763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24 ft</a:t>
            </a:r>
          </a:p>
        </p:txBody>
      </p:sp>
      <p:sp>
        <p:nvSpPr>
          <p:cNvPr id="24598" name="Rectangle 30"/>
          <p:cNvSpPr>
            <a:spLocks noChangeArrowheads="1"/>
          </p:cNvSpPr>
          <p:nvPr/>
        </p:nvSpPr>
        <p:spPr bwMode="auto">
          <a:xfrm>
            <a:off x="3973302" y="4437273"/>
            <a:ext cx="527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</a:rPr>
              <a:t>8 </a:t>
            </a:r>
            <a:r>
              <a:rPr lang="en-US" sz="1800" b="1" dirty="0" err="1">
                <a:solidFill>
                  <a:schemeClr val="accent2"/>
                </a:solidFill>
              </a:rPr>
              <a:t>ft</a:t>
            </a:r>
            <a:endParaRPr lang="en-US" sz="1800" b="1" dirty="0">
              <a:solidFill>
                <a:schemeClr val="accent2"/>
              </a:solidFill>
            </a:endParaRPr>
          </a:p>
        </p:txBody>
      </p:sp>
      <p:sp>
        <p:nvSpPr>
          <p:cNvPr id="24599" name="Rectangle 31"/>
          <p:cNvSpPr>
            <a:spLocks noChangeArrowheads="1"/>
          </p:cNvSpPr>
          <p:nvPr/>
        </p:nvSpPr>
        <p:spPr bwMode="auto">
          <a:xfrm rot="-5400000">
            <a:off x="3234532" y="3710781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12 ft</a:t>
            </a:r>
          </a:p>
        </p:txBody>
      </p:sp>
      <p:sp>
        <p:nvSpPr>
          <p:cNvPr id="267297" name="AutoShape 33"/>
          <p:cNvSpPr>
            <a:spLocks noChangeArrowheads="1"/>
          </p:cNvSpPr>
          <p:nvPr/>
        </p:nvSpPr>
        <p:spPr bwMode="auto">
          <a:xfrm>
            <a:off x="3695700" y="3022390"/>
            <a:ext cx="1335088" cy="228600"/>
          </a:xfrm>
          <a:prstGeom prst="rightArrow">
            <a:avLst>
              <a:gd name="adj1" fmla="val 50000"/>
              <a:gd name="adj2" fmla="val 146007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98" name="Text Box 34"/>
          <p:cNvSpPr txBox="1">
            <a:spLocks noChangeArrowheads="1"/>
          </p:cNvSpPr>
          <p:nvPr/>
        </p:nvSpPr>
        <p:spPr bwMode="auto">
          <a:xfrm>
            <a:off x="3856038" y="2613025"/>
            <a:ext cx="1654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F</a:t>
            </a:r>
            <a:r>
              <a:rPr lang="en-US" sz="2000" b="1" baseline="-25000"/>
              <a:t>B</a:t>
            </a:r>
            <a:r>
              <a:rPr lang="en-US" sz="2000" b="1"/>
              <a:t> = 500. lb</a:t>
            </a:r>
          </a:p>
        </p:txBody>
      </p:sp>
      <p:sp>
        <p:nvSpPr>
          <p:cNvPr id="267299" name="Rectangle 35"/>
          <p:cNvSpPr>
            <a:spLocks noChangeArrowheads="1"/>
          </p:cNvSpPr>
          <p:nvPr/>
        </p:nvSpPr>
        <p:spPr bwMode="auto">
          <a:xfrm>
            <a:off x="5907088" y="3551238"/>
            <a:ext cx="292893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sz="1800" b="1" i="1" dirty="0">
                <a:solidFill>
                  <a:srgbClr val="CC0000"/>
                </a:solidFill>
              </a:rPr>
              <a:t>Replace the pinned and roller supports with reaction forces.</a:t>
            </a:r>
          </a:p>
        </p:txBody>
      </p:sp>
      <p:sp>
        <p:nvSpPr>
          <p:cNvPr id="267300" name="Line 36"/>
          <p:cNvSpPr>
            <a:spLocks noChangeShapeType="1"/>
          </p:cNvSpPr>
          <p:nvPr/>
        </p:nvSpPr>
        <p:spPr bwMode="auto">
          <a:xfrm flipV="1">
            <a:off x="1231900" y="4867275"/>
            <a:ext cx="12700" cy="154940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01" name="Line 37"/>
          <p:cNvSpPr>
            <a:spLocks noChangeShapeType="1"/>
          </p:cNvSpPr>
          <p:nvPr/>
        </p:nvSpPr>
        <p:spPr bwMode="auto">
          <a:xfrm flipV="1">
            <a:off x="4852988" y="4889500"/>
            <a:ext cx="12700" cy="154940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02" name="Line 38"/>
          <p:cNvSpPr>
            <a:spLocks noChangeShapeType="1"/>
          </p:cNvSpPr>
          <p:nvPr/>
        </p:nvSpPr>
        <p:spPr bwMode="auto">
          <a:xfrm>
            <a:off x="117475" y="4806950"/>
            <a:ext cx="1104900" cy="1270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03" name="Text Box 39"/>
          <p:cNvSpPr txBox="1">
            <a:spLocks noChangeArrowheads="1"/>
          </p:cNvSpPr>
          <p:nvPr/>
        </p:nvSpPr>
        <p:spPr bwMode="auto">
          <a:xfrm>
            <a:off x="682625" y="5707063"/>
            <a:ext cx="67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333399"/>
                </a:solidFill>
              </a:rPr>
              <a:t>R</a:t>
            </a:r>
            <a:r>
              <a:rPr lang="en-US" sz="2000" b="1" baseline="-25000">
                <a:solidFill>
                  <a:srgbClr val="333399"/>
                </a:solidFill>
              </a:rPr>
              <a:t>Ay</a:t>
            </a:r>
          </a:p>
        </p:txBody>
      </p:sp>
      <p:sp>
        <p:nvSpPr>
          <p:cNvPr id="267304" name="Text Box 40"/>
          <p:cNvSpPr txBox="1">
            <a:spLocks noChangeArrowheads="1"/>
          </p:cNvSpPr>
          <p:nvPr/>
        </p:nvSpPr>
        <p:spPr bwMode="auto">
          <a:xfrm>
            <a:off x="285750" y="4318000"/>
            <a:ext cx="67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333399"/>
                </a:solidFill>
              </a:rPr>
              <a:t>R</a:t>
            </a:r>
            <a:r>
              <a:rPr lang="en-US" sz="2000" b="1" baseline="-25000">
                <a:solidFill>
                  <a:srgbClr val="333399"/>
                </a:solidFill>
              </a:rPr>
              <a:t>Ax</a:t>
            </a:r>
          </a:p>
        </p:txBody>
      </p:sp>
      <p:sp>
        <p:nvSpPr>
          <p:cNvPr id="267305" name="Text Box 41"/>
          <p:cNvSpPr txBox="1">
            <a:spLocks noChangeArrowheads="1"/>
          </p:cNvSpPr>
          <p:nvPr/>
        </p:nvSpPr>
        <p:spPr bwMode="auto">
          <a:xfrm>
            <a:off x="4832561" y="6194175"/>
            <a:ext cx="67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333399"/>
                </a:solidFill>
              </a:rPr>
              <a:t>R</a:t>
            </a:r>
            <a:r>
              <a:rPr lang="en-US" sz="2000" b="1" baseline="-25000" dirty="0" err="1">
                <a:solidFill>
                  <a:srgbClr val="333399"/>
                </a:solidFill>
              </a:rPr>
              <a:t>Dy</a:t>
            </a:r>
            <a:endParaRPr lang="en-US" sz="2000" b="1" baseline="-25000" dirty="0">
              <a:solidFill>
                <a:srgbClr val="333399"/>
              </a:solidFill>
            </a:endParaRPr>
          </a:p>
        </p:txBody>
      </p:sp>
      <p:sp>
        <p:nvSpPr>
          <p:cNvPr id="42" name="Rectangle 4"/>
          <p:cNvSpPr txBox="1">
            <a:spLocks noChangeArrowheads="1"/>
          </p:cNvSpPr>
          <p:nvPr/>
        </p:nvSpPr>
        <p:spPr>
          <a:xfrm>
            <a:off x="119063" y="1207698"/>
            <a:ext cx="3336925" cy="65126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sz="3200" kern="0" dirty="0" smtClean="0"/>
              <a:t>	Truss</a:t>
            </a:r>
            <a:endParaRPr lang="en-US" sz="3200" kern="0" dirty="0" smtClean="0"/>
          </a:p>
        </p:txBody>
      </p:sp>
      <p:sp>
        <p:nvSpPr>
          <p:cNvPr id="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Moment Calculations</a:t>
            </a: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1687513" y="5100638"/>
            <a:ext cx="1136650" cy="1277273"/>
          </a:xfrm>
          <a:prstGeom prst="rect">
            <a:avLst/>
          </a:prstGeom>
          <a:noFill/>
          <a:ln w="635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400" b="1" dirty="0" err="1" smtClean="0">
                <a:solidFill>
                  <a:schemeClr val="accent2"/>
                </a:solidFill>
              </a:rPr>
              <a:t>d</a:t>
            </a:r>
            <a:r>
              <a:rPr lang="en-US" sz="1400" b="1" baseline="-25000" dirty="0" err="1" smtClean="0">
                <a:solidFill>
                  <a:schemeClr val="accent2"/>
                </a:solidFill>
              </a:rPr>
              <a:t>AC</a:t>
            </a:r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  <a:r>
              <a:rPr lang="en-US" sz="1400" b="1" dirty="0">
                <a:solidFill>
                  <a:schemeClr val="accent2"/>
                </a:solidFill>
              </a:rPr>
              <a:t>= 24 </a:t>
            </a:r>
            <a:r>
              <a:rPr lang="en-US" sz="1400" b="1" dirty="0" err="1">
                <a:solidFill>
                  <a:schemeClr val="accent2"/>
                </a:solidFill>
              </a:rPr>
              <a:t>ft</a:t>
            </a:r>
            <a:endParaRPr lang="en-US" sz="1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400" b="1" dirty="0" err="1">
                <a:solidFill>
                  <a:schemeClr val="accent2"/>
                </a:solidFill>
              </a:rPr>
              <a:t>d</a:t>
            </a:r>
            <a:r>
              <a:rPr lang="en-US" sz="1400" b="1" baseline="-25000" dirty="0" err="1" smtClean="0">
                <a:solidFill>
                  <a:schemeClr val="accent2"/>
                </a:solidFill>
              </a:rPr>
              <a:t>CD</a:t>
            </a:r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  <a:r>
              <a:rPr lang="en-US" sz="1400" b="1" dirty="0">
                <a:solidFill>
                  <a:schemeClr val="accent2"/>
                </a:solidFill>
              </a:rPr>
              <a:t>= 8 </a:t>
            </a:r>
            <a:r>
              <a:rPr lang="en-US" sz="1400" b="1" dirty="0" err="1">
                <a:solidFill>
                  <a:schemeClr val="accent2"/>
                </a:solidFill>
              </a:rPr>
              <a:t>ft</a:t>
            </a:r>
            <a:endParaRPr lang="en-US" sz="1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400" b="1" dirty="0" err="1">
                <a:solidFill>
                  <a:schemeClr val="accent2"/>
                </a:solidFill>
              </a:rPr>
              <a:t>d</a:t>
            </a:r>
            <a:r>
              <a:rPr lang="en-US" sz="1400" b="1" baseline="-25000" dirty="0" err="1" smtClean="0">
                <a:solidFill>
                  <a:schemeClr val="accent2"/>
                </a:solidFill>
              </a:rPr>
              <a:t>CB</a:t>
            </a:r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  <a:r>
              <a:rPr lang="en-US" sz="1400" b="1" dirty="0">
                <a:solidFill>
                  <a:schemeClr val="accent2"/>
                </a:solidFill>
              </a:rPr>
              <a:t>= 12 </a:t>
            </a:r>
            <a:r>
              <a:rPr lang="en-US" sz="1400" b="1" dirty="0" err="1">
                <a:solidFill>
                  <a:schemeClr val="accent2"/>
                </a:solidFill>
              </a:rPr>
              <a:t>ft</a:t>
            </a:r>
            <a:endParaRPr lang="en-US" sz="1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400" b="1" dirty="0" err="1">
                <a:solidFill>
                  <a:schemeClr val="accent2"/>
                </a:solidFill>
              </a:rPr>
              <a:t>d</a:t>
            </a:r>
            <a:r>
              <a:rPr lang="en-US" sz="1400" b="1" baseline="-25000" dirty="0" err="1" smtClean="0">
                <a:solidFill>
                  <a:schemeClr val="accent2"/>
                </a:solidFill>
              </a:rPr>
              <a:t>AD</a:t>
            </a:r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  <a:r>
              <a:rPr lang="en-US" sz="1400" b="1" dirty="0">
                <a:solidFill>
                  <a:schemeClr val="accent2"/>
                </a:solidFill>
              </a:rPr>
              <a:t>= 32 </a:t>
            </a:r>
            <a:r>
              <a:rPr lang="en-US" sz="1400" b="1" dirty="0" err="1">
                <a:solidFill>
                  <a:schemeClr val="accent2"/>
                </a:solidFill>
              </a:rPr>
              <a:t>ft</a:t>
            </a:r>
            <a:endParaRPr lang="en-US" sz="1400" b="1" dirty="0">
              <a:solidFill>
                <a:schemeClr val="accent2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720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6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6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6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9" grpId="0"/>
      <p:bldP spid="267289" grpId="0" animBg="1"/>
      <p:bldP spid="267297" grpId="0" animBg="1"/>
      <p:bldP spid="267298" grpId="0"/>
      <p:bldP spid="267299" grpId="0"/>
      <p:bldP spid="267300" grpId="0" animBg="1"/>
      <p:bldP spid="267301" grpId="0" animBg="1"/>
      <p:bldP spid="267302" grpId="0" animBg="1"/>
      <p:bldP spid="267303" grpId="0"/>
      <p:bldP spid="267304" grpId="0"/>
      <p:bldP spid="26730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3768725" y="3124200"/>
            <a:ext cx="1112838" cy="1681163"/>
          </a:xfrm>
          <a:prstGeom prst="line">
            <a:avLst/>
          </a:prstGeom>
          <a:noFill/>
          <a:ln w="139700">
            <a:pattFill prst="lgConfetti">
              <a:fgClr>
                <a:srgbClr val="808080"/>
              </a:fgClr>
              <a:bgClr>
                <a:srgbClr val="EAEAEA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 flipV="1">
            <a:off x="1193800" y="3060700"/>
            <a:ext cx="2613025" cy="1755775"/>
          </a:xfrm>
          <a:prstGeom prst="line">
            <a:avLst/>
          </a:prstGeom>
          <a:noFill/>
          <a:ln w="139700">
            <a:pattFill prst="lgConfetti">
              <a:fgClr>
                <a:srgbClr val="808080"/>
              </a:fgClr>
              <a:bgClr>
                <a:srgbClr val="EAEAEA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>
            <a:off x="3725863" y="3086100"/>
            <a:ext cx="17462" cy="1719263"/>
          </a:xfrm>
          <a:prstGeom prst="line">
            <a:avLst/>
          </a:prstGeom>
          <a:noFill/>
          <a:ln w="139700">
            <a:pattFill prst="lgConfetti">
              <a:fgClr>
                <a:srgbClr val="808080"/>
              </a:fgClr>
              <a:bgClr>
                <a:srgbClr val="EAEAEA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V="1">
            <a:off x="3756025" y="4800600"/>
            <a:ext cx="1193800" cy="0"/>
          </a:xfrm>
          <a:prstGeom prst="line">
            <a:avLst/>
          </a:prstGeom>
          <a:noFill/>
          <a:ln w="139700">
            <a:pattFill prst="lgConfetti">
              <a:fgClr>
                <a:srgbClr val="808080"/>
              </a:fgClr>
              <a:bgClr>
                <a:srgbClr val="EAEAEA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1165225" y="4787900"/>
            <a:ext cx="2628900" cy="12700"/>
          </a:xfrm>
          <a:prstGeom prst="line">
            <a:avLst/>
          </a:prstGeom>
          <a:noFill/>
          <a:ln w="139700">
            <a:pattFill prst="lgConfetti">
              <a:fgClr>
                <a:srgbClr val="808080"/>
              </a:fgClr>
              <a:bgClr>
                <a:srgbClr val="EAEAEA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4800600" y="4741863"/>
            <a:ext cx="119063" cy="122237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1192213" y="4730750"/>
            <a:ext cx="119062" cy="122238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3694113" y="3068638"/>
            <a:ext cx="119062" cy="122237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Oval 10"/>
          <p:cNvSpPr>
            <a:spLocks noChangeArrowheads="1"/>
          </p:cNvSpPr>
          <p:nvPr/>
        </p:nvSpPr>
        <p:spPr bwMode="auto">
          <a:xfrm>
            <a:off x="3695700" y="4733925"/>
            <a:ext cx="119063" cy="122238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947738" y="4360863"/>
            <a:ext cx="498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276600" y="2751138"/>
            <a:ext cx="387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3363913" y="4413250"/>
            <a:ext cx="396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C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4892675" y="4591050"/>
            <a:ext cx="358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D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238500" y="5915025"/>
            <a:ext cx="1654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F</a:t>
            </a:r>
            <a:r>
              <a:rPr lang="en-US" sz="2000" b="1" baseline="-25000"/>
              <a:t>c</a:t>
            </a:r>
            <a:r>
              <a:rPr lang="en-US" sz="2000" b="1"/>
              <a:t> = 600. lb</a:t>
            </a:r>
          </a:p>
        </p:txBody>
      </p:sp>
      <p:sp>
        <p:nvSpPr>
          <p:cNvPr id="25616" name="AutoShape 25"/>
          <p:cNvSpPr>
            <a:spLocks noChangeArrowheads="1"/>
          </p:cNvSpPr>
          <p:nvPr/>
        </p:nvSpPr>
        <p:spPr bwMode="auto">
          <a:xfrm>
            <a:off x="3605213" y="4724400"/>
            <a:ext cx="247650" cy="1249363"/>
          </a:xfrm>
          <a:prstGeom prst="downArrow">
            <a:avLst>
              <a:gd name="adj1" fmla="val 50000"/>
              <a:gd name="adj2" fmla="val 126122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Text Box 28"/>
          <p:cNvSpPr txBox="1">
            <a:spLocks noChangeArrowheads="1"/>
          </p:cNvSpPr>
          <p:nvPr/>
        </p:nvSpPr>
        <p:spPr bwMode="auto">
          <a:xfrm>
            <a:off x="1687513" y="5100638"/>
            <a:ext cx="1136650" cy="1277273"/>
          </a:xfrm>
          <a:prstGeom prst="rect">
            <a:avLst/>
          </a:prstGeom>
          <a:noFill/>
          <a:ln w="635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400" b="1" dirty="0" err="1" smtClean="0">
                <a:solidFill>
                  <a:schemeClr val="accent2"/>
                </a:solidFill>
              </a:rPr>
              <a:t>d</a:t>
            </a:r>
            <a:r>
              <a:rPr lang="en-US" sz="1400" b="1" baseline="-25000" dirty="0" err="1" smtClean="0">
                <a:solidFill>
                  <a:schemeClr val="accent2"/>
                </a:solidFill>
              </a:rPr>
              <a:t>AC</a:t>
            </a:r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  <a:r>
              <a:rPr lang="en-US" sz="1400" b="1" dirty="0">
                <a:solidFill>
                  <a:schemeClr val="accent2"/>
                </a:solidFill>
              </a:rPr>
              <a:t>= 24 </a:t>
            </a:r>
            <a:r>
              <a:rPr lang="en-US" sz="1400" b="1" dirty="0" err="1">
                <a:solidFill>
                  <a:schemeClr val="accent2"/>
                </a:solidFill>
              </a:rPr>
              <a:t>ft</a:t>
            </a:r>
            <a:endParaRPr lang="en-US" sz="1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400" b="1" dirty="0" err="1">
                <a:solidFill>
                  <a:schemeClr val="accent2"/>
                </a:solidFill>
              </a:rPr>
              <a:t>d</a:t>
            </a:r>
            <a:r>
              <a:rPr lang="en-US" sz="1400" b="1" baseline="-25000" dirty="0" err="1" smtClean="0">
                <a:solidFill>
                  <a:schemeClr val="accent2"/>
                </a:solidFill>
              </a:rPr>
              <a:t>CD</a:t>
            </a:r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  <a:r>
              <a:rPr lang="en-US" sz="1400" b="1" dirty="0">
                <a:solidFill>
                  <a:schemeClr val="accent2"/>
                </a:solidFill>
              </a:rPr>
              <a:t>= 8 </a:t>
            </a:r>
            <a:r>
              <a:rPr lang="en-US" sz="1400" b="1" dirty="0" err="1">
                <a:solidFill>
                  <a:schemeClr val="accent2"/>
                </a:solidFill>
              </a:rPr>
              <a:t>ft</a:t>
            </a:r>
            <a:endParaRPr lang="en-US" sz="1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400" b="1" dirty="0" err="1">
                <a:solidFill>
                  <a:schemeClr val="accent2"/>
                </a:solidFill>
              </a:rPr>
              <a:t>d</a:t>
            </a:r>
            <a:r>
              <a:rPr lang="en-US" sz="1400" b="1" baseline="-25000" dirty="0" err="1" smtClean="0">
                <a:solidFill>
                  <a:schemeClr val="accent2"/>
                </a:solidFill>
              </a:rPr>
              <a:t>CB</a:t>
            </a:r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  <a:r>
              <a:rPr lang="en-US" sz="1400" b="1" dirty="0">
                <a:solidFill>
                  <a:schemeClr val="accent2"/>
                </a:solidFill>
              </a:rPr>
              <a:t>= 12 </a:t>
            </a:r>
            <a:r>
              <a:rPr lang="en-US" sz="1400" b="1" dirty="0" err="1">
                <a:solidFill>
                  <a:schemeClr val="accent2"/>
                </a:solidFill>
              </a:rPr>
              <a:t>ft</a:t>
            </a:r>
            <a:endParaRPr lang="en-US" sz="1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400" b="1" dirty="0" err="1">
                <a:solidFill>
                  <a:schemeClr val="accent2"/>
                </a:solidFill>
              </a:rPr>
              <a:t>d</a:t>
            </a:r>
            <a:r>
              <a:rPr lang="en-US" sz="1400" b="1" baseline="-25000" dirty="0" err="1" smtClean="0">
                <a:solidFill>
                  <a:schemeClr val="accent2"/>
                </a:solidFill>
              </a:rPr>
              <a:t>AD</a:t>
            </a:r>
            <a:r>
              <a:rPr lang="en-US" sz="1400" b="1" dirty="0" smtClean="0">
                <a:solidFill>
                  <a:schemeClr val="accent2"/>
                </a:solidFill>
              </a:rPr>
              <a:t> </a:t>
            </a:r>
            <a:r>
              <a:rPr lang="en-US" sz="1400" b="1" dirty="0">
                <a:solidFill>
                  <a:schemeClr val="accent2"/>
                </a:solidFill>
              </a:rPr>
              <a:t>= 32 </a:t>
            </a:r>
            <a:r>
              <a:rPr lang="en-US" sz="1400" b="1" dirty="0" err="1">
                <a:solidFill>
                  <a:schemeClr val="accent2"/>
                </a:solidFill>
              </a:rPr>
              <a:t>ft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25620" name="Rectangle 29"/>
          <p:cNvSpPr>
            <a:spLocks noChangeArrowheads="1"/>
          </p:cNvSpPr>
          <p:nvPr/>
        </p:nvSpPr>
        <p:spPr bwMode="auto">
          <a:xfrm>
            <a:off x="2351088" y="4449763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24 ft</a:t>
            </a:r>
          </a:p>
        </p:txBody>
      </p:sp>
      <p:sp>
        <p:nvSpPr>
          <p:cNvPr id="25621" name="Rectangle 30"/>
          <p:cNvSpPr>
            <a:spLocks noChangeArrowheads="1"/>
          </p:cNvSpPr>
          <p:nvPr/>
        </p:nvSpPr>
        <p:spPr bwMode="auto">
          <a:xfrm>
            <a:off x="3968750" y="4441825"/>
            <a:ext cx="527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8 ft</a:t>
            </a:r>
          </a:p>
        </p:txBody>
      </p:sp>
      <p:sp>
        <p:nvSpPr>
          <p:cNvPr id="25622" name="Rectangle 31"/>
          <p:cNvSpPr>
            <a:spLocks noChangeArrowheads="1"/>
          </p:cNvSpPr>
          <p:nvPr/>
        </p:nvSpPr>
        <p:spPr bwMode="auto">
          <a:xfrm rot="-5400000">
            <a:off x="3234532" y="3710781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12 ft</a:t>
            </a:r>
          </a:p>
        </p:txBody>
      </p:sp>
      <p:sp>
        <p:nvSpPr>
          <p:cNvPr id="25623" name="AutoShape 32"/>
          <p:cNvSpPr>
            <a:spLocks noChangeArrowheads="1"/>
          </p:cNvSpPr>
          <p:nvPr/>
        </p:nvSpPr>
        <p:spPr bwMode="auto">
          <a:xfrm>
            <a:off x="3695700" y="3017838"/>
            <a:ext cx="1335088" cy="228600"/>
          </a:xfrm>
          <a:prstGeom prst="rightArrow">
            <a:avLst>
              <a:gd name="adj1" fmla="val 50000"/>
              <a:gd name="adj2" fmla="val 146007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Text Box 33"/>
          <p:cNvSpPr txBox="1">
            <a:spLocks noChangeArrowheads="1"/>
          </p:cNvSpPr>
          <p:nvPr/>
        </p:nvSpPr>
        <p:spPr bwMode="auto">
          <a:xfrm>
            <a:off x="3856038" y="2613025"/>
            <a:ext cx="1654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/>
              <a:t>F</a:t>
            </a:r>
            <a:r>
              <a:rPr lang="en-US" sz="2000" b="1" baseline="-25000" dirty="0"/>
              <a:t>B</a:t>
            </a:r>
            <a:r>
              <a:rPr lang="en-US" sz="2000" b="1" dirty="0"/>
              <a:t> = 500. </a:t>
            </a:r>
            <a:r>
              <a:rPr lang="en-US" sz="2000" b="1" dirty="0" err="1"/>
              <a:t>lb</a:t>
            </a:r>
            <a:endParaRPr lang="en-US" sz="2000" b="1" dirty="0"/>
          </a:p>
        </p:txBody>
      </p:sp>
      <p:sp>
        <p:nvSpPr>
          <p:cNvPr id="25625" name="Line 35"/>
          <p:cNvSpPr>
            <a:spLocks noChangeShapeType="1"/>
          </p:cNvSpPr>
          <p:nvPr/>
        </p:nvSpPr>
        <p:spPr bwMode="auto">
          <a:xfrm flipV="1">
            <a:off x="1231900" y="4867275"/>
            <a:ext cx="12700" cy="154940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Line 36"/>
          <p:cNvSpPr>
            <a:spLocks noChangeShapeType="1"/>
          </p:cNvSpPr>
          <p:nvPr/>
        </p:nvSpPr>
        <p:spPr bwMode="auto">
          <a:xfrm flipV="1">
            <a:off x="4852988" y="4889500"/>
            <a:ext cx="12700" cy="154940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Line 37"/>
          <p:cNvSpPr>
            <a:spLocks noChangeShapeType="1"/>
          </p:cNvSpPr>
          <p:nvPr/>
        </p:nvSpPr>
        <p:spPr bwMode="auto">
          <a:xfrm>
            <a:off x="117475" y="4806950"/>
            <a:ext cx="1104900" cy="12700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Text Box 38"/>
          <p:cNvSpPr txBox="1">
            <a:spLocks noChangeArrowheads="1"/>
          </p:cNvSpPr>
          <p:nvPr/>
        </p:nvSpPr>
        <p:spPr bwMode="auto">
          <a:xfrm>
            <a:off x="682625" y="5707063"/>
            <a:ext cx="67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333399"/>
                </a:solidFill>
              </a:rPr>
              <a:t>R</a:t>
            </a:r>
            <a:r>
              <a:rPr lang="en-US" sz="2000" b="1" baseline="-25000">
                <a:solidFill>
                  <a:srgbClr val="333399"/>
                </a:solidFill>
              </a:rPr>
              <a:t>Ay</a:t>
            </a:r>
          </a:p>
        </p:txBody>
      </p:sp>
      <p:sp>
        <p:nvSpPr>
          <p:cNvPr id="25629" name="Text Box 39"/>
          <p:cNvSpPr txBox="1">
            <a:spLocks noChangeArrowheads="1"/>
          </p:cNvSpPr>
          <p:nvPr/>
        </p:nvSpPr>
        <p:spPr bwMode="auto">
          <a:xfrm>
            <a:off x="285750" y="4318000"/>
            <a:ext cx="67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333399"/>
                </a:solidFill>
              </a:rPr>
              <a:t>R</a:t>
            </a:r>
            <a:r>
              <a:rPr lang="en-US" sz="2000" b="1" baseline="-25000">
                <a:solidFill>
                  <a:srgbClr val="333399"/>
                </a:solidFill>
              </a:rPr>
              <a:t>Ax</a:t>
            </a:r>
          </a:p>
        </p:txBody>
      </p:sp>
      <p:sp>
        <p:nvSpPr>
          <p:cNvPr id="25630" name="Text Box 40"/>
          <p:cNvSpPr txBox="1">
            <a:spLocks noChangeArrowheads="1"/>
          </p:cNvSpPr>
          <p:nvPr/>
        </p:nvSpPr>
        <p:spPr bwMode="auto">
          <a:xfrm>
            <a:off x="4835525" y="6192838"/>
            <a:ext cx="67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333399"/>
                </a:solidFill>
              </a:rPr>
              <a:t>R</a:t>
            </a:r>
            <a:r>
              <a:rPr lang="en-US" sz="2000" b="1" baseline="-25000">
                <a:solidFill>
                  <a:srgbClr val="333399"/>
                </a:solidFill>
              </a:rPr>
              <a:t>Dy</a:t>
            </a:r>
          </a:p>
        </p:txBody>
      </p:sp>
      <p:sp>
        <p:nvSpPr>
          <p:cNvPr id="271401" name="Text Box 41"/>
          <p:cNvSpPr txBox="1">
            <a:spLocks noChangeArrowheads="1"/>
          </p:cNvSpPr>
          <p:nvPr/>
        </p:nvSpPr>
        <p:spPr bwMode="auto">
          <a:xfrm>
            <a:off x="5662613" y="1317625"/>
            <a:ext cx="35036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800" b="1" i="1" dirty="0">
                <a:solidFill>
                  <a:srgbClr val="CC0000"/>
                </a:solidFill>
              </a:rPr>
              <a:t>Select A as the axis of rotation. Solve </a:t>
            </a:r>
            <a:r>
              <a:rPr lang="en-US" sz="1800" b="1" i="1">
                <a:solidFill>
                  <a:srgbClr val="CC0000"/>
                </a:solidFill>
              </a:rPr>
              <a:t>for </a:t>
            </a:r>
            <a:r>
              <a:rPr lang="en-US" sz="1800" b="1" i="1" smtClean="0">
                <a:solidFill>
                  <a:srgbClr val="CC0000"/>
                </a:solidFill>
              </a:rPr>
              <a:t>R</a:t>
            </a:r>
            <a:r>
              <a:rPr lang="en-US" sz="1800" b="1" i="1" baseline="-25000" smtClean="0">
                <a:solidFill>
                  <a:srgbClr val="CC0000"/>
                </a:solidFill>
              </a:rPr>
              <a:t>DY</a:t>
            </a:r>
            <a:endParaRPr lang="en-US" sz="1800" i="1" dirty="0">
              <a:solidFill>
                <a:srgbClr val="CC0000"/>
              </a:solidFill>
            </a:endParaRPr>
          </a:p>
        </p:txBody>
      </p:sp>
      <p:sp>
        <p:nvSpPr>
          <p:cNvPr id="271402" name="Oval 42"/>
          <p:cNvSpPr>
            <a:spLocks noChangeArrowheads="1"/>
          </p:cNvSpPr>
          <p:nvPr/>
        </p:nvSpPr>
        <p:spPr bwMode="auto">
          <a:xfrm>
            <a:off x="4814888" y="6169025"/>
            <a:ext cx="568325" cy="482600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403" name="Line 43"/>
          <p:cNvSpPr>
            <a:spLocks noChangeShapeType="1"/>
          </p:cNvSpPr>
          <p:nvPr/>
        </p:nvSpPr>
        <p:spPr bwMode="auto">
          <a:xfrm flipH="1">
            <a:off x="1247775" y="3121025"/>
            <a:ext cx="2409825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404" name="Line 44"/>
          <p:cNvSpPr>
            <a:spLocks noChangeShapeType="1"/>
          </p:cNvSpPr>
          <p:nvPr/>
        </p:nvSpPr>
        <p:spPr bwMode="auto">
          <a:xfrm>
            <a:off x="1247775" y="3116263"/>
            <a:ext cx="0" cy="165893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405" name="Rectangle 45"/>
          <p:cNvSpPr>
            <a:spLocks noChangeArrowheads="1"/>
          </p:cNvSpPr>
          <p:nvPr/>
        </p:nvSpPr>
        <p:spPr bwMode="auto">
          <a:xfrm>
            <a:off x="1247775" y="3119438"/>
            <a:ext cx="114300" cy="1143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406" name="Rectangle 46"/>
          <p:cNvSpPr>
            <a:spLocks noChangeArrowheads="1"/>
          </p:cNvSpPr>
          <p:nvPr/>
        </p:nvSpPr>
        <p:spPr bwMode="auto">
          <a:xfrm rot="-5400000">
            <a:off x="805657" y="3729831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12 ft</a:t>
            </a:r>
          </a:p>
        </p:txBody>
      </p:sp>
      <p:sp>
        <p:nvSpPr>
          <p:cNvPr id="271407" name="Text Box 47"/>
          <p:cNvSpPr txBox="1">
            <a:spLocks noChangeArrowheads="1"/>
          </p:cNvSpPr>
          <p:nvPr/>
        </p:nvSpPr>
        <p:spPr bwMode="auto">
          <a:xfrm>
            <a:off x="5383213" y="2058988"/>
            <a:ext cx="3745302" cy="390748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l-GR" sz="1700" b="1" dirty="0">
                <a:solidFill>
                  <a:schemeClr val="accent2"/>
                </a:solidFill>
              </a:rPr>
              <a:t>Σ</a:t>
            </a:r>
            <a:r>
              <a:rPr lang="en-US" sz="1700" b="1" dirty="0">
                <a:solidFill>
                  <a:schemeClr val="accent2"/>
                </a:solidFill>
              </a:rPr>
              <a:t>M = 0</a:t>
            </a: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700" b="1" dirty="0">
                <a:solidFill>
                  <a:schemeClr val="accent2"/>
                </a:solidFill>
              </a:rPr>
              <a:t>M</a:t>
            </a:r>
            <a:r>
              <a:rPr lang="en-US" sz="1700" b="1" baseline="-25000" dirty="0">
                <a:solidFill>
                  <a:schemeClr val="accent2"/>
                </a:solidFill>
              </a:rPr>
              <a:t>D</a:t>
            </a:r>
            <a:r>
              <a:rPr lang="en-US" sz="1700" b="1" dirty="0">
                <a:solidFill>
                  <a:schemeClr val="accent2"/>
                </a:solidFill>
              </a:rPr>
              <a:t> – M</a:t>
            </a:r>
            <a:r>
              <a:rPr lang="en-US" sz="1700" b="1" baseline="-25000" dirty="0">
                <a:solidFill>
                  <a:schemeClr val="accent2"/>
                </a:solidFill>
              </a:rPr>
              <a:t>B</a:t>
            </a:r>
            <a:r>
              <a:rPr lang="en-US" sz="1700" b="1" dirty="0">
                <a:solidFill>
                  <a:schemeClr val="accent2"/>
                </a:solidFill>
              </a:rPr>
              <a:t> – M</a:t>
            </a:r>
            <a:r>
              <a:rPr lang="en-US" sz="1700" b="1" baseline="-25000" dirty="0">
                <a:solidFill>
                  <a:schemeClr val="accent2"/>
                </a:solidFill>
              </a:rPr>
              <a:t>C</a:t>
            </a:r>
            <a:r>
              <a:rPr lang="en-US" sz="1700" b="1" dirty="0">
                <a:solidFill>
                  <a:schemeClr val="accent2"/>
                </a:solidFill>
              </a:rPr>
              <a:t> = 0</a:t>
            </a:r>
            <a:endParaRPr lang="en-US" sz="1700" b="1" baseline="-2500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700" b="1" dirty="0">
                <a:solidFill>
                  <a:schemeClr val="accent2"/>
                </a:solidFill>
              </a:rPr>
              <a:t>M</a:t>
            </a:r>
            <a:r>
              <a:rPr lang="en-US" sz="1700" b="1" baseline="-25000" dirty="0">
                <a:solidFill>
                  <a:schemeClr val="accent2"/>
                </a:solidFill>
              </a:rPr>
              <a:t>D</a:t>
            </a:r>
            <a:r>
              <a:rPr lang="en-US" sz="1700" b="1" dirty="0">
                <a:solidFill>
                  <a:schemeClr val="accent2"/>
                </a:solidFill>
              </a:rPr>
              <a:t> = M</a:t>
            </a:r>
            <a:r>
              <a:rPr lang="en-US" sz="1700" b="1" baseline="-25000" dirty="0">
                <a:solidFill>
                  <a:schemeClr val="accent2"/>
                </a:solidFill>
              </a:rPr>
              <a:t>B</a:t>
            </a:r>
            <a:r>
              <a:rPr lang="en-US" sz="1700" b="1" dirty="0">
                <a:solidFill>
                  <a:schemeClr val="accent2"/>
                </a:solidFill>
              </a:rPr>
              <a:t> + M</a:t>
            </a:r>
            <a:r>
              <a:rPr lang="en-US" sz="1700" b="1" baseline="-25000" dirty="0">
                <a:solidFill>
                  <a:schemeClr val="accent2"/>
                </a:solidFill>
              </a:rPr>
              <a:t>C</a:t>
            </a: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700" b="1" dirty="0" err="1" smtClean="0">
                <a:solidFill>
                  <a:schemeClr val="accent2"/>
                </a:solidFill>
              </a:rPr>
              <a:t>d</a:t>
            </a:r>
            <a:r>
              <a:rPr lang="en-US" sz="1700" b="1" baseline="-25000" dirty="0" err="1" smtClean="0">
                <a:solidFill>
                  <a:schemeClr val="accent2"/>
                </a:solidFill>
              </a:rPr>
              <a:t>AD</a:t>
            </a:r>
            <a:r>
              <a:rPr lang="en-US" sz="1700" b="1" dirty="0" smtClean="0">
                <a:solidFill>
                  <a:schemeClr val="accent2"/>
                </a:solidFill>
              </a:rPr>
              <a:t> x </a:t>
            </a:r>
            <a:r>
              <a:rPr lang="en-US" sz="1700" b="1" dirty="0" err="1" smtClean="0">
                <a:solidFill>
                  <a:schemeClr val="accent2"/>
                </a:solidFill>
              </a:rPr>
              <a:t>R</a:t>
            </a:r>
            <a:r>
              <a:rPr lang="en-US" sz="1700" b="1" baseline="-25000" dirty="0" err="1" smtClean="0">
                <a:solidFill>
                  <a:schemeClr val="accent2"/>
                </a:solidFill>
              </a:rPr>
              <a:t>Dy</a:t>
            </a:r>
            <a:r>
              <a:rPr lang="en-US" sz="1700" b="1" dirty="0" smtClean="0">
                <a:solidFill>
                  <a:schemeClr val="accent2"/>
                </a:solidFill>
              </a:rPr>
              <a:t>  </a:t>
            </a:r>
            <a:r>
              <a:rPr lang="en-US" sz="1700" b="1" dirty="0">
                <a:solidFill>
                  <a:schemeClr val="accent2"/>
                </a:solidFill>
              </a:rPr>
              <a:t>= </a:t>
            </a:r>
            <a:r>
              <a:rPr lang="en-US" sz="1700" b="1" dirty="0" smtClean="0">
                <a:solidFill>
                  <a:schemeClr val="accent2"/>
                </a:solidFill>
              </a:rPr>
              <a:t>(</a:t>
            </a:r>
            <a:r>
              <a:rPr lang="en-US" sz="1700" b="1" dirty="0" err="1" smtClean="0">
                <a:solidFill>
                  <a:schemeClr val="accent2"/>
                </a:solidFill>
              </a:rPr>
              <a:t>d</a:t>
            </a:r>
            <a:r>
              <a:rPr lang="en-US" sz="1700" b="1" baseline="-25000" dirty="0" err="1" smtClean="0">
                <a:solidFill>
                  <a:schemeClr val="accent2"/>
                </a:solidFill>
              </a:rPr>
              <a:t>CB</a:t>
            </a:r>
            <a:r>
              <a:rPr lang="en-US" sz="1700" b="1" dirty="0" smtClean="0">
                <a:solidFill>
                  <a:schemeClr val="accent2"/>
                </a:solidFill>
              </a:rPr>
              <a:t> </a:t>
            </a:r>
            <a:r>
              <a:rPr lang="en-US" sz="1700" b="1" dirty="0">
                <a:solidFill>
                  <a:schemeClr val="accent2"/>
                </a:solidFill>
              </a:rPr>
              <a:t>x F</a:t>
            </a:r>
            <a:r>
              <a:rPr lang="en-US" sz="1700" b="1" baseline="-25000" dirty="0" smtClean="0">
                <a:solidFill>
                  <a:schemeClr val="accent2"/>
                </a:solidFill>
              </a:rPr>
              <a:t>B</a:t>
            </a:r>
            <a:r>
              <a:rPr lang="en-US" sz="1700" b="1" dirty="0" smtClean="0">
                <a:solidFill>
                  <a:schemeClr val="accent2"/>
                </a:solidFill>
              </a:rPr>
              <a:t>) </a:t>
            </a:r>
            <a:r>
              <a:rPr lang="en-US" sz="1700" b="1" dirty="0">
                <a:solidFill>
                  <a:schemeClr val="accent2"/>
                </a:solidFill>
              </a:rPr>
              <a:t>+ </a:t>
            </a:r>
            <a:r>
              <a:rPr lang="en-US" sz="1700" b="1" dirty="0" smtClean="0">
                <a:solidFill>
                  <a:schemeClr val="accent2"/>
                </a:solidFill>
              </a:rPr>
              <a:t>(</a:t>
            </a:r>
            <a:r>
              <a:rPr lang="en-US" sz="1700" b="1" dirty="0" err="1" smtClean="0">
                <a:solidFill>
                  <a:schemeClr val="accent2"/>
                </a:solidFill>
              </a:rPr>
              <a:t>d</a:t>
            </a:r>
            <a:r>
              <a:rPr lang="en-US" sz="1700" b="1" baseline="-25000" dirty="0" err="1" smtClean="0">
                <a:solidFill>
                  <a:schemeClr val="accent2"/>
                </a:solidFill>
              </a:rPr>
              <a:t>A</a:t>
            </a:r>
            <a:r>
              <a:rPr lang="en-US" sz="1700" b="1" baseline="-25000" dirty="0" err="1">
                <a:solidFill>
                  <a:schemeClr val="accent2"/>
                </a:solidFill>
              </a:rPr>
              <a:t>C</a:t>
            </a:r>
            <a:r>
              <a:rPr lang="en-US" sz="17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sz="1700" b="1" dirty="0" smtClean="0">
                <a:solidFill>
                  <a:schemeClr val="accent2"/>
                </a:solidFill>
              </a:rPr>
              <a:t>x F</a:t>
            </a:r>
            <a:r>
              <a:rPr lang="en-US" sz="1700" b="1" baseline="-25000" dirty="0" smtClean="0">
                <a:solidFill>
                  <a:schemeClr val="accent2"/>
                </a:solidFill>
              </a:rPr>
              <a:t>C</a:t>
            </a:r>
            <a:r>
              <a:rPr lang="en-US" sz="1700" b="1" dirty="0" smtClean="0">
                <a:solidFill>
                  <a:schemeClr val="accent2"/>
                </a:solidFill>
              </a:rPr>
              <a:t>) </a:t>
            </a:r>
            <a:endParaRPr lang="en-US" sz="17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700" b="1" dirty="0">
                <a:solidFill>
                  <a:schemeClr val="accent2"/>
                </a:solidFill>
              </a:rPr>
              <a:t>32 </a:t>
            </a:r>
            <a:r>
              <a:rPr lang="en-US" sz="1700" b="1" dirty="0" err="1">
                <a:solidFill>
                  <a:schemeClr val="accent2"/>
                </a:solidFill>
              </a:rPr>
              <a:t>ft</a:t>
            </a:r>
            <a:r>
              <a:rPr lang="en-US" sz="1700" b="1" dirty="0">
                <a:solidFill>
                  <a:schemeClr val="accent2"/>
                </a:solidFill>
              </a:rPr>
              <a:t> </a:t>
            </a:r>
            <a:r>
              <a:rPr lang="en-US" sz="1700" b="1" dirty="0" smtClean="0">
                <a:solidFill>
                  <a:schemeClr val="accent2"/>
                </a:solidFill>
              </a:rPr>
              <a:t>x </a:t>
            </a:r>
            <a:r>
              <a:rPr lang="en-US" sz="1700" b="1" dirty="0" err="1" smtClean="0">
                <a:solidFill>
                  <a:schemeClr val="accent2"/>
                </a:solidFill>
              </a:rPr>
              <a:t>R</a:t>
            </a:r>
            <a:r>
              <a:rPr lang="en-US" sz="1700" b="1" baseline="-25000" dirty="0" err="1" smtClean="0">
                <a:solidFill>
                  <a:schemeClr val="accent2"/>
                </a:solidFill>
              </a:rPr>
              <a:t>Dy</a:t>
            </a:r>
            <a:r>
              <a:rPr lang="en-US" sz="1700" b="1" dirty="0" smtClean="0">
                <a:solidFill>
                  <a:schemeClr val="accent2"/>
                </a:solidFill>
              </a:rPr>
              <a:t> </a:t>
            </a:r>
            <a:r>
              <a:rPr lang="en-US" sz="1700" b="1" dirty="0">
                <a:solidFill>
                  <a:schemeClr val="accent2"/>
                </a:solidFill>
              </a:rPr>
              <a:t>= </a:t>
            </a:r>
            <a:r>
              <a:rPr lang="en-US" sz="1700" b="1" dirty="0" smtClean="0">
                <a:solidFill>
                  <a:schemeClr val="accent2"/>
                </a:solidFill>
              </a:rPr>
              <a:t>(12 </a:t>
            </a:r>
            <a:r>
              <a:rPr lang="en-US" sz="1700" b="1" dirty="0" err="1" smtClean="0">
                <a:solidFill>
                  <a:schemeClr val="accent2"/>
                </a:solidFill>
              </a:rPr>
              <a:t>ft</a:t>
            </a:r>
            <a:r>
              <a:rPr lang="en-US" sz="1700" b="1" dirty="0" smtClean="0">
                <a:solidFill>
                  <a:schemeClr val="accent2"/>
                </a:solidFill>
              </a:rPr>
              <a:t> x 500</a:t>
            </a:r>
            <a:r>
              <a:rPr lang="en-US" sz="1700" b="1" dirty="0">
                <a:solidFill>
                  <a:schemeClr val="accent2"/>
                </a:solidFill>
              </a:rPr>
              <a:t>. </a:t>
            </a:r>
            <a:r>
              <a:rPr lang="en-US" sz="1700" b="1" dirty="0" err="1" smtClean="0">
                <a:solidFill>
                  <a:schemeClr val="accent2"/>
                </a:solidFill>
              </a:rPr>
              <a:t>lb</a:t>
            </a:r>
            <a:r>
              <a:rPr lang="en-US" sz="1700" b="1" dirty="0" smtClean="0">
                <a:solidFill>
                  <a:schemeClr val="accent2"/>
                </a:solidFill>
              </a:rPr>
              <a:t>)</a:t>
            </a:r>
            <a:r>
              <a:rPr lang="en-US" sz="1700" b="1" dirty="0">
                <a:solidFill>
                  <a:schemeClr val="accent2"/>
                </a:solidFill>
              </a:rPr>
              <a:t/>
            </a:r>
            <a:br>
              <a:rPr lang="en-US" sz="1700" b="1" dirty="0">
                <a:solidFill>
                  <a:schemeClr val="accent2"/>
                </a:solidFill>
              </a:rPr>
            </a:br>
            <a:r>
              <a:rPr lang="en-US" sz="1700" b="1" dirty="0">
                <a:solidFill>
                  <a:schemeClr val="accent2"/>
                </a:solidFill>
              </a:rPr>
              <a:t>                               + </a:t>
            </a:r>
            <a:r>
              <a:rPr lang="en-US" sz="1700" b="1" dirty="0" smtClean="0">
                <a:solidFill>
                  <a:schemeClr val="accent2"/>
                </a:solidFill>
              </a:rPr>
              <a:t>(24 </a:t>
            </a:r>
            <a:r>
              <a:rPr lang="en-US" sz="1700" b="1" dirty="0" err="1" smtClean="0">
                <a:solidFill>
                  <a:schemeClr val="accent2"/>
                </a:solidFill>
              </a:rPr>
              <a:t>ft</a:t>
            </a:r>
            <a:r>
              <a:rPr lang="en-US" sz="1700" b="1" dirty="0" smtClean="0">
                <a:solidFill>
                  <a:schemeClr val="accent2"/>
                </a:solidFill>
              </a:rPr>
              <a:t> x 600</a:t>
            </a:r>
            <a:r>
              <a:rPr lang="en-US" sz="1700" b="1" dirty="0">
                <a:solidFill>
                  <a:schemeClr val="accent2"/>
                </a:solidFill>
              </a:rPr>
              <a:t>. </a:t>
            </a:r>
            <a:r>
              <a:rPr lang="en-US" sz="1700" b="1" dirty="0" err="1" smtClean="0">
                <a:solidFill>
                  <a:schemeClr val="accent2"/>
                </a:solidFill>
              </a:rPr>
              <a:t>lb</a:t>
            </a:r>
            <a:r>
              <a:rPr lang="en-US" sz="1700" b="1" dirty="0" smtClean="0">
                <a:solidFill>
                  <a:schemeClr val="accent2"/>
                </a:solidFill>
              </a:rPr>
              <a:t>)</a:t>
            </a:r>
            <a:endParaRPr lang="en-US" sz="17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700" b="1" dirty="0" err="1">
                <a:solidFill>
                  <a:schemeClr val="accent2"/>
                </a:solidFill>
              </a:rPr>
              <a:t>R</a:t>
            </a:r>
            <a:r>
              <a:rPr lang="en-US" sz="1700" b="1" baseline="-25000" dirty="0" err="1">
                <a:solidFill>
                  <a:schemeClr val="accent2"/>
                </a:solidFill>
              </a:rPr>
              <a:t>Dy</a:t>
            </a:r>
            <a:r>
              <a:rPr lang="en-US" sz="1700" b="1" dirty="0">
                <a:solidFill>
                  <a:schemeClr val="accent2"/>
                </a:solidFill>
              </a:rPr>
              <a:t> x 32 </a:t>
            </a:r>
            <a:r>
              <a:rPr lang="en-US" sz="1700" b="1" dirty="0" err="1">
                <a:solidFill>
                  <a:schemeClr val="accent2"/>
                </a:solidFill>
              </a:rPr>
              <a:t>ft</a:t>
            </a:r>
            <a:r>
              <a:rPr lang="en-US" sz="1700" b="1" dirty="0">
                <a:solidFill>
                  <a:schemeClr val="accent2"/>
                </a:solidFill>
              </a:rPr>
              <a:t> = 60</a:t>
            </a:r>
            <a:r>
              <a:rPr lang="en-US" sz="1700" b="1" u="sng" dirty="0">
                <a:solidFill>
                  <a:schemeClr val="accent2"/>
                </a:solidFill>
              </a:rPr>
              <a:t>00</a:t>
            </a:r>
            <a:r>
              <a:rPr lang="en-US" sz="1700" b="1" dirty="0">
                <a:solidFill>
                  <a:schemeClr val="accent2"/>
                </a:solidFill>
              </a:rPr>
              <a:t> </a:t>
            </a:r>
            <a:r>
              <a:rPr lang="en-US" sz="1700" b="1" dirty="0" err="1">
                <a:solidFill>
                  <a:schemeClr val="accent2"/>
                </a:solidFill>
              </a:rPr>
              <a:t>lb-ft</a:t>
            </a:r>
            <a:r>
              <a:rPr lang="en-US" sz="1700" b="1" dirty="0">
                <a:solidFill>
                  <a:schemeClr val="accent2"/>
                </a:solidFill>
              </a:rPr>
              <a:t> + 14</a:t>
            </a:r>
            <a:r>
              <a:rPr lang="en-US" sz="1700" b="1" u="sng" dirty="0">
                <a:solidFill>
                  <a:schemeClr val="accent2"/>
                </a:solidFill>
              </a:rPr>
              <a:t>400</a:t>
            </a:r>
            <a:r>
              <a:rPr lang="en-US" sz="1700" b="1" dirty="0">
                <a:solidFill>
                  <a:schemeClr val="accent2"/>
                </a:solidFill>
              </a:rPr>
              <a:t> </a:t>
            </a:r>
            <a:r>
              <a:rPr lang="en-US" sz="1700" b="1" dirty="0" err="1">
                <a:solidFill>
                  <a:schemeClr val="accent2"/>
                </a:solidFill>
              </a:rPr>
              <a:t>lb-ft</a:t>
            </a:r>
            <a:endParaRPr lang="en-US" sz="17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700" b="1" dirty="0" err="1">
                <a:solidFill>
                  <a:schemeClr val="accent2"/>
                </a:solidFill>
              </a:rPr>
              <a:t>R</a:t>
            </a:r>
            <a:r>
              <a:rPr lang="en-US" sz="1700" b="1" baseline="-25000" dirty="0" err="1">
                <a:solidFill>
                  <a:schemeClr val="accent2"/>
                </a:solidFill>
              </a:rPr>
              <a:t>Dy</a:t>
            </a:r>
            <a:r>
              <a:rPr lang="en-US" sz="1700" b="1" dirty="0">
                <a:solidFill>
                  <a:schemeClr val="accent2"/>
                </a:solidFill>
              </a:rPr>
              <a:t> x 32 </a:t>
            </a:r>
            <a:r>
              <a:rPr lang="en-US" sz="1700" b="1" dirty="0" err="1">
                <a:solidFill>
                  <a:schemeClr val="accent2"/>
                </a:solidFill>
              </a:rPr>
              <a:t>ft</a:t>
            </a:r>
            <a:r>
              <a:rPr lang="en-US" sz="1700" b="1" dirty="0">
                <a:solidFill>
                  <a:schemeClr val="accent2"/>
                </a:solidFill>
              </a:rPr>
              <a:t> = 20</a:t>
            </a:r>
            <a:r>
              <a:rPr lang="en-US" sz="1700" b="1" u="sng" dirty="0">
                <a:solidFill>
                  <a:schemeClr val="accent2"/>
                </a:solidFill>
              </a:rPr>
              <a:t>400</a:t>
            </a:r>
            <a:r>
              <a:rPr lang="en-US" sz="1700" b="1" dirty="0">
                <a:solidFill>
                  <a:schemeClr val="accent2"/>
                </a:solidFill>
              </a:rPr>
              <a:t> </a:t>
            </a:r>
            <a:r>
              <a:rPr lang="en-US" sz="1700" b="1" dirty="0" err="1">
                <a:solidFill>
                  <a:schemeClr val="accent2"/>
                </a:solidFill>
              </a:rPr>
              <a:t>lb-ft</a:t>
            </a:r>
            <a:r>
              <a:rPr lang="en-US" sz="1700" b="1" dirty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endParaRPr lang="en-US" sz="17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endParaRPr lang="en-US" sz="1700" b="1" baseline="-25000" dirty="0">
              <a:solidFill>
                <a:schemeClr val="accent2"/>
              </a:solidFill>
              <a:cs typeface="Arial" charset="0"/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endParaRPr lang="en-US" sz="1700" b="1" baseline="-25000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5757863" y="4937125"/>
            <a:ext cx="233838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700" b="1">
                <a:solidFill>
                  <a:srgbClr val="0066CC"/>
                </a:solidFill>
              </a:rPr>
              <a:t> </a:t>
            </a:r>
            <a:r>
              <a:rPr lang="en-US" sz="1700" b="1">
                <a:solidFill>
                  <a:schemeClr val="accent2"/>
                </a:solidFill>
              </a:rPr>
              <a:t>32 ft            32 ft</a:t>
            </a:r>
            <a:r>
              <a:rPr lang="en-US" sz="1700"/>
              <a:t> </a:t>
            </a:r>
          </a:p>
        </p:txBody>
      </p:sp>
      <p:sp>
        <p:nvSpPr>
          <p:cNvPr id="271409" name="Line 49"/>
          <p:cNvSpPr>
            <a:spLocks noChangeShapeType="1"/>
          </p:cNvSpPr>
          <p:nvPr/>
        </p:nvSpPr>
        <p:spPr bwMode="auto">
          <a:xfrm flipH="1">
            <a:off x="5976938" y="4751388"/>
            <a:ext cx="523875" cy="179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411" name="Line 51"/>
          <p:cNvSpPr>
            <a:spLocks noChangeShapeType="1"/>
          </p:cNvSpPr>
          <p:nvPr/>
        </p:nvSpPr>
        <p:spPr bwMode="auto">
          <a:xfrm flipH="1">
            <a:off x="7331075" y="5037138"/>
            <a:ext cx="261938" cy="153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412" name="Line 52"/>
          <p:cNvSpPr>
            <a:spLocks noChangeShapeType="1"/>
          </p:cNvSpPr>
          <p:nvPr/>
        </p:nvSpPr>
        <p:spPr bwMode="auto">
          <a:xfrm flipH="1">
            <a:off x="7573963" y="4748213"/>
            <a:ext cx="263525" cy="142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413" name="Text Box 53"/>
          <p:cNvSpPr txBox="1">
            <a:spLocks noChangeArrowheads="1"/>
          </p:cNvSpPr>
          <p:nvPr/>
        </p:nvSpPr>
        <p:spPr bwMode="auto">
          <a:xfrm>
            <a:off x="5491163" y="5322888"/>
            <a:ext cx="32686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sz="1800" b="1">
                <a:solidFill>
                  <a:srgbClr val="FF0000"/>
                </a:solidFill>
              </a:rPr>
              <a:t>R</a:t>
            </a:r>
            <a:r>
              <a:rPr lang="en-US" sz="1800" b="1" baseline="-25000">
                <a:solidFill>
                  <a:srgbClr val="FF0000"/>
                </a:solidFill>
              </a:rPr>
              <a:t>DY</a:t>
            </a:r>
            <a:r>
              <a:rPr lang="en-US" sz="1800" b="1">
                <a:solidFill>
                  <a:srgbClr val="FF0000"/>
                </a:solidFill>
              </a:rPr>
              <a:t> = 640 lb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5416550" y="4983163"/>
            <a:ext cx="2443163" cy="1587"/>
            <a:chOff x="3484" y="3155"/>
            <a:chExt cx="1539" cy="1"/>
          </a:xfrm>
        </p:grpSpPr>
        <p:sp>
          <p:nvSpPr>
            <p:cNvPr id="25645" name="Line 55"/>
            <p:cNvSpPr>
              <a:spLocks noChangeShapeType="1"/>
            </p:cNvSpPr>
            <p:nvPr/>
          </p:nvSpPr>
          <p:spPr bwMode="auto">
            <a:xfrm>
              <a:off x="3484" y="3155"/>
              <a:ext cx="62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6" name="Line 56"/>
            <p:cNvSpPr>
              <a:spLocks noChangeShapeType="1"/>
            </p:cNvSpPr>
            <p:nvPr/>
          </p:nvSpPr>
          <p:spPr bwMode="auto">
            <a:xfrm>
              <a:off x="4273" y="3156"/>
              <a:ext cx="75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1418" name="Line 58"/>
          <p:cNvSpPr>
            <a:spLocks noChangeShapeType="1"/>
          </p:cNvSpPr>
          <p:nvPr/>
        </p:nvSpPr>
        <p:spPr bwMode="auto">
          <a:xfrm flipH="1">
            <a:off x="5900738" y="5024438"/>
            <a:ext cx="523875" cy="179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"/>
          <p:cNvSpPr txBox="1">
            <a:spLocks noChangeArrowheads="1"/>
          </p:cNvSpPr>
          <p:nvPr/>
        </p:nvSpPr>
        <p:spPr>
          <a:xfrm>
            <a:off x="119063" y="1207698"/>
            <a:ext cx="3336925" cy="65126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sz="3200" kern="0" dirty="0" smtClean="0"/>
              <a:t>	Truss</a:t>
            </a:r>
            <a:endParaRPr lang="en-US" sz="3200" kern="0" dirty="0" smtClean="0"/>
          </a:p>
        </p:txBody>
      </p:sp>
      <p:sp>
        <p:nvSpPr>
          <p:cNvPr id="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Moment Calculations</a:t>
            </a:r>
          </a:p>
        </p:txBody>
      </p:sp>
    </p:spTree>
    <p:custDataLst>
      <p:tags r:id="rId1"/>
    </p:custDataLst>
  </p:cSld>
  <p:clrMapOvr>
    <a:masterClrMapping/>
  </p:clrMapOvr>
  <p:transition advTm="720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7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7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71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71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401" grpId="0"/>
      <p:bldP spid="271402" grpId="0" animBg="1"/>
      <p:bldP spid="271403" grpId="0" animBg="1"/>
      <p:bldP spid="271404" grpId="0" animBg="1"/>
      <p:bldP spid="271405" grpId="0" uiExpand="1" animBg="1"/>
      <p:bldP spid="271406" grpId="0" uiExpand="1"/>
      <p:bldP spid="271407" grpId="0" uiExpand="1" build="p" animBg="1"/>
      <p:bldP spid="271408" grpId="0"/>
      <p:bldP spid="271409" grpId="1" animBg="1"/>
      <p:bldP spid="271411" grpId="1" animBg="1"/>
      <p:bldP spid="271412" grpId="1" animBg="1"/>
      <p:bldP spid="271413" grpId="0"/>
      <p:bldP spid="2714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Terminology</a:t>
            </a:r>
          </a:p>
        </p:txBody>
      </p:sp>
      <p:grpSp>
        <p:nvGrpSpPr>
          <p:cNvPr id="7171" name="Group 5"/>
          <p:cNvGrpSpPr>
            <a:grpSpLocks/>
          </p:cNvGrpSpPr>
          <p:nvPr/>
        </p:nvGrpSpPr>
        <p:grpSpPr bwMode="auto">
          <a:xfrm>
            <a:off x="3017838" y="1465263"/>
            <a:ext cx="3790950" cy="2382837"/>
            <a:chOff x="4140" y="2106"/>
            <a:chExt cx="4140" cy="2394"/>
          </a:xfrm>
        </p:grpSpPr>
        <p:grpSp>
          <p:nvGrpSpPr>
            <p:cNvPr id="7192" name="Group 6"/>
            <p:cNvGrpSpPr>
              <a:grpSpLocks/>
            </p:cNvGrpSpPr>
            <p:nvPr/>
          </p:nvGrpSpPr>
          <p:grpSpPr bwMode="auto">
            <a:xfrm>
              <a:off x="4140" y="3420"/>
              <a:ext cx="4140" cy="1080"/>
              <a:chOff x="4140" y="3420"/>
              <a:chExt cx="5400" cy="1260"/>
            </a:xfrm>
          </p:grpSpPr>
          <p:sp>
            <p:nvSpPr>
              <p:cNvPr id="7196" name="Oval 7"/>
              <p:cNvSpPr>
                <a:spLocks noChangeArrowheads="1"/>
              </p:cNvSpPr>
              <p:nvPr/>
            </p:nvSpPr>
            <p:spPr bwMode="auto">
              <a:xfrm>
                <a:off x="4140" y="3420"/>
                <a:ext cx="1260" cy="1260"/>
              </a:xfrm>
              <a:prstGeom prst="ellipse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Rectangle 8"/>
              <p:cNvSpPr>
                <a:spLocks noChangeArrowheads="1"/>
              </p:cNvSpPr>
              <p:nvPr/>
            </p:nvSpPr>
            <p:spPr bwMode="auto">
              <a:xfrm>
                <a:off x="4140" y="3780"/>
                <a:ext cx="720" cy="5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Rectangle 9"/>
              <p:cNvSpPr>
                <a:spLocks noChangeArrowheads="1"/>
              </p:cNvSpPr>
              <p:nvPr/>
            </p:nvSpPr>
            <p:spPr bwMode="auto">
              <a:xfrm>
                <a:off x="5040" y="3780"/>
                <a:ext cx="4500" cy="540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9" name="AutoShape 10"/>
              <p:cNvSpPr>
                <a:spLocks noChangeArrowheads="1"/>
              </p:cNvSpPr>
              <p:nvPr/>
            </p:nvSpPr>
            <p:spPr bwMode="auto">
              <a:xfrm>
                <a:off x="4140" y="3780"/>
                <a:ext cx="720" cy="540"/>
              </a:xfrm>
              <a:prstGeom prst="hexagon">
                <a:avLst>
                  <a:gd name="adj" fmla="val 3333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93" name="Group 11"/>
            <p:cNvGrpSpPr>
              <a:grpSpLocks/>
            </p:cNvGrpSpPr>
            <p:nvPr/>
          </p:nvGrpSpPr>
          <p:grpSpPr bwMode="auto">
            <a:xfrm>
              <a:off x="7704" y="2106"/>
              <a:ext cx="560" cy="1620"/>
              <a:chOff x="7740" y="1980"/>
              <a:chExt cx="560" cy="1620"/>
            </a:xfrm>
          </p:grpSpPr>
          <p:sp>
            <p:nvSpPr>
              <p:cNvPr id="7194" name="AutoShape 12"/>
              <p:cNvSpPr>
                <a:spLocks noChangeArrowheads="1"/>
              </p:cNvSpPr>
              <p:nvPr/>
            </p:nvSpPr>
            <p:spPr bwMode="auto">
              <a:xfrm>
                <a:off x="7740" y="1980"/>
                <a:ext cx="560" cy="1620"/>
              </a:xfrm>
              <a:prstGeom prst="downArrow">
                <a:avLst>
                  <a:gd name="adj1" fmla="val 50000"/>
                  <a:gd name="adj2" fmla="val 72321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WordArt 13"/>
              <p:cNvSpPr>
                <a:spLocks noChangeArrowheads="1" noChangeShapeType="1" noTextEdit="1"/>
              </p:cNvSpPr>
              <p:nvPr/>
            </p:nvSpPr>
            <p:spPr bwMode="auto">
              <a:xfrm rot="5400000">
                <a:off x="7461" y="2563"/>
                <a:ext cx="1118" cy="180"/>
              </a:xfrm>
              <a:prstGeom prst="rect">
                <a:avLst/>
              </a:prstGeom>
            </p:spPr>
            <p:txBody>
              <a:bodyPr vert="wordArtVert"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fontAlgn="auto"/>
                <a:r>
                  <a:rPr lang="en-US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 Black"/>
                  </a:rPr>
                  <a:t>FORCE</a:t>
                </a:r>
              </a:p>
            </p:txBody>
          </p:sp>
        </p:grpSp>
      </p:grpSp>
      <p:grpSp>
        <p:nvGrpSpPr>
          <p:cNvPr id="7172" name="Group 14"/>
          <p:cNvGrpSpPr>
            <a:grpSpLocks/>
          </p:cNvGrpSpPr>
          <p:nvPr/>
        </p:nvGrpSpPr>
        <p:grpSpPr bwMode="auto">
          <a:xfrm flipV="1">
            <a:off x="-279400" y="3502025"/>
            <a:ext cx="3790950" cy="2382838"/>
            <a:chOff x="540" y="2106"/>
            <a:chExt cx="4140" cy="2394"/>
          </a:xfrm>
        </p:grpSpPr>
        <p:grpSp>
          <p:nvGrpSpPr>
            <p:cNvPr id="7186" name="Group 15"/>
            <p:cNvGrpSpPr>
              <a:grpSpLocks/>
            </p:cNvGrpSpPr>
            <p:nvPr/>
          </p:nvGrpSpPr>
          <p:grpSpPr bwMode="auto">
            <a:xfrm flipH="1">
              <a:off x="540" y="3420"/>
              <a:ext cx="4140" cy="1080"/>
              <a:chOff x="4140" y="3420"/>
              <a:chExt cx="5400" cy="1260"/>
            </a:xfrm>
          </p:grpSpPr>
          <p:sp>
            <p:nvSpPr>
              <p:cNvPr id="7188" name="Oval 16"/>
              <p:cNvSpPr>
                <a:spLocks noChangeArrowheads="1"/>
              </p:cNvSpPr>
              <p:nvPr/>
            </p:nvSpPr>
            <p:spPr bwMode="auto">
              <a:xfrm>
                <a:off x="4140" y="3420"/>
                <a:ext cx="1260" cy="1260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9" name="Rectangle 17"/>
              <p:cNvSpPr>
                <a:spLocks noChangeArrowheads="1"/>
              </p:cNvSpPr>
              <p:nvPr/>
            </p:nvSpPr>
            <p:spPr bwMode="auto">
              <a:xfrm>
                <a:off x="4140" y="3780"/>
                <a:ext cx="72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Rectangle 18"/>
              <p:cNvSpPr>
                <a:spLocks noChangeArrowheads="1"/>
              </p:cNvSpPr>
              <p:nvPr/>
            </p:nvSpPr>
            <p:spPr bwMode="auto">
              <a:xfrm>
                <a:off x="5040" y="3780"/>
                <a:ext cx="450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1" name="AutoShape 19"/>
              <p:cNvSpPr>
                <a:spLocks noChangeArrowheads="1"/>
              </p:cNvSpPr>
              <p:nvPr/>
            </p:nvSpPr>
            <p:spPr bwMode="auto">
              <a:xfrm>
                <a:off x="4140" y="3780"/>
                <a:ext cx="720" cy="540"/>
              </a:xfrm>
              <a:prstGeom prst="hexagon">
                <a:avLst>
                  <a:gd name="adj" fmla="val 33333"/>
                  <a:gd name="vf" fmla="val 115470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7" name="AutoShape 20"/>
            <p:cNvSpPr>
              <a:spLocks noChangeArrowheads="1"/>
            </p:cNvSpPr>
            <p:nvPr/>
          </p:nvSpPr>
          <p:spPr bwMode="auto">
            <a:xfrm flipH="1" flipV="1">
              <a:off x="556" y="2106"/>
              <a:ext cx="560" cy="1620"/>
            </a:xfrm>
            <a:prstGeom prst="downArrow">
              <a:avLst>
                <a:gd name="adj1" fmla="val 50000"/>
                <a:gd name="adj2" fmla="val 72321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0661" name="Text Box 21"/>
          <p:cNvSpPr txBox="1">
            <a:spLocks noChangeArrowheads="1"/>
          </p:cNvSpPr>
          <p:nvPr/>
        </p:nvSpPr>
        <p:spPr bwMode="auto">
          <a:xfrm>
            <a:off x="6759575" y="1643063"/>
            <a:ext cx="1444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= F</a:t>
            </a:r>
          </a:p>
        </p:txBody>
      </p:sp>
      <p:sp>
        <p:nvSpPr>
          <p:cNvPr id="240663" name="Text Box 23"/>
          <p:cNvSpPr txBox="1">
            <a:spLocks noChangeArrowheads="1"/>
          </p:cNvSpPr>
          <p:nvPr/>
        </p:nvSpPr>
        <p:spPr bwMode="auto">
          <a:xfrm>
            <a:off x="1084263" y="4140200"/>
            <a:ext cx="1444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pivot</a:t>
            </a:r>
          </a:p>
        </p:txBody>
      </p:sp>
      <p:sp>
        <p:nvSpPr>
          <p:cNvPr id="240664" name="Oval 24"/>
          <p:cNvSpPr>
            <a:spLocks noChangeArrowheads="1"/>
          </p:cNvSpPr>
          <p:nvPr/>
        </p:nvSpPr>
        <p:spPr bwMode="auto">
          <a:xfrm>
            <a:off x="3230563" y="3259138"/>
            <a:ext cx="88900" cy="889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662" name="Line 22"/>
          <p:cNvSpPr>
            <a:spLocks noChangeShapeType="1"/>
          </p:cNvSpPr>
          <p:nvPr/>
        </p:nvSpPr>
        <p:spPr bwMode="auto">
          <a:xfrm flipH="1">
            <a:off x="2205038" y="3303588"/>
            <a:ext cx="1050925" cy="9636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3275013" y="3117850"/>
            <a:ext cx="3263900" cy="1936750"/>
            <a:chOff x="2063" y="1964"/>
            <a:chExt cx="2056" cy="1220"/>
          </a:xfrm>
        </p:grpSpPr>
        <p:sp>
          <p:nvSpPr>
            <p:cNvPr id="7182" name="Line 25"/>
            <p:cNvSpPr>
              <a:spLocks noChangeShapeType="1"/>
            </p:cNvSpPr>
            <p:nvPr/>
          </p:nvSpPr>
          <p:spPr bwMode="auto">
            <a:xfrm>
              <a:off x="2063" y="2156"/>
              <a:ext cx="0" cy="10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Line 26"/>
            <p:cNvSpPr>
              <a:spLocks noChangeShapeType="1"/>
            </p:cNvSpPr>
            <p:nvPr/>
          </p:nvSpPr>
          <p:spPr bwMode="auto">
            <a:xfrm>
              <a:off x="2063" y="2748"/>
              <a:ext cx="2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Line 27"/>
            <p:cNvSpPr>
              <a:spLocks noChangeShapeType="1"/>
            </p:cNvSpPr>
            <p:nvPr/>
          </p:nvSpPr>
          <p:spPr bwMode="auto">
            <a:xfrm>
              <a:off x="4113" y="1964"/>
              <a:ext cx="6" cy="12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Text Box 28"/>
            <p:cNvSpPr txBox="1">
              <a:spLocks noChangeArrowheads="1"/>
            </p:cNvSpPr>
            <p:nvPr/>
          </p:nvSpPr>
          <p:spPr bwMode="auto">
            <a:xfrm>
              <a:off x="2480" y="2536"/>
              <a:ext cx="1297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chemeClr val="accent2"/>
                  </a:solidFill>
                </a:rPr>
                <a:t>distance</a:t>
              </a:r>
            </a:p>
          </p:txBody>
        </p:sp>
      </p:grpSp>
      <p:sp>
        <p:nvSpPr>
          <p:cNvPr id="240669" name="Text Box 29"/>
          <p:cNvSpPr txBox="1">
            <a:spLocks noChangeArrowheads="1"/>
          </p:cNvSpPr>
          <p:nvPr/>
        </p:nvSpPr>
        <p:spPr bwMode="auto">
          <a:xfrm>
            <a:off x="4206875" y="4572000"/>
            <a:ext cx="1444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accent2"/>
                </a:solidFill>
              </a:rPr>
              <a:t>= </a:t>
            </a:r>
            <a:r>
              <a:rPr lang="en-US" sz="3600" b="1" dirty="0" smtClean="0">
                <a:solidFill>
                  <a:schemeClr val="accent2"/>
                </a:solidFill>
              </a:rPr>
              <a:t>d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sp>
        <p:nvSpPr>
          <p:cNvPr id="240671" name="Text Box 31"/>
          <p:cNvSpPr txBox="1">
            <a:spLocks noChangeArrowheads="1"/>
          </p:cNvSpPr>
          <p:nvPr/>
        </p:nvSpPr>
        <p:spPr bwMode="auto">
          <a:xfrm>
            <a:off x="3967163" y="3074988"/>
            <a:ext cx="202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5F5F5F"/>
                </a:solidFill>
              </a:rPr>
              <a:t>lever arm</a:t>
            </a:r>
          </a:p>
        </p:txBody>
      </p:sp>
      <p:sp>
        <p:nvSpPr>
          <p:cNvPr id="240672" name="Rectangle 32"/>
          <p:cNvSpPr>
            <a:spLocks noChangeArrowheads="1"/>
          </p:cNvSpPr>
          <p:nvPr/>
        </p:nvSpPr>
        <p:spPr bwMode="auto">
          <a:xfrm>
            <a:off x="5976938" y="1444625"/>
            <a:ext cx="887412" cy="16335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675" name="Text Box 35"/>
          <p:cNvSpPr txBox="1">
            <a:spLocks noChangeArrowheads="1"/>
          </p:cNvSpPr>
          <p:nvPr/>
        </p:nvSpPr>
        <p:spPr bwMode="auto">
          <a:xfrm>
            <a:off x="742950" y="5440363"/>
            <a:ext cx="80787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The distance must be </a:t>
            </a:r>
            <a:r>
              <a:rPr lang="en-US" sz="3200" b="1"/>
              <a:t>perpendicular</a:t>
            </a:r>
            <a:r>
              <a:rPr lang="en-US" sz="2400" b="1">
                <a:solidFill>
                  <a:schemeClr val="accent2"/>
                </a:solidFill>
              </a:rPr>
              <a:t> to the force.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406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4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4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4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61" grpId="0"/>
      <p:bldP spid="240663" grpId="0"/>
      <p:bldP spid="240664" grpId="0" animBg="1"/>
      <p:bldP spid="240662" grpId="0" animBg="1"/>
      <p:bldP spid="240669" grpId="0"/>
      <p:bldP spid="240671" grpId="0"/>
      <p:bldP spid="240672" grpId="0" animBg="1"/>
      <p:bldP spid="2406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Moments Formula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3017838" y="1465263"/>
            <a:ext cx="3790950" cy="2382837"/>
            <a:chOff x="4140" y="2106"/>
            <a:chExt cx="4140" cy="2394"/>
          </a:xfrm>
        </p:grpSpPr>
        <p:grpSp>
          <p:nvGrpSpPr>
            <p:cNvPr id="8216" name="Group 4"/>
            <p:cNvGrpSpPr>
              <a:grpSpLocks/>
            </p:cNvGrpSpPr>
            <p:nvPr/>
          </p:nvGrpSpPr>
          <p:grpSpPr bwMode="auto">
            <a:xfrm>
              <a:off x="4140" y="3420"/>
              <a:ext cx="4140" cy="1080"/>
              <a:chOff x="4140" y="3420"/>
              <a:chExt cx="5400" cy="1260"/>
            </a:xfrm>
          </p:grpSpPr>
          <p:sp>
            <p:nvSpPr>
              <p:cNvPr id="8220" name="Oval 5"/>
              <p:cNvSpPr>
                <a:spLocks noChangeArrowheads="1"/>
              </p:cNvSpPr>
              <p:nvPr/>
            </p:nvSpPr>
            <p:spPr bwMode="auto">
              <a:xfrm>
                <a:off x="4140" y="3420"/>
                <a:ext cx="1260" cy="1260"/>
              </a:xfrm>
              <a:prstGeom prst="ellipse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Rectangle 6"/>
              <p:cNvSpPr>
                <a:spLocks noChangeArrowheads="1"/>
              </p:cNvSpPr>
              <p:nvPr/>
            </p:nvSpPr>
            <p:spPr bwMode="auto">
              <a:xfrm>
                <a:off x="4140" y="3780"/>
                <a:ext cx="720" cy="5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Rectangle 7"/>
              <p:cNvSpPr>
                <a:spLocks noChangeArrowheads="1"/>
              </p:cNvSpPr>
              <p:nvPr/>
            </p:nvSpPr>
            <p:spPr bwMode="auto">
              <a:xfrm>
                <a:off x="5040" y="3780"/>
                <a:ext cx="4500" cy="540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AutoShape 8"/>
              <p:cNvSpPr>
                <a:spLocks noChangeArrowheads="1"/>
              </p:cNvSpPr>
              <p:nvPr/>
            </p:nvSpPr>
            <p:spPr bwMode="auto">
              <a:xfrm>
                <a:off x="4140" y="3780"/>
                <a:ext cx="720" cy="540"/>
              </a:xfrm>
              <a:prstGeom prst="hexagon">
                <a:avLst>
                  <a:gd name="adj" fmla="val 33333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7" name="Group 9"/>
            <p:cNvGrpSpPr>
              <a:grpSpLocks/>
            </p:cNvGrpSpPr>
            <p:nvPr/>
          </p:nvGrpSpPr>
          <p:grpSpPr bwMode="auto">
            <a:xfrm>
              <a:off x="7704" y="2106"/>
              <a:ext cx="560" cy="1620"/>
              <a:chOff x="7740" y="1980"/>
              <a:chExt cx="560" cy="1620"/>
            </a:xfrm>
          </p:grpSpPr>
          <p:sp>
            <p:nvSpPr>
              <p:cNvPr id="8218" name="AutoShape 10"/>
              <p:cNvSpPr>
                <a:spLocks noChangeArrowheads="1"/>
              </p:cNvSpPr>
              <p:nvPr/>
            </p:nvSpPr>
            <p:spPr bwMode="auto">
              <a:xfrm>
                <a:off x="7740" y="1980"/>
                <a:ext cx="560" cy="1620"/>
              </a:xfrm>
              <a:prstGeom prst="downArrow">
                <a:avLst>
                  <a:gd name="adj1" fmla="val 50000"/>
                  <a:gd name="adj2" fmla="val 72321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WordArt 11"/>
              <p:cNvSpPr>
                <a:spLocks noChangeArrowheads="1" noChangeShapeType="1" noTextEdit="1"/>
              </p:cNvSpPr>
              <p:nvPr/>
            </p:nvSpPr>
            <p:spPr bwMode="auto">
              <a:xfrm rot="5400000">
                <a:off x="7461" y="2563"/>
                <a:ext cx="1118" cy="180"/>
              </a:xfrm>
              <a:prstGeom prst="rect">
                <a:avLst/>
              </a:prstGeom>
            </p:spPr>
            <p:txBody>
              <a:bodyPr vert="wordArtVert"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fontAlgn="auto"/>
                <a:r>
                  <a:rPr lang="en-US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 Black"/>
                  </a:rPr>
                  <a:t>FORCE</a:t>
                </a:r>
              </a:p>
            </p:txBody>
          </p:sp>
        </p:grpSp>
      </p:grpSp>
      <p:grpSp>
        <p:nvGrpSpPr>
          <p:cNvPr id="8196" name="Group 12"/>
          <p:cNvGrpSpPr>
            <a:grpSpLocks/>
          </p:cNvGrpSpPr>
          <p:nvPr/>
        </p:nvGrpSpPr>
        <p:grpSpPr bwMode="auto">
          <a:xfrm flipV="1">
            <a:off x="-279400" y="3502025"/>
            <a:ext cx="3790950" cy="2382838"/>
            <a:chOff x="540" y="2106"/>
            <a:chExt cx="4140" cy="2394"/>
          </a:xfrm>
        </p:grpSpPr>
        <p:grpSp>
          <p:nvGrpSpPr>
            <p:cNvPr id="8210" name="Group 13"/>
            <p:cNvGrpSpPr>
              <a:grpSpLocks/>
            </p:cNvGrpSpPr>
            <p:nvPr/>
          </p:nvGrpSpPr>
          <p:grpSpPr bwMode="auto">
            <a:xfrm flipH="1">
              <a:off x="540" y="3420"/>
              <a:ext cx="4140" cy="1080"/>
              <a:chOff x="4140" y="3420"/>
              <a:chExt cx="5400" cy="1260"/>
            </a:xfrm>
          </p:grpSpPr>
          <p:sp>
            <p:nvSpPr>
              <p:cNvPr id="8212" name="Oval 14"/>
              <p:cNvSpPr>
                <a:spLocks noChangeArrowheads="1"/>
              </p:cNvSpPr>
              <p:nvPr/>
            </p:nvSpPr>
            <p:spPr bwMode="auto">
              <a:xfrm>
                <a:off x="4140" y="3420"/>
                <a:ext cx="1260" cy="1260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3" name="Rectangle 15"/>
              <p:cNvSpPr>
                <a:spLocks noChangeArrowheads="1"/>
              </p:cNvSpPr>
              <p:nvPr/>
            </p:nvSpPr>
            <p:spPr bwMode="auto">
              <a:xfrm>
                <a:off x="4140" y="3780"/>
                <a:ext cx="72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4" name="Rectangle 16"/>
              <p:cNvSpPr>
                <a:spLocks noChangeArrowheads="1"/>
              </p:cNvSpPr>
              <p:nvPr/>
            </p:nvSpPr>
            <p:spPr bwMode="auto">
              <a:xfrm>
                <a:off x="5040" y="3780"/>
                <a:ext cx="450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AutoShape 17"/>
              <p:cNvSpPr>
                <a:spLocks noChangeArrowheads="1"/>
              </p:cNvSpPr>
              <p:nvPr/>
            </p:nvSpPr>
            <p:spPr bwMode="auto">
              <a:xfrm>
                <a:off x="4140" y="3780"/>
                <a:ext cx="720" cy="540"/>
              </a:xfrm>
              <a:prstGeom prst="hexagon">
                <a:avLst>
                  <a:gd name="adj" fmla="val 33333"/>
                  <a:gd name="vf" fmla="val 115470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11" name="AutoShape 18"/>
            <p:cNvSpPr>
              <a:spLocks noChangeArrowheads="1"/>
            </p:cNvSpPr>
            <p:nvPr/>
          </p:nvSpPr>
          <p:spPr bwMode="auto">
            <a:xfrm flipH="1" flipV="1">
              <a:off x="556" y="2106"/>
              <a:ext cx="560" cy="1620"/>
            </a:xfrm>
            <a:prstGeom prst="downArrow">
              <a:avLst>
                <a:gd name="adj1" fmla="val 50000"/>
                <a:gd name="adj2" fmla="val 72321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7" name="Text Box 19"/>
          <p:cNvSpPr txBox="1">
            <a:spLocks noChangeArrowheads="1"/>
          </p:cNvSpPr>
          <p:nvPr/>
        </p:nvSpPr>
        <p:spPr bwMode="auto">
          <a:xfrm>
            <a:off x="6759575" y="1643063"/>
            <a:ext cx="1444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= F</a:t>
            </a:r>
          </a:p>
        </p:txBody>
      </p:sp>
      <p:sp>
        <p:nvSpPr>
          <p:cNvPr id="8198" name="Text Box 20"/>
          <p:cNvSpPr txBox="1">
            <a:spLocks noChangeArrowheads="1"/>
          </p:cNvSpPr>
          <p:nvPr/>
        </p:nvSpPr>
        <p:spPr bwMode="auto">
          <a:xfrm>
            <a:off x="1084263" y="4140200"/>
            <a:ext cx="1444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pivot</a:t>
            </a:r>
          </a:p>
        </p:txBody>
      </p:sp>
      <p:sp>
        <p:nvSpPr>
          <p:cNvPr id="8199" name="Oval 21"/>
          <p:cNvSpPr>
            <a:spLocks noChangeArrowheads="1"/>
          </p:cNvSpPr>
          <p:nvPr/>
        </p:nvSpPr>
        <p:spPr bwMode="auto">
          <a:xfrm>
            <a:off x="3230563" y="3259138"/>
            <a:ext cx="88900" cy="889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22"/>
          <p:cNvSpPr>
            <a:spLocks noChangeShapeType="1"/>
          </p:cNvSpPr>
          <p:nvPr/>
        </p:nvSpPr>
        <p:spPr bwMode="auto">
          <a:xfrm flipH="1">
            <a:off x="2205038" y="3303588"/>
            <a:ext cx="1050925" cy="9636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2719" name="Text Box 31"/>
          <p:cNvSpPr txBox="1">
            <a:spLocks noChangeArrowheads="1"/>
          </p:cNvSpPr>
          <p:nvPr/>
        </p:nvSpPr>
        <p:spPr bwMode="auto">
          <a:xfrm>
            <a:off x="2219325" y="5351463"/>
            <a:ext cx="43545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</a:rPr>
              <a:t>Moment</a:t>
            </a:r>
          </a:p>
        </p:txBody>
      </p:sp>
      <p:sp>
        <p:nvSpPr>
          <p:cNvPr id="242720" name="Text Box 32"/>
          <p:cNvSpPr txBox="1">
            <a:spLocks noChangeArrowheads="1"/>
          </p:cNvSpPr>
          <p:nvPr/>
        </p:nvSpPr>
        <p:spPr bwMode="auto">
          <a:xfrm>
            <a:off x="2653549" y="5345949"/>
            <a:ext cx="14319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400" b="1">
                <a:solidFill>
                  <a:schemeClr val="accent2"/>
                </a:solidFill>
              </a:rPr>
              <a:t>M</a:t>
            </a:r>
          </a:p>
        </p:txBody>
      </p:sp>
      <p:sp>
        <p:nvSpPr>
          <p:cNvPr id="242721" name="Text Box 33"/>
          <p:cNvSpPr txBox="1">
            <a:spLocks noChangeArrowheads="1"/>
          </p:cNvSpPr>
          <p:nvPr/>
        </p:nvSpPr>
        <p:spPr bwMode="auto">
          <a:xfrm>
            <a:off x="2380123" y="5345964"/>
            <a:ext cx="43545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</a:rPr>
              <a:t>M = </a:t>
            </a:r>
            <a:r>
              <a:rPr lang="en-US" sz="5400" b="1" dirty="0" smtClean="0">
                <a:solidFill>
                  <a:schemeClr val="accent2"/>
                </a:solidFill>
              </a:rPr>
              <a:t>d </a:t>
            </a:r>
            <a:r>
              <a:rPr lang="en-US" sz="5400" b="1" dirty="0">
                <a:solidFill>
                  <a:schemeClr val="accent2"/>
                </a:solidFill>
              </a:rPr>
              <a:t>x </a:t>
            </a:r>
            <a:r>
              <a:rPr lang="en-US" sz="5400" b="1" dirty="0" smtClean="0">
                <a:solidFill>
                  <a:schemeClr val="accent2"/>
                </a:solidFill>
              </a:rPr>
              <a:t>F</a:t>
            </a:r>
            <a:endParaRPr lang="en-US" sz="5400" b="1" dirty="0">
              <a:solidFill>
                <a:schemeClr val="accent2"/>
              </a:solidFill>
            </a:endParaRPr>
          </a:p>
        </p:txBody>
      </p:sp>
      <p:grpSp>
        <p:nvGrpSpPr>
          <p:cNvPr id="32" name="Group 34"/>
          <p:cNvGrpSpPr>
            <a:grpSpLocks/>
          </p:cNvGrpSpPr>
          <p:nvPr/>
        </p:nvGrpSpPr>
        <p:grpSpPr bwMode="auto">
          <a:xfrm>
            <a:off x="3275013" y="3117850"/>
            <a:ext cx="3263900" cy="1936750"/>
            <a:chOff x="2063" y="1964"/>
            <a:chExt cx="2056" cy="1220"/>
          </a:xfrm>
        </p:grpSpPr>
        <p:sp>
          <p:nvSpPr>
            <p:cNvPr id="33" name="Line 25"/>
            <p:cNvSpPr>
              <a:spLocks noChangeShapeType="1"/>
            </p:cNvSpPr>
            <p:nvPr/>
          </p:nvSpPr>
          <p:spPr bwMode="auto">
            <a:xfrm>
              <a:off x="2063" y="2156"/>
              <a:ext cx="0" cy="10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26"/>
            <p:cNvSpPr>
              <a:spLocks noChangeShapeType="1"/>
            </p:cNvSpPr>
            <p:nvPr/>
          </p:nvSpPr>
          <p:spPr bwMode="auto">
            <a:xfrm>
              <a:off x="2063" y="2748"/>
              <a:ext cx="2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27"/>
            <p:cNvSpPr>
              <a:spLocks noChangeShapeType="1"/>
            </p:cNvSpPr>
            <p:nvPr/>
          </p:nvSpPr>
          <p:spPr bwMode="auto">
            <a:xfrm>
              <a:off x="4113" y="1964"/>
              <a:ext cx="6" cy="12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Text Box 28"/>
            <p:cNvSpPr txBox="1">
              <a:spLocks noChangeArrowheads="1"/>
            </p:cNvSpPr>
            <p:nvPr/>
          </p:nvSpPr>
          <p:spPr bwMode="auto">
            <a:xfrm>
              <a:off x="2480" y="2536"/>
              <a:ext cx="1297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chemeClr val="accent2"/>
                  </a:solidFill>
                </a:rPr>
                <a:t>distance</a:t>
              </a:r>
            </a:p>
          </p:txBody>
        </p:sp>
      </p:grp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4206875" y="4572000"/>
            <a:ext cx="1444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accent2"/>
                </a:solidFill>
              </a:rPr>
              <a:t>= </a:t>
            </a:r>
            <a:r>
              <a:rPr lang="en-US" sz="3600" b="1" dirty="0" smtClean="0">
                <a:solidFill>
                  <a:schemeClr val="accent2"/>
                </a:solidFill>
              </a:rPr>
              <a:t>d</a:t>
            </a:r>
            <a:endParaRPr lang="en-US" sz="3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19" grpId="0"/>
      <p:bldP spid="242719" grpId="1"/>
      <p:bldP spid="242720" grpId="0"/>
      <p:bldP spid="242720" grpId="1"/>
      <p:bldP spid="2427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781" name="Group 4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16383047"/>
              </p:ext>
            </p:extLst>
          </p:nvPr>
        </p:nvGraphicFramePr>
        <p:xfrm>
          <a:off x="327025" y="1537494"/>
          <a:ext cx="8489950" cy="3783013"/>
        </p:xfrm>
        <a:graphic>
          <a:graphicData uri="http://schemas.openxmlformats.org/drawingml/2006/table">
            <a:tbl>
              <a:tblPr/>
              <a:tblGrid>
                <a:gridCol w="2122487"/>
                <a:gridCol w="2122488"/>
                <a:gridCol w="2122487"/>
                <a:gridCol w="2122488"/>
              </a:tblGrid>
              <a:tr h="1260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Distance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7FF"/>
                    </a:solidFill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English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Customary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Pound force (lbf)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Foot (ft)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lbf-ft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0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Newton (N)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Meter (m)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N-m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Units for Moments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Rotation Direction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33363" y="1206500"/>
            <a:ext cx="8489950" cy="18319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/>
              <a:t>In order to add moments, it is important to know if the direction is clockwise (CW) or counterclockwise (CCW).</a:t>
            </a:r>
          </a:p>
          <a:p>
            <a:pPr marL="0" indent="0" eaLnBrk="1" hangingPunct="1"/>
            <a:endParaRPr lang="en-US" sz="2800" dirty="0" smtClean="0"/>
          </a:p>
        </p:txBody>
      </p:sp>
      <p:sp>
        <p:nvSpPr>
          <p:cNvPr id="296966" name="AutoShape 6"/>
          <p:cNvSpPr>
            <a:spLocks noChangeArrowheads="1"/>
          </p:cNvSpPr>
          <p:nvPr/>
        </p:nvSpPr>
        <p:spPr bwMode="auto">
          <a:xfrm>
            <a:off x="4791075" y="5138738"/>
            <a:ext cx="1349375" cy="13493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67" name="AutoShape 7"/>
          <p:cNvSpPr>
            <a:spLocks noChangeArrowheads="1"/>
          </p:cNvSpPr>
          <p:nvPr/>
        </p:nvSpPr>
        <p:spPr bwMode="auto">
          <a:xfrm flipH="1">
            <a:off x="4943475" y="3287713"/>
            <a:ext cx="1349375" cy="13493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69" name="Rectangle 9"/>
          <p:cNvSpPr>
            <a:spLocks noChangeArrowheads="1"/>
          </p:cNvSpPr>
          <p:nvPr/>
        </p:nvSpPr>
        <p:spPr bwMode="auto">
          <a:xfrm>
            <a:off x="1312863" y="3576638"/>
            <a:ext cx="4572000" cy="23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rgbClr val="0000FF"/>
                </a:solidFill>
              </a:rPr>
              <a:t>CCW is positive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3200">
              <a:solidFill>
                <a:srgbClr val="0000FF"/>
              </a:solidFill>
            </a:endParaRPr>
          </a:p>
          <a:p>
            <a:pPr>
              <a:spcBef>
                <a:spcPct val="20000"/>
              </a:spcBef>
            </a:pPr>
            <a:endParaRPr lang="en-US" sz="3200">
              <a:solidFill>
                <a:srgbClr val="0000FF"/>
              </a:solidFill>
            </a:endParaRPr>
          </a:p>
          <a:p>
            <a:pPr>
              <a:spcBef>
                <a:spcPct val="20000"/>
              </a:spcBef>
            </a:pPr>
            <a:r>
              <a:rPr lang="en-US" sz="3200">
                <a:solidFill>
                  <a:srgbClr val="0000FF"/>
                </a:solidFill>
              </a:rPr>
              <a:t>CW is negative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6" grpId="0" animBg="1"/>
      <p:bldP spid="2969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Right-Hand Rule</a:t>
            </a:r>
          </a:p>
        </p:txBody>
      </p:sp>
      <p:sp>
        <p:nvSpPr>
          <p:cNvPr id="11267" name="Text Box 32"/>
          <p:cNvSpPr txBox="1">
            <a:spLocks noChangeArrowheads="1"/>
          </p:cNvSpPr>
          <p:nvPr/>
        </p:nvSpPr>
        <p:spPr bwMode="auto">
          <a:xfrm>
            <a:off x="314325" y="1163638"/>
            <a:ext cx="39497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Curl your fingers to match the direction of rotation.</a:t>
            </a:r>
          </a:p>
        </p:txBody>
      </p:sp>
      <p:sp>
        <p:nvSpPr>
          <p:cNvPr id="246818" name="Rectangle 34"/>
          <p:cNvSpPr>
            <a:spLocks noChangeArrowheads="1"/>
          </p:cNvSpPr>
          <p:nvPr/>
        </p:nvSpPr>
        <p:spPr bwMode="auto">
          <a:xfrm>
            <a:off x="342900" y="2936875"/>
            <a:ext cx="4572000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Thumb is pointing . . . . </a:t>
            </a:r>
          </a:p>
          <a:p>
            <a:pPr>
              <a:spcBef>
                <a:spcPct val="50000"/>
              </a:spcBef>
            </a:pPr>
            <a:r>
              <a:rPr lang="en-US" sz="2800"/>
              <a:t>Up = Positive</a:t>
            </a:r>
          </a:p>
          <a:p>
            <a:pPr>
              <a:spcBef>
                <a:spcPct val="50000"/>
              </a:spcBef>
            </a:pPr>
            <a:r>
              <a:rPr lang="en-US" sz="2800"/>
              <a:t>Down = Negative</a:t>
            </a:r>
          </a:p>
          <a:p>
            <a:pPr>
              <a:spcBef>
                <a:spcPct val="50000"/>
              </a:spcBef>
            </a:pPr>
            <a:r>
              <a:rPr lang="en-US" sz="2800"/>
              <a:t>Toward You = Positive</a:t>
            </a:r>
          </a:p>
          <a:p>
            <a:pPr>
              <a:spcBef>
                <a:spcPct val="50000"/>
              </a:spcBef>
            </a:pPr>
            <a:r>
              <a:rPr lang="en-US" sz="2800"/>
              <a:t>Away from You = Negative</a:t>
            </a:r>
          </a:p>
        </p:txBody>
      </p:sp>
      <p:pic>
        <p:nvPicPr>
          <p:cNvPr id="11269" name="Picture 35" descr="MCj042404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3" t="14566" r="30263" b="36238"/>
          <a:stretch>
            <a:fillRect/>
          </a:stretch>
        </p:blipFill>
        <p:spPr bwMode="auto">
          <a:xfrm>
            <a:off x="5487988" y="1655763"/>
            <a:ext cx="3449637" cy="407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820" name="AutoShape 36"/>
          <p:cNvSpPr>
            <a:spLocks noChangeArrowheads="1"/>
          </p:cNvSpPr>
          <p:nvPr/>
        </p:nvSpPr>
        <p:spPr bwMode="auto">
          <a:xfrm>
            <a:off x="4130675" y="2627313"/>
            <a:ext cx="4660900" cy="2463800"/>
          </a:xfrm>
          <a:prstGeom prst="curvedRightArrow">
            <a:avLst>
              <a:gd name="adj1" fmla="val 20000"/>
              <a:gd name="adj2" fmla="val 40000"/>
              <a:gd name="adj3" fmla="val 630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271" name="Picture 37" descr="MCj0424046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78" t="14566" r="30263" b="56339"/>
          <a:stretch>
            <a:fillRect/>
          </a:stretch>
        </p:blipFill>
        <p:spPr bwMode="auto">
          <a:xfrm>
            <a:off x="5602288" y="1630363"/>
            <a:ext cx="3335337" cy="240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6399213" y="1508125"/>
            <a:ext cx="0" cy="4660900"/>
            <a:chOff x="2308" y="1032"/>
            <a:chExt cx="0" cy="2936"/>
          </a:xfrm>
        </p:grpSpPr>
        <p:sp>
          <p:nvSpPr>
            <p:cNvPr id="11275" name="Line 39"/>
            <p:cNvSpPr>
              <a:spLocks noChangeShapeType="1"/>
            </p:cNvSpPr>
            <p:nvPr/>
          </p:nvSpPr>
          <p:spPr bwMode="auto">
            <a:xfrm>
              <a:off x="2308" y="1032"/>
              <a:ext cx="0" cy="1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Line 40"/>
            <p:cNvSpPr>
              <a:spLocks noChangeShapeType="1"/>
            </p:cNvSpPr>
            <p:nvPr/>
          </p:nvSpPr>
          <p:spPr bwMode="auto">
            <a:xfrm>
              <a:off x="2308" y="3200"/>
              <a:ext cx="0" cy="76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825" name="WordArt 41" descr="Narrow vertical"/>
          <p:cNvSpPr>
            <a:spLocks noChangeArrowheads="1" noChangeShapeType="1" noTextEdit="1"/>
          </p:cNvSpPr>
          <p:nvPr/>
        </p:nvSpPr>
        <p:spPr bwMode="auto">
          <a:xfrm rot="720882">
            <a:off x="4446588" y="3965575"/>
            <a:ext cx="2266950" cy="53022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29653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FFFF0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counterclockwise</a:t>
            </a:r>
          </a:p>
        </p:txBody>
      </p:sp>
      <p:sp>
        <p:nvSpPr>
          <p:cNvPr id="246826" name="Text Box 42"/>
          <p:cNvSpPr txBox="1">
            <a:spLocks noChangeArrowheads="1"/>
          </p:cNvSpPr>
          <p:nvPr/>
        </p:nvSpPr>
        <p:spPr bwMode="auto">
          <a:xfrm>
            <a:off x="5608638" y="1258888"/>
            <a:ext cx="7874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660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4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4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820" grpId="0" animBg="1"/>
      <p:bldP spid="246825" grpId="0" animBg="1"/>
      <p:bldP spid="2468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835" name="Picture 43" descr="rhpos"/>
          <p:cNvPicPr>
            <a:picLocks noChangeAspect="1" noChangeArrowheads="1"/>
          </p:cNvPicPr>
          <p:nvPr/>
        </p:nvPicPr>
        <p:blipFill>
          <a:blip r:embed="rId3" cstate="print">
            <a:lum bright="3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988" y="1452563"/>
            <a:ext cx="4643437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Right-Hand Rule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 flipH="1">
            <a:off x="430213" y="2398713"/>
            <a:ext cx="4914900" cy="2355850"/>
            <a:chOff x="1383" y="2457"/>
            <a:chExt cx="3096" cy="1484"/>
          </a:xfrm>
        </p:grpSpPr>
        <p:grpSp>
          <p:nvGrpSpPr>
            <p:cNvPr id="12297" name="Group 21"/>
            <p:cNvGrpSpPr>
              <a:grpSpLocks/>
            </p:cNvGrpSpPr>
            <p:nvPr/>
          </p:nvGrpSpPr>
          <p:grpSpPr bwMode="auto">
            <a:xfrm>
              <a:off x="2823" y="2457"/>
              <a:ext cx="1656" cy="958"/>
              <a:chOff x="4140" y="2106"/>
              <a:chExt cx="4140" cy="2394"/>
            </a:xfrm>
          </p:grpSpPr>
          <p:grpSp>
            <p:nvGrpSpPr>
              <p:cNvPr id="12305" name="Group 22"/>
              <p:cNvGrpSpPr>
                <a:grpSpLocks/>
              </p:cNvGrpSpPr>
              <p:nvPr/>
            </p:nvGrpSpPr>
            <p:grpSpPr bwMode="auto">
              <a:xfrm>
                <a:off x="4140" y="3420"/>
                <a:ext cx="4140" cy="1080"/>
                <a:chOff x="4140" y="3420"/>
                <a:chExt cx="5400" cy="1260"/>
              </a:xfrm>
            </p:grpSpPr>
            <p:sp>
              <p:nvSpPr>
                <p:cNvPr id="12309" name="Oval 23"/>
                <p:cNvSpPr>
                  <a:spLocks noChangeArrowheads="1"/>
                </p:cNvSpPr>
                <p:nvPr/>
              </p:nvSpPr>
              <p:spPr bwMode="auto">
                <a:xfrm>
                  <a:off x="4140" y="3420"/>
                  <a:ext cx="1260" cy="1260"/>
                </a:xfrm>
                <a:prstGeom prst="ellipse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10" name="Rectangle 24"/>
                <p:cNvSpPr>
                  <a:spLocks noChangeArrowheads="1"/>
                </p:cNvSpPr>
                <p:nvPr/>
              </p:nvSpPr>
              <p:spPr bwMode="auto">
                <a:xfrm>
                  <a:off x="4140" y="3780"/>
                  <a:ext cx="720" cy="5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11" name="Rectangle 25"/>
                <p:cNvSpPr>
                  <a:spLocks noChangeArrowheads="1"/>
                </p:cNvSpPr>
                <p:nvPr/>
              </p:nvSpPr>
              <p:spPr bwMode="auto">
                <a:xfrm>
                  <a:off x="5040" y="3780"/>
                  <a:ext cx="4500" cy="540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12" name="AutoShape 26"/>
                <p:cNvSpPr>
                  <a:spLocks noChangeArrowheads="1"/>
                </p:cNvSpPr>
                <p:nvPr/>
              </p:nvSpPr>
              <p:spPr bwMode="auto">
                <a:xfrm>
                  <a:off x="4140" y="3780"/>
                  <a:ext cx="720" cy="540"/>
                </a:xfrm>
                <a:prstGeom prst="hexagon">
                  <a:avLst>
                    <a:gd name="adj" fmla="val 33333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306" name="Group 27"/>
              <p:cNvGrpSpPr>
                <a:grpSpLocks/>
              </p:cNvGrpSpPr>
              <p:nvPr/>
            </p:nvGrpSpPr>
            <p:grpSpPr bwMode="auto">
              <a:xfrm>
                <a:off x="7704" y="2106"/>
                <a:ext cx="560" cy="1620"/>
                <a:chOff x="7740" y="1980"/>
                <a:chExt cx="560" cy="1620"/>
              </a:xfrm>
            </p:grpSpPr>
            <p:sp>
              <p:nvSpPr>
                <p:cNvPr id="12307" name="AutoShape 28"/>
                <p:cNvSpPr>
                  <a:spLocks noChangeArrowheads="1"/>
                </p:cNvSpPr>
                <p:nvPr/>
              </p:nvSpPr>
              <p:spPr bwMode="auto">
                <a:xfrm>
                  <a:off x="7740" y="1980"/>
                  <a:ext cx="560" cy="1620"/>
                </a:xfrm>
                <a:prstGeom prst="downArrow">
                  <a:avLst>
                    <a:gd name="adj1" fmla="val 50000"/>
                    <a:gd name="adj2" fmla="val 72321"/>
                  </a:avLst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08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 rot="5400000">
                  <a:off x="7461" y="2563"/>
                  <a:ext cx="1118" cy="180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wordArtVert"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fontAlgn="auto"/>
                  <a:r>
                    <a:rPr lang="en-US" sz="3600" kern="10">
                      <a:solidFill>
                        <a:srgbClr val="FF0000"/>
                      </a:solidFill>
                      <a:latin typeface="Arial Black"/>
                    </a:rPr>
                    <a:t>FORCE</a:t>
                  </a:r>
                </a:p>
              </p:txBody>
            </p:sp>
          </p:grpSp>
        </p:grpSp>
        <p:grpSp>
          <p:nvGrpSpPr>
            <p:cNvPr id="12298" name="Group 30"/>
            <p:cNvGrpSpPr>
              <a:grpSpLocks/>
            </p:cNvGrpSpPr>
            <p:nvPr/>
          </p:nvGrpSpPr>
          <p:grpSpPr bwMode="auto">
            <a:xfrm flipV="1">
              <a:off x="1383" y="2983"/>
              <a:ext cx="1656" cy="958"/>
              <a:chOff x="540" y="2106"/>
              <a:chExt cx="4140" cy="2394"/>
            </a:xfrm>
          </p:grpSpPr>
          <p:grpSp>
            <p:nvGrpSpPr>
              <p:cNvPr id="12299" name="Group 31"/>
              <p:cNvGrpSpPr>
                <a:grpSpLocks/>
              </p:cNvGrpSpPr>
              <p:nvPr/>
            </p:nvGrpSpPr>
            <p:grpSpPr bwMode="auto">
              <a:xfrm flipH="1">
                <a:off x="540" y="3420"/>
                <a:ext cx="4140" cy="1080"/>
                <a:chOff x="4140" y="3420"/>
                <a:chExt cx="5400" cy="1260"/>
              </a:xfrm>
            </p:grpSpPr>
            <p:sp>
              <p:nvSpPr>
                <p:cNvPr id="12301" name="Oval 32"/>
                <p:cNvSpPr>
                  <a:spLocks noChangeArrowheads="1"/>
                </p:cNvSpPr>
                <p:nvPr/>
              </p:nvSpPr>
              <p:spPr bwMode="auto">
                <a:xfrm>
                  <a:off x="4140" y="3420"/>
                  <a:ext cx="1260" cy="1260"/>
                </a:xfrm>
                <a:prstGeom prst="ellips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02" name="Rectangle 33"/>
                <p:cNvSpPr>
                  <a:spLocks noChangeArrowheads="1"/>
                </p:cNvSpPr>
                <p:nvPr/>
              </p:nvSpPr>
              <p:spPr bwMode="auto">
                <a:xfrm>
                  <a:off x="4140" y="3780"/>
                  <a:ext cx="720" cy="5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03" name="Rectangle 34"/>
                <p:cNvSpPr>
                  <a:spLocks noChangeArrowheads="1"/>
                </p:cNvSpPr>
                <p:nvPr/>
              </p:nvSpPr>
              <p:spPr bwMode="auto">
                <a:xfrm>
                  <a:off x="5040" y="3780"/>
                  <a:ext cx="4500" cy="5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04" name="AutoShape 35"/>
                <p:cNvSpPr>
                  <a:spLocks noChangeArrowheads="1"/>
                </p:cNvSpPr>
                <p:nvPr/>
              </p:nvSpPr>
              <p:spPr bwMode="auto">
                <a:xfrm>
                  <a:off x="4140" y="3780"/>
                  <a:ext cx="720" cy="540"/>
                </a:xfrm>
                <a:prstGeom prst="hexagon">
                  <a:avLst>
                    <a:gd name="adj" fmla="val 33333"/>
                    <a:gd name="vf" fmla="val 115470"/>
                  </a:avLst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00" name="AutoShape 36"/>
              <p:cNvSpPr>
                <a:spLocks noChangeArrowheads="1"/>
              </p:cNvSpPr>
              <p:nvPr/>
            </p:nvSpPr>
            <p:spPr bwMode="auto">
              <a:xfrm flipH="1" flipV="1">
                <a:off x="556" y="2106"/>
                <a:ext cx="560" cy="1620"/>
              </a:xfrm>
              <a:prstGeom prst="downArrow">
                <a:avLst>
                  <a:gd name="adj1" fmla="val 50000"/>
                  <a:gd name="adj2" fmla="val 72321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89830" name="Picture 38" descr="MCj04325400000[1]"/>
          <p:cNvSpPr>
            <a:spLocks noChangeAspect="1" noChangeArrowheads="1"/>
          </p:cNvSpPr>
          <p:nvPr/>
        </p:nvSpPr>
        <p:spPr bwMode="auto">
          <a:xfrm rot="-4916139">
            <a:off x="4945063" y="2819400"/>
            <a:ext cx="13716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34" name="AutoShape 42"/>
          <p:cNvSpPr>
            <a:spLocks noChangeArrowheads="1"/>
          </p:cNvSpPr>
          <p:nvPr/>
        </p:nvSpPr>
        <p:spPr bwMode="auto">
          <a:xfrm>
            <a:off x="1117600" y="4941888"/>
            <a:ext cx="1243013" cy="1143000"/>
          </a:xfrm>
          <a:prstGeom prst="plus">
            <a:avLst>
              <a:gd name="adj" fmla="val 4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36" name="AutoShape 44"/>
          <p:cNvSpPr>
            <a:spLocks noChangeArrowheads="1"/>
          </p:cNvSpPr>
          <p:nvPr/>
        </p:nvSpPr>
        <p:spPr bwMode="auto">
          <a:xfrm rot="9611789">
            <a:off x="5868988" y="4886325"/>
            <a:ext cx="2330450" cy="1541463"/>
          </a:xfrm>
          <a:prstGeom prst="wedgeEllipseCallout">
            <a:avLst>
              <a:gd name="adj1" fmla="val 37838"/>
              <a:gd name="adj2" fmla="val 90958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THUMB POINTS TOWARD YOU</a:t>
            </a:r>
          </a:p>
        </p:txBody>
      </p:sp>
      <p:sp>
        <p:nvSpPr>
          <p:cNvPr id="289838" name="Text Box 46"/>
          <p:cNvSpPr txBox="1">
            <a:spLocks noChangeArrowheads="1"/>
          </p:cNvSpPr>
          <p:nvPr/>
        </p:nvSpPr>
        <p:spPr bwMode="auto">
          <a:xfrm>
            <a:off x="1928813" y="5640388"/>
            <a:ext cx="1349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/>
              <a:t>POSITIVE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89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19" dur="2000" fill="hold"/>
                                        <p:tgtEl>
                                          <p:spTgt spid="2898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89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89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89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830" grpId="0" animBg="1"/>
      <p:bldP spid="289830" grpId="1" animBg="1"/>
      <p:bldP spid="289834" grpId="0" animBg="1"/>
      <p:bldP spid="289836" grpId="0" animBg="1"/>
      <p:bldP spid="2898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814" name="Picture 46" descr="rhneg"/>
          <p:cNvPicPr>
            <a:picLocks noChangeAspect="1" noChangeArrowheads="1"/>
          </p:cNvPicPr>
          <p:nvPr/>
        </p:nvPicPr>
        <p:blipFill>
          <a:blip r:embed="rId3" cstate="print">
            <a:lum bright="18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2093913"/>
            <a:ext cx="3854450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Right-Hand Rule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-276225" y="2701925"/>
            <a:ext cx="4914900" cy="2355850"/>
            <a:chOff x="1383" y="2457"/>
            <a:chExt cx="3096" cy="1484"/>
          </a:xfrm>
        </p:grpSpPr>
        <p:grpSp>
          <p:nvGrpSpPr>
            <p:cNvPr id="13321" name="Group 5"/>
            <p:cNvGrpSpPr>
              <a:grpSpLocks/>
            </p:cNvGrpSpPr>
            <p:nvPr/>
          </p:nvGrpSpPr>
          <p:grpSpPr bwMode="auto">
            <a:xfrm>
              <a:off x="2823" y="2457"/>
              <a:ext cx="1656" cy="958"/>
              <a:chOff x="4140" y="2106"/>
              <a:chExt cx="4140" cy="2394"/>
            </a:xfrm>
          </p:grpSpPr>
          <p:grpSp>
            <p:nvGrpSpPr>
              <p:cNvPr id="13329" name="Group 6"/>
              <p:cNvGrpSpPr>
                <a:grpSpLocks/>
              </p:cNvGrpSpPr>
              <p:nvPr/>
            </p:nvGrpSpPr>
            <p:grpSpPr bwMode="auto">
              <a:xfrm>
                <a:off x="4140" y="3420"/>
                <a:ext cx="4140" cy="1080"/>
                <a:chOff x="4140" y="3420"/>
                <a:chExt cx="5400" cy="1260"/>
              </a:xfrm>
            </p:grpSpPr>
            <p:sp>
              <p:nvSpPr>
                <p:cNvPr id="13333" name="Oval 7"/>
                <p:cNvSpPr>
                  <a:spLocks noChangeArrowheads="1"/>
                </p:cNvSpPr>
                <p:nvPr/>
              </p:nvSpPr>
              <p:spPr bwMode="auto">
                <a:xfrm>
                  <a:off x="4140" y="3420"/>
                  <a:ext cx="1260" cy="1260"/>
                </a:xfrm>
                <a:prstGeom prst="ellipse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4" name="Rectangle 8"/>
                <p:cNvSpPr>
                  <a:spLocks noChangeArrowheads="1"/>
                </p:cNvSpPr>
                <p:nvPr/>
              </p:nvSpPr>
              <p:spPr bwMode="auto">
                <a:xfrm>
                  <a:off x="4140" y="3780"/>
                  <a:ext cx="720" cy="5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5" name="Rectangle 9"/>
                <p:cNvSpPr>
                  <a:spLocks noChangeArrowheads="1"/>
                </p:cNvSpPr>
                <p:nvPr/>
              </p:nvSpPr>
              <p:spPr bwMode="auto">
                <a:xfrm>
                  <a:off x="5040" y="3780"/>
                  <a:ext cx="4500" cy="540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6" name="AutoShape 10"/>
                <p:cNvSpPr>
                  <a:spLocks noChangeArrowheads="1"/>
                </p:cNvSpPr>
                <p:nvPr/>
              </p:nvSpPr>
              <p:spPr bwMode="auto">
                <a:xfrm>
                  <a:off x="4140" y="3780"/>
                  <a:ext cx="720" cy="540"/>
                </a:xfrm>
                <a:prstGeom prst="hexagon">
                  <a:avLst>
                    <a:gd name="adj" fmla="val 33333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30" name="Group 11"/>
              <p:cNvGrpSpPr>
                <a:grpSpLocks/>
              </p:cNvGrpSpPr>
              <p:nvPr/>
            </p:nvGrpSpPr>
            <p:grpSpPr bwMode="auto">
              <a:xfrm>
                <a:off x="7704" y="2106"/>
                <a:ext cx="560" cy="1620"/>
                <a:chOff x="7740" y="1980"/>
                <a:chExt cx="560" cy="1620"/>
              </a:xfrm>
            </p:grpSpPr>
            <p:sp>
              <p:nvSpPr>
                <p:cNvPr id="13331" name="AutoShape 12"/>
                <p:cNvSpPr>
                  <a:spLocks noChangeArrowheads="1"/>
                </p:cNvSpPr>
                <p:nvPr/>
              </p:nvSpPr>
              <p:spPr bwMode="auto">
                <a:xfrm>
                  <a:off x="7740" y="1980"/>
                  <a:ext cx="560" cy="1620"/>
                </a:xfrm>
                <a:prstGeom prst="downArrow">
                  <a:avLst>
                    <a:gd name="adj1" fmla="val 50000"/>
                    <a:gd name="adj2" fmla="val 72321"/>
                  </a:avLst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2" name="WordArt 13"/>
                <p:cNvSpPr>
                  <a:spLocks noChangeArrowheads="1" noChangeShapeType="1" noTextEdit="1"/>
                </p:cNvSpPr>
                <p:nvPr/>
              </p:nvSpPr>
              <p:spPr bwMode="auto">
                <a:xfrm rot="5400000">
                  <a:off x="7461" y="2563"/>
                  <a:ext cx="1118" cy="180"/>
                </a:xfrm>
                <a:prstGeom prst="rect">
                  <a:avLst/>
                </a:prstGeom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wordArtVert"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fontAlgn="auto"/>
                  <a:r>
                    <a:rPr lang="en-US" sz="3600" kern="10">
                      <a:noFill/>
                      <a:latin typeface="Arial Black"/>
                    </a:rPr>
                    <a:t>FORCE</a:t>
                  </a:r>
                </a:p>
              </p:txBody>
            </p:sp>
          </p:grpSp>
        </p:grpSp>
        <p:grpSp>
          <p:nvGrpSpPr>
            <p:cNvPr id="13322" name="Group 14"/>
            <p:cNvGrpSpPr>
              <a:grpSpLocks/>
            </p:cNvGrpSpPr>
            <p:nvPr/>
          </p:nvGrpSpPr>
          <p:grpSpPr bwMode="auto">
            <a:xfrm flipV="1">
              <a:off x="1383" y="2983"/>
              <a:ext cx="1656" cy="958"/>
              <a:chOff x="540" y="2106"/>
              <a:chExt cx="4140" cy="2394"/>
            </a:xfrm>
          </p:grpSpPr>
          <p:grpSp>
            <p:nvGrpSpPr>
              <p:cNvPr id="13323" name="Group 15"/>
              <p:cNvGrpSpPr>
                <a:grpSpLocks/>
              </p:cNvGrpSpPr>
              <p:nvPr/>
            </p:nvGrpSpPr>
            <p:grpSpPr bwMode="auto">
              <a:xfrm flipH="1">
                <a:off x="540" y="3420"/>
                <a:ext cx="4140" cy="1080"/>
                <a:chOff x="4140" y="3420"/>
                <a:chExt cx="5400" cy="1260"/>
              </a:xfrm>
            </p:grpSpPr>
            <p:sp>
              <p:nvSpPr>
                <p:cNvPr id="13325" name="Oval 16"/>
                <p:cNvSpPr>
                  <a:spLocks noChangeArrowheads="1"/>
                </p:cNvSpPr>
                <p:nvPr/>
              </p:nvSpPr>
              <p:spPr bwMode="auto">
                <a:xfrm>
                  <a:off x="4140" y="3420"/>
                  <a:ext cx="1260" cy="1260"/>
                </a:xfrm>
                <a:prstGeom prst="ellips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6" name="Rectangle 17"/>
                <p:cNvSpPr>
                  <a:spLocks noChangeArrowheads="1"/>
                </p:cNvSpPr>
                <p:nvPr/>
              </p:nvSpPr>
              <p:spPr bwMode="auto">
                <a:xfrm>
                  <a:off x="4140" y="3780"/>
                  <a:ext cx="720" cy="5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7" name="Rectangle 18"/>
                <p:cNvSpPr>
                  <a:spLocks noChangeArrowheads="1"/>
                </p:cNvSpPr>
                <p:nvPr/>
              </p:nvSpPr>
              <p:spPr bwMode="auto">
                <a:xfrm>
                  <a:off x="5040" y="3780"/>
                  <a:ext cx="4500" cy="5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8" name="AutoShape 19"/>
                <p:cNvSpPr>
                  <a:spLocks noChangeArrowheads="1"/>
                </p:cNvSpPr>
                <p:nvPr/>
              </p:nvSpPr>
              <p:spPr bwMode="auto">
                <a:xfrm>
                  <a:off x="4140" y="3780"/>
                  <a:ext cx="720" cy="540"/>
                </a:xfrm>
                <a:prstGeom prst="hexagon">
                  <a:avLst>
                    <a:gd name="adj" fmla="val 33333"/>
                    <a:gd name="vf" fmla="val 115470"/>
                  </a:avLst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24" name="AutoShape 20"/>
              <p:cNvSpPr>
                <a:spLocks noChangeArrowheads="1"/>
              </p:cNvSpPr>
              <p:nvPr/>
            </p:nvSpPr>
            <p:spPr bwMode="auto">
              <a:xfrm flipH="1" flipV="1">
                <a:off x="556" y="2106"/>
                <a:ext cx="560" cy="1620"/>
              </a:xfrm>
              <a:prstGeom prst="downArrow">
                <a:avLst>
                  <a:gd name="adj1" fmla="val 50000"/>
                  <a:gd name="adj2" fmla="val 72321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288807" name="Picture 39" descr="MCj0432541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44333">
            <a:off x="5238750" y="3081338"/>
            <a:ext cx="1371600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8811" name="Rectangle 43"/>
          <p:cNvSpPr>
            <a:spLocks noChangeArrowheads="1"/>
          </p:cNvSpPr>
          <p:nvPr/>
        </p:nvSpPr>
        <p:spPr bwMode="auto">
          <a:xfrm>
            <a:off x="1131888" y="5483225"/>
            <a:ext cx="1200150" cy="2714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819" name="AutoShape 51"/>
          <p:cNvSpPr>
            <a:spLocks noChangeArrowheads="1"/>
          </p:cNvSpPr>
          <p:nvPr/>
        </p:nvSpPr>
        <p:spPr bwMode="auto">
          <a:xfrm rot="-9852651">
            <a:off x="5575300" y="557213"/>
            <a:ext cx="2592388" cy="1541462"/>
          </a:xfrm>
          <a:prstGeom prst="wedgeEllipseCallout">
            <a:avLst>
              <a:gd name="adj1" fmla="val 27315"/>
              <a:gd name="adj2" fmla="val -101106"/>
            </a:avLst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THUMB POINTS AWAY FROM YOU</a:t>
            </a:r>
          </a:p>
        </p:txBody>
      </p:sp>
      <p:sp>
        <p:nvSpPr>
          <p:cNvPr id="288820" name="Text Box 52"/>
          <p:cNvSpPr txBox="1">
            <a:spLocks noChangeArrowheads="1"/>
          </p:cNvSpPr>
          <p:nvPr/>
        </p:nvSpPr>
        <p:spPr bwMode="auto">
          <a:xfrm>
            <a:off x="2333625" y="5607050"/>
            <a:ext cx="172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/>
              <a:t>NEGATIVE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8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2888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8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88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88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811" grpId="0" animBg="1"/>
      <p:bldP spid="288819" grpId="0" animBg="1"/>
      <p:bldP spid="2888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138&quot;&gt;&lt;object type=&quot;3&quot; unique_id=&quot;10139&quot;&gt;&lt;property id=&quot;20148&quot; value=&quot;5&quot;/&gt;&lt;property id=&quot;20300&quot; value=&quot;Slide 1 - &amp;quot;Moments&amp;quot;&quot;/&gt;&lt;property id=&quot;20307&quot; value=&quot;424&quot;/&gt;&lt;/object&gt;&lt;object type=&quot;3&quot; unique_id=&quot;10140&quot;&gt;&lt;property id=&quot;20148&quot; value=&quot;5&quot;/&gt;&lt;property id=&quot;20300&quot; value=&quot;Slide 2 - &amp;quot;Moment&amp;quot;&quot;/&gt;&lt;property id=&quot;20307&quot; value=&quot;393&quot;/&gt;&lt;/object&gt;&lt;object type=&quot;3&quot; unique_id=&quot;10141&quot;&gt;&lt;property id=&quot;20148&quot; value=&quot;5&quot;/&gt;&lt;property id=&quot;20300&quot; value=&quot;Slide 3 - &amp;quot;Terminology&amp;quot;&quot;/&gt;&lt;property id=&quot;20307&quot; value=&quot;396&quot;/&gt;&lt;/object&gt;&lt;object type=&quot;3&quot; unique_id=&quot;10142&quot;&gt;&lt;property id=&quot;20148&quot; value=&quot;5&quot;/&gt;&lt;property id=&quot;20300&quot; value=&quot;Slide 4 - &amp;quot;Moments Formula&amp;quot;&quot;/&gt;&lt;property id=&quot;20307&quot; value=&quot;397&quot;/&gt;&lt;/object&gt;&lt;object type=&quot;3&quot; unique_id=&quot;10143&quot;&gt;&lt;property id=&quot;20148&quot; value=&quot;5&quot;/&gt;&lt;property id=&quot;20300&quot; value=&quot;Slide 5 - &amp;quot;Units for Moments&amp;quot;&quot;/&gt;&lt;property id=&quot;20307&quot; value=&quot;398&quot;/&gt;&lt;/object&gt;&lt;object type=&quot;3&quot; unique_id=&quot;10144&quot;&gt;&lt;property id=&quot;20148&quot; value=&quot;5&quot;/&gt;&lt;property id=&quot;20300&quot; value=&quot;Slide 6 - &amp;quot;Rotation Direction&amp;quot;&quot;/&gt;&lt;property id=&quot;20307&quot; value=&quot;423&quot;/&gt;&lt;/object&gt;&lt;object type=&quot;3&quot; unique_id=&quot;10145&quot;&gt;&lt;property id=&quot;20148&quot; value=&quot;5&quot;/&gt;&lt;property id=&quot;20300&quot; value=&quot;Slide 7 - &amp;quot;Right-Hand Rule&amp;quot;&quot;/&gt;&lt;property id=&quot;20307&quot; value=&quot;399&quot;/&gt;&lt;/object&gt;&lt;object type=&quot;3&quot; unique_id=&quot;10146&quot;&gt;&lt;property id=&quot;20148&quot; value=&quot;5&quot;/&gt;&lt;property id=&quot;20300&quot; value=&quot;Slide 8 - &amp;quot;Right-Hand Rule&amp;quot;&quot;/&gt;&lt;property id=&quot;20307&quot; value=&quot;419&quot;/&gt;&lt;/object&gt;&lt;object type=&quot;3&quot; unique_id=&quot;10147&quot;&gt;&lt;property id=&quot;20148&quot; value=&quot;5&quot;/&gt;&lt;property id=&quot;20300&quot; value=&quot;Slide 9 - &amp;quot;Right-Hand Rule&amp;quot;&quot;/&gt;&lt;property id=&quot;20307&quot; value=&quot;418&quot;/&gt;&lt;/object&gt;&lt;object type=&quot;3&quot; unique_id=&quot;10148&quot;&gt;&lt;property id=&quot;20148&quot; value=&quot;5&quot;/&gt;&lt;property id=&quot;20300&quot; value=&quot;Slide 10 - &amp;quot;Moment Calculations&amp;quot;&quot;/&gt;&lt;property id=&quot;20307&quot; value=&quot;400&quot;/&gt;&lt;/object&gt;&lt;object type=&quot;3&quot; unique_id=&quot;10149&quot;&gt;&lt;property id=&quot;20148&quot; value=&quot;5&quot;/&gt;&lt;property id=&quot;20300&quot; value=&quot;Slide 11 - &amp;quot;Moment Calculations&amp;quot;&quot;/&gt;&lt;property id=&quot;20307&quot; value=&quot;416&quot;/&gt;&lt;/object&gt;&lt;object type=&quot;3&quot; unique_id=&quot;10150&quot;&gt;&lt;property id=&quot;20148&quot; value=&quot;5&quot;/&gt;&lt;property id=&quot;20300&quot; value=&quot;Slide 12 - &amp;quot;Moment Calculations&amp;quot;&quot;/&gt;&lt;property id=&quot;20307&quot; value=&quot;420&quot;/&gt;&lt;/object&gt;&lt;object type=&quot;3&quot; unique_id=&quot;10151&quot;&gt;&lt;property id=&quot;20148&quot; value=&quot;5&quot;/&gt;&lt;property id=&quot;20300&quot; value=&quot;Slide 13 - &amp;quot;Moment Calculations&amp;quot;&quot;/&gt;&lt;property id=&quot;20307&quot; value=&quot;421&quot;/&gt;&lt;/object&gt;&lt;object type=&quot;3&quot; unique_id=&quot;10152&quot;&gt;&lt;property id=&quot;20148&quot; value=&quot;5&quot;/&gt;&lt;property id=&quot;20300&quot; value=&quot;Slide 14 - &amp;quot;Moment Calculations &amp;quot;&quot;/&gt;&lt;property id=&quot;20307&quot; value=&quot;403&quot;/&gt;&lt;/object&gt;&lt;object type=&quot;3&quot; unique_id=&quot;10153&quot;&gt;&lt;property id=&quot;20148&quot; value=&quot;5&quot;/&gt;&lt;property id=&quot;20300&quot; value=&quot;Slide 15 - &amp;quot;Moment Calculations&amp;quot;&quot;/&gt;&lt;property id=&quot;20307&quot; value=&quot;404&quot;/&gt;&lt;/object&gt;&lt;object type=&quot;3&quot; unique_id=&quot;10155&quot;&gt;&lt;property id=&quot;20148&quot; value=&quot;5&quot;/&gt;&lt;property id=&quot;20300&quot; value=&quot;Slide 16 - &amp;quot;What is Equilibrium?&amp;quot;&quot;/&gt;&lt;property id=&quot;20307&quot; value=&quot;425&quot;/&gt;&lt;/object&gt;&lt;object type=&quot;3&quot; unique_id=&quot;10156&quot;&gt;&lt;property id=&quot;20148&quot; value=&quot;5&quot;/&gt;&lt;property id=&quot;20300&quot; value=&quot;Slide 17 - &amp;quot;Moment Calculations&amp;quot;&quot;/&gt;&lt;property id=&quot;20307&quot; value=&quot;401&quot;/&gt;&lt;/object&gt;&lt;object type=&quot;3&quot; unique_id=&quot;10157&quot;&gt;&lt;property id=&quot;20148&quot; value=&quot;5&quot;/&gt;&lt;property id=&quot;20300&quot; value=&quot;Slide 18 - &amp;quot;Moment Calculations&amp;quot;&quot;/&gt;&lt;property id=&quot;20307&quot; value=&quot;402&quot;/&gt;&lt;/object&gt;&lt;object type=&quot;3&quot; unique_id=&quot;10158&quot;&gt;&lt;property id=&quot;20148&quot; value=&quot;5&quot;/&gt;&lt;property id=&quot;20300&quot; value=&quot;Slide 19 - &amp;quot;Moment Calculations&amp;quot;&quot;/&gt;&lt;property id=&quot;20307&quot; value=&quot;405&quot;/&gt;&lt;/object&gt;&lt;object type=&quot;3&quot; unique_id=&quot;10159&quot;&gt;&lt;property id=&quot;20148&quot; value=&quot;5&quot;/&gt;&lt;property id=&quot;20300&quot; value=&quot;Slide 20 - &amp;quot;Moment Calculations&amp;quot;&quot;/&gt;&lt;property id=&quot;20307&quot; value=&quot;409&quot;/&gt;&lt;/object&gt;&lt;object type=&quot;3&quot; unique_id=&quot;10160&quot;&gt;&lt;property id=&quot;20148&quot; value=&quot;5&quot;/&gt;&lt;property id=&quot;20300&quot; value=&quot;Slide 21 - &amp;quot;Moment Calculations&amp;quot;&quot;/&gt;&lt;property id=&quot;20307&quot; value=&quot;410&quot;/&gt;&lt;/object&gt;&lt;/object&gt;&lt;object type=&quot;8&quot; unique_id=&quot;10184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6.1|4.9|7.8|13.5|1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6.1|4.9|7.8|13.5|11.2"/>
</p:tagLst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rriculumTemplate">
  <a:themeElements>
    <a:clrScheme name="General_PowerPoint_Template_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eneral_PowerPoint_Template_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neral_PowerPoint_Template_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9235FAAB3A6C45B68E209888EDCD6D" ma:contentTypeVersion="1" ma:contentTypeDescription="Create a new document." ma:contentTypeScope="" ma:versionID="a2e51b4465781ee61c1be13b06600764">
  <xsd:schema xmlns:xsd="http://www.w3.org/2001/XMLSchema" xmlns:xs="http://www.w3.org/2001/XMLSchema" xmlns:p="http://schemas.microsoft.com/office/2006/metadata/properties" xmlns:ns3="7ceb0ffb-2088-4669-913c-61eab4515a9c" targetNamespace="http://schemas.microsoft.com/office/2006/metadata/properties" ma:root="true" ma:fieldsID="5953469f158cc4a2b9daa4bb352e0bea" ns3:_="">
    <xsd:import namespace="7ceb0ffb-2088-4669-913c-61eab4515a9c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eb0ffb-2088-4669-913c-61eab4515a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DFDA94-2A95-44EB-B3FA-5AEB26AF5EE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7AD8EE5-36EC-4E2C-BAFC-39403FC22A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eb0ffb-2088-4669-913c-61eab4515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1A5376-4BF6-4EDC-8DDD-5CECA93F51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ppt574A.tmp</Template>
  <TotalTime>7821</TotalTime>
  <Words>1232</Words>
  <Application>Microsoft Office PowerPoint</Application>
  <PresentationFormat>On-screen Show (4:3)</PresentationFormat>
  <Paragraphs>296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1_Custom Design</vt:lpstr>
      <vt:lpstr>CurriculumTemplate</vt:lpstr>
      <vt:lpstr>PowerPoint Presentation</vt:lpstr>
      <vt:lpstr>Moment</vt:lpstr>
      <vt:lpstr>Terminology</vt:lpstr>
      <vt:lpstr>Moments Formula</vt:lpstr>
      <vt:lpstr>Units for Moments</vt:lpstr>
      <vt:lpstr>Rotation Direction</vt:lpstr>
      <vt:lpstr>Right-Hand Rule</vt:lpstr>
      <vt:lpstr>Right-Hand Rule</vt:lpstr>
      <vt:lpstr>Right-Hand Rule</vt:lpstr>
      <vt:lpstr>Moment Calculations</vt:lpstr>
      <vt:lpstr>Moment Calculations</vt:lpstr>
      <vt:lpstr>Moment Calculations</vt:lpstr>
      <vt:lpstr>Moment Calculations</vt:lpstr>
      <vt:lpstr>Moment Calculations</vt:lpstr>
      <vt:lpstr>Moment Calculations</vt:lpstr>
      <vt:lpstr>PowerPoint Presentation</vt:lpstr>
      <vt:lpstr>Moment Calculations</vt:lpstr>
      <vt:lpstr>Moment Calculations</vt:lpstr>
      <vt:lpstr>Moment Calculations</vt:lpstr>
      <vt:lpstr>Moment Calculations</vt:lpstr>
      <vt:lpstr>Moment Calculations</vt:lpstr>
    </vt:vector>
  </TitlesOfParts>
  <Company>Project Lead The Way,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2.1.5 Moments</dc:title>
  <dc:subject>PoE - Lesson 2.1</dc:subject>
  <dc:creator>PLTW</dc:creator>
  <cp:lastModifiedBy>Matt Arnold</cp:lastModifiedBy>
  <cp:revision>103</cp:revision>
  <dcterms:created xsi:type="dcterms:W3CDTF">2008-04-23T23:23:02Z</dcterms:created>
  <dcterms:modified xsi:type="dcterms:W3CDTF">2014-11-19T17:37:13Z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0x010100889235FAAB3A6C45B68E209888EDCD6D</vt:lpwstr>
  </property>
  <property fmtid="{D5CDD505-2E9C-101B-9397-08002B2CF9AE}" pid="3" name="IsMyDocuments">
    <vt:bool>true</vt:bool>
  </property>
</Properties>
</file>