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tiff" ContentType="image/tiff"/>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3650" r:id="rId5"/>
    <p:sldMasterId id="2147483723" r:id="rId6"/>
    <p:sldMasterId id="2147483729" r:id="rId7"/>
  </p:sldMasterIdLst>
  <p:notesMasterIdLst>
    <p:notesMasterId r:id="rId37"/>
  </p:notesMasterIdLst>
  <p:handoutMasterIdLst>
    <p:handoutMasterId r:id="rId38"/>
  </p:handoutMasterIdLst>
  <p:sldIdLst>
    <p:sldId id="292" r:id="rId8"/>
    <p:sldId id="258" r:id="rId9"/>
    <p:sldId id="260" r:id="rId10"/>
    <p:sldId id="285" r:id="rId11"/>
    <p:sldId id="286" r:id="rId12"/>
    <p:sldId id="261" r:id="rId13"/>
    <p:sldId id="287" r:id="rId14"/>
    <p:sldId id="290" r:id="rId15"/>
    <p:sldId id="288" r:id="rId16"/>
    <p:sldId id="289" r:id="rId17"/>
    <p:sldId id="262" r:id="rId18"/>
    <p:sldId id="263" r:id="rId19"/>
    <p:sldId id="264" r:id="rId20"/>
    <p:sldId id="268" r:id="rId21"/>
    <p:sldId id="269" r:id="rId22"/>
    <p:sldId id="270" r:id="rId23"/>
    <p:sldId id="267" r:id="rId24"/>
    <p:sldId id="271" r:id="rId25"/>
    <p:sldId id="272" r:id="rId26"/>
    <p:sldId id="273" r:id="rId27"/>
    <p:sldId id="274" r:id="rId28"/>
    <p:sldId id="275" r:id="rId29"/>
    <p:sldId id="276" r:id="rId30"/>
    <p:sldId id="278" r:id="rId31"/>
    <p:sldId id="277" r:id="rId32"/>
    <p:sldId id="279" r:id="rId33"/>
    <p:sldId id="280" r:id="rId34"/>
    <p:sldId id="281" r:id="rId35"/>
    <p:sldId id="282" r:id="rId36"/>
  </p:sldIdLst>
  <p:sldSz cx="9144000" cy="6858000" type="screen4x3"/>
  <p:notesSz cx="6858000" cy="9144000"/>
  <p:custDataLst>
    <p:tags r:id="rId3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roth_r" initials="" lastIdx="4" clrIdx="0"/>
  <p:cmAuthor id="1" name="Kristen" initials="" lastIdx="3" clrIdx="1"/>
  <p:cmAuthor id="2" name="wterrell"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3399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099" autoAdjust="0"/>
  </p:normalViewPr>
  <p:slideViewPr>
    <p:cSldViewPr snapToGrid="0">
      <p:cViewPr>
        <p:scale>
          <a:sx n="109" d="100"/>
          <a:sy n="109" d="100"/>
        </p:scale>
        <p:origin x="-167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4" d="100"/>
          <a:sy n="64" d="100"/>
        </p:scale>
        <p:origin x="-1685"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notesMaster" Target="notesMasters/notesMaster1.xml"/><Relationship Id="rId40"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6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8.wmf"/><Relationship Id="rId2" Type="http://schemas.openxmlformats.org/officeDocument/2006/relationships/image" Target="../media/image67.wmf"/><Relationship Id="rId1" Type="http://schemas.openxmlformats.org/officeDocument/2006/relationships/image" Target="../media/image66.wmf"/><Relationship Id="rId5" Type="http://schemas.openxmlformats.org/officeDocument/2006/relationships/image" Target="../media/image70.wmf"/><Relationship Id="rId4" Type="http://schemas.openxmlformats.org/officeDocument/2006/relationships/image" Target="../media/image6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6"/>
          <p:cNvSpPr>
            <a:spLocks noChangeArrowheads="1"/>
          </p:cNvSpPr>
          <p:nvPr/>
        </p:nvSpPr>
        <p:spPr bwMode="auto">
          <a:xfrm>
            <a:off x="0" y="8685213"/>
            <a:ext cx="2971800" cy="457200"/>
          </a:xfrm>
          <a:prstGeom prst="rect">
            <a:avLst/>
          </a:prstGeom>
          <a:noFill/>
          <a:ln>
            <a:noFill/>
          </a:ln>
          <a:extLst/>
        </p:spPr>
        <p:txBody>
          <a:bodyPr anchor="b"/>
          <a:lstStyle/>
          <a:p>
            <a:pPr>
              <a:defRPr/>
            </a:pPr>
            <a:r>
              <a:rPr lang="en-US" sz="1200"/>
              <a:t>Project Lead The Way, Inc.</a:t>
            </a:r>
          </a:p>
          <a:p>
            <a:pPr>
              <a:defRPr/>
            </a:pPr>
            <a:r>
              <a:rPr lang="en-US" sz="1200"/>
              <a:t>Copyright 2010</a:t>
            </a:r>
          </a:p>
        </p:txBody>
      </p:sp>
      <p:sp>
        <p:nvSpPr>
          <p:cNvPr id="78851" name="Rectangle 7"/>
          <p:cNvSpPr>
            <a:spLocks noChangeArrowheads="1"/>
          </p:cNvSpPr>
          <p:nvPr/>
        </p:nvSpPr>
        <p:spPr bwMode="auto">
          <a:xfrm>
            <a:off x="3884613" y="0"/>
            <a:ext cx="2971800" cy="457200"/>
          </a:xfrm>
          <a:prstGeom prst="rect">
            <a:avLst/>
          </a:prstGeom>
          <a:noFill/>
          <a:ln>
            <a:noFill/>
          </a:ln>
          <a:extLst/>
        </p:spPr>
        <p:txBody>
          <a:bodyPr/>
          <a:lstStyle/>
          <a:p>
            <a:pPr algn="r">
              <a:defRPr/>
            </a:pPr>
            <a:r>
              <a:rPr lang="en-US" sz="1200"/>
              <a:t>Principles of Engineering</a:t>
            </a:r>
            <a:r>
              <a:rPr lang="en-US" sz="1200" baseline="30000"/>
              <a:t>TM</a:t>
            </a:r>
            <a:endParaRPr lang="en-US" sz="1200"/>
          </a:p>
          <a:p>
            <a:pPr algn="r">
              <a:defRPr/>
            </a:pPr>
            <a:r>
              <a:rPr lang="en-US" sz="1200"/>
              <a:t>Unit 2 – Lesson 2.1 – Statics</a:t>
            </a:r>
          </a:p>
        </p:txBody>
      </p:sp>
      <p:sp>
        <p:nvSpPr>
          <p:cNvPr id="78852" name="Rectangle 8"/>
          <p:cNvSpPr>
            <a:spLocks noChangeArrowheads="1"/>
          </p:cNvSpPr>
          <p:nvPr/>
        </p:nvSpPr>
        <p:spPr bwMode="auto">
          <a:xfrm>
            <a:off x="3884613" y="8685213"/>
            <a:ext cx="2971800" cy="457200"/>
          </a:xfrm>
          <a:prstGeom prst="rect">
            <a:avLst/>
          </a:prstGeom>
          <a:noFill/>
          <a:ln>
            <a:noFill/>
          </a:ln>
          <a:extLst/>
        </p:spPr>
        <p:txBody>
          <a:bodyPr anchor="b"/>
          <a:lstStyle/>
          <a:p>
            <a:pPr algn="r">
              <a:defRPr/>
            </a:pPr>
            <a:fld id="{728157E7-7E57-43DA-A7B2-75F0A08D62BA}" type="slidenum">
              <a:rPr lang="en-US" sz="1200"/>
              <a:pPr algn="r">
                <a:defRPr/>
              </a:pPr>
              <a:t>‹#›</a:t>
            </a:fld>
            <a:endParaRPr lang="en-US" sz="1200"/>
          </a:p>
        </p:txBody>
      </p:sp>
      <p:sp>
        <p:nvSpPr>
          <p:cNvPr id="78853" name="Rectangle 9"/>
          <p:cNvSpPr>
            <a:spLocks noChangeArrowheads="1"/>
          </p:cNvSpPr>
          <p:nvPr/>
        </p:nvSpPr>
        <p:spPr bwMode="auto">
          <a:xfrm>
            <a:off x="0" y="0"/>
            <a:ext cx="2971800" cy="457200"/>
          </a:xfrm>
          <a:prstGeom prst="rect">
            <a:avLst/>
          </a:prstGeom>
          <a:noFill/>
          <a:ln>
            <a:noFill/>
          </a:ln>
          <a:extLst/>
        </p:spPr>
        <p:txBody>
          <a:bodyPr/>
          <a:lstStyle/>
          <a:p>
            <a:pPr>
              <a:defRPr/>
            </a:pPr>
            <a:r>
              <a:rPr lang="en-US" sz="1200"/>
              <a:t>Force Vectors</a:t>
            </a:r>
          </a:p>
        </p:txBody>
      </p:sp>
      <p:sp>
        <p:nvSpPr>
          <p:cNvPr id="78854" name="Rectangle 10"/>
          <p:cNvSpPr>
            <a:spLocks noChangeArrowheads="1"/>
          </p:cNvSpPr>
          <p:nvPr/>
        </p:nvSpPr>
        <p:spPr bwMode="auto">
          <a:xfrm>
            <a:off x="3884613" y="8685213"/>
            <a:ext cx="2971800" cy="457200"/>
          </a:xfrm>
          <a:prstGeom prst="rect">
            <a:avLst/>
          </a:prstGeom>
          <a:noFill/>
          <a:ln>
            <a:noFill/>
          </a:ln>
          <a:extLst/>
        </p:spPr>
        <p:txBody>
          <a:bodyPr anchor="b"/>
          <a:lstStyle/>
          <a:p>
            <a:pPr algn="r">
              <a:defRPr/>
            </a:pPr>
            <a:fld id="{F5717A2A-09CC-40E1-ABEC-911F51A2C41D}" type="slidenum">
              <a:rPr lang="en-US" sz="1200"/>
              <a:pPr algn="r">
                <a:defRPr/>
              </a:pPr>
              <a:t>‹#›</a:t>
            </a:fld>
            <a:endParaRPr lang="en-US" sz="1200"/>
          </a:p>
        </p:txBody>
      </p:sp>
    </p:spTree>
    <p:extLst>
      <p:ext uri="{BB962C8B-B14F-4D97-AF65-F5344CB8AC3E}">
        <p14:creationId xmlns:p14="http://schemas.microsoft.com/office/powerpoint/2010/main" val="3892399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2" name="Rectangle 8"/>
          <p:cNvSpPr>
            <a:spLocks noChangeArrowheads="1"/>
          </p:cNvSpPr>
          <p:nvPr/>
        </p:nvSpPr>
        <p:spPr bwMode="auto">
          <a:xfrm>
            <a:off x="0" y="8685213"/>
            <a:ext cx="2971800" cy="457200"/>
          </a:xfrm>
          <a:prstGeom prst="rect">
            <a:avLst/>
          </a:prstGeom>
          <a:noFill/>
          <a:ln>
            <a:noFill/>
          </a:ln>
          <a:extLst/>
        </p:spPr>
        <p:txBody>
          <a:bodyPr anchor="b"/>
          <a:lstStyle/>
          <a:p>
            <a:pPr>
              <a:defRPr/>
            </a:pPr>
            <a:r>
              <a:rPr lang="en-US" sz="1200"/>
              <a:t>Project Lead The Way, Inc.</a:t>
            </a:r>
          </a:p>
          <a:p>
            <a:pPr>
              <a:defRPr/>
            </a:pPr>
            <a:r>
              <a:rPr lang="en-US" sz="1200"/>
              <a:t>Copyright 2010</a:t>
            </a:r>
          </a:p>
        </p:txBody>
      </p:sp>
      <p:sp>
        <p:nvSpPr>
          <p:cNvPr id="48133" name="Rectangle 9"/>
          <p:cNvSpPr>
            <a:spLocks noChangeArrowheads="1"/>
          </p:cNvSpPr>
          <p:nvPr/>
        </p:nvSpPr>
        <p:spPr bwMode="auto">
          <a:xfrm>
            <a:off x="3884613" y="0"/>
            <a:ext cx="2971800" cy="457200"/>
          </a:xfrm>
          <a:prstGeom prst="rect">
            <a:avLst/>
          </a:prstGeom>
          <a:noFill/>
          <a:ln>
            <a:noFill/>
          </a:ln>
          <a:extLst/>
        </p:spPr>
        <p:txBody>
          <a:bodyPr/>
          <a:lstStyle/>
          <a:p>
            <a:pPr algn="r">
              <a:defRPr/>
            </a:pPr>
            <a:r>
              <a:rPr lang="en-US" sz="1200"/>
              <a:t>Principles of Engineering</a:t>
            </a:r>
            <a:r>
              <a:rPr lang="en-US" sz="1200" baseline="30000"/>
              <a:t>TM</a:t>
            </a:r>
            <a:endParaRPr lang="en-US" sz="1200"/>
          </a:p>
          <a:p>
            <a:pPr algn="r">
              <a:defRPr/>
            </a:pPr>
            <a:r>
              <a:rPr lang="en-US" sz="1200"/>
              <a:t>Unit 2 – Lesson 2.1 – Statics</a:t>
            </a:r>
          </a:p>
        </p:txBody>
      </p:sp>
      <p:sp>
        <p:nvSpPr>
          <p:cNvPr id="48134" name="Rectangle 10"/>
          <p:cNvSpPr>
            <a:spLocks noChangeArrowheads="1"/>
          </p:cNvSpPr>
          <p:nvPr/>
        </p:nvSpPr>
        <p:spPr bwMode="auto">
          <a:xfrm>
            <a:off x="3884613" y="8685213"/>
            <a:ext cx="2971800" cy="457200"/>
          </a:xfrm>
          <a:prstGeom prst="rect">
            <a:avLst/>
          </a:prstGeom>
          <a:noFill/>
          <a:ln>
            <a:noFill/>
          </a:ln>
          <a:extLst/>
        </p:spPr>
        <p:txBody>
          <a:bodyPr anchor="b"/>
          <a:lstStyle/>
          <a:p>
            <a:pPr algn="r">
              <a:defRPr/>
            </a:pPr>
            <a:fld id="{5D48DB8C-8977-4DC3-B5FD-F82183260549}" type="slidenum">
              <a:rPr lang="en-US" sz="1200"/>
              <a:pPr algn="r">
                <a:defRPr/>
              </a:pPr>
              <a:t>‹#›</a:t>
            </a:fld>
            <a:endParaRPr lang="en-US" sz="1200"/>
          </a:p>
        </p:txBody>
      </p:sp>
      <p:sp>
        <p:nvSpPr>
          <p:cNvPr id="48135" name="Rectangle 11"/>
          <p:cNvSpPr>
            <a:spLocks noChangeArrowheads="1"/>
          </p:cNvSpPr>
          <p:nvPr/>
        </p:nvSpPr>
        <p:spPr bwMode="auto">
          <a:xfrm>
            <a:off x="0" y="0"/>
            <a:ext cx="2971800" cy="457200"/>
          </a:xfrm>
          <a:prstGeom prst="rect">
            <a:avLst/>
          </a:prstGeom>
          <a:noFill/>
          <a:ln>
            <a:noFill/>
          </a:ln>
          <a:extLst/>
        </p:spPr>
        <p:txBody>
          <a:bodyPr/>
          <a:lstStyle/>
          <a:p>
            <a:pPr>
              <a:defRPr/>
            </a:pPr>
            <a:r>
              <a:rPr lang="en-US" sz="1200"/>
              <a:t>Force Vectors</a:t>
            </a:r>
          </a:p>
        </p:txBody>
      </p:sp>
      <p:sp>
        <p:nvSpPr>
          <p:cNvPr id="48136" name="Rectangle 12"/>
          <p:cNvSpPr>
            <a:spLocks noChangeArrowheads="1"/>
          </p:cNvSpPr>
          <p:nvPr/>
        </p:nvSpPr>
        <p:spPr bwMode="auto">
          <a:xfrm>
            <a:off x="3884613" y="8685213"/>
            <a:ext cx="2971800" cy="457200"/>
          </a:xfrm>
          <a:prstGeom prst="rect">
            <a:avLst/>
          </a:prstGeom>
          <a:noFill/>
          <a:ln>
            <a:noFill/>
          </a:ln>
          <a:extLst/>
        </p:spPr>
        <p:txBody>
          <a:bodyPr anchor="b"/>
          <a:lstStyle/>
          <a:p>
            <a:pPr algn="r">
              <a:defRPr/>
            </a:pPr>
            <a:fld id="{5C680FF8-FBE8-4B89-A0C9-3627076847FE}" type="slidenum">
              <a:rPr lang="en-US" sz="1200"/>
              <a:pPr algn="r">
                <a:defRPr/>
              </a:pPr>
              <a:t>‹#›</a:t>
            </a:fld>
            <a:endParaRPr lang="en-US" sz="1200"/>
          </a:p>
        </p:txBody>
      </p:sp>
    </p:spTree>
    <p:extLst>
      <p:ext uri="{BB962C8B-B14F-4D97-AF65-F5344CB8AC3E}">
        <p14:creationId xmlns:p14="http://schemas.microsoft.com/office/powerpoint/2010/main" val="27857866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Rot="1" noChangeAspect="1" noChangeArrowheads="1" noTextEdit="1"/>
          </p:cNvSpPr>
          <p:nvPr>
            <p:ph type="sldImg"/>
          </p:nvPr>
        </p:nvSpPr>
        <p:spPr>
          <a:ln/>
        </p:spPr>
      </p:sp>
      <p:sp>
        <p:nvSpPr>
          <p:cNvPr id="9728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a:ln/>
        </p:spPr>
      </p:sp>
      <p:sp>
        <p:nvSpPr>
          <p:cNvPr id="64514" name="Rectangle 3"/>
          <p:cNvSpPr>
            <a:spLocks noGrp="1" noChangeArrowheads="1"/>
          </p:cNvSpPr>
          <p:nvPr>
            <p:ph type="body" idx="1"/>
          </p:nvPr>
        </p:nvSpPr>
        <p:spPr>
          <a:noFill/>
          <a:ln/>
        </p:spPr>
        <p:txBody>
          <a:bodyPr/>
          <a:lstStyle/>
          <a:p>
            <a:pPr eaLnBrk="1" hangingPunct="1"/>
            <a:r>
              <a:rPr lang="en-US" dirty="0" smtClean="0"/>
              <a:t>When the x and y components are calculated, it can be assumed that the x component will have a higher value because the vector is closer to the horizontal than the vertical.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a:ln/>
        </p:spPr>
      </p:sp>
      <p:sp>
        <p:nvSpPr>
          <p:cNvPr id="6758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ln/>
        </p:spPr>
      </p:sp>
      <p:sp>
        <p:nvSpPr>
          <p:cNvPr id="7065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a:ln/>
        </p:spPr>
      </p:sp>
      <p:sp>
        <p:nvSpPr>
          <p:cNvPr id="7373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ln/>
        </p:spPr>
      </p:sp>
      <p:sp>
        <p:nvSpPr>
          <p:cNvPr id="7680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spect="1" noChangeArrowheads="1" noTextEdit="1"/>
          </p:cNvSpPr>
          <p:nvPr>
            <p:ph type="sldImg"/>
          </p:nvPr>
        </p:nvSpPr>
        <p:spPr>
          <a:ln/>
        </p:spPr>
      </p:sp>
      <p:sp>
        <p:nvSpPr>
          <p:cNvPr id="79874" name="Rectangle 3"/>
          <p:cNvSpPr>
            <a:spLocks noGrp="1" noChangeArrowheads="1"/>
          </p:cNvSpPr>
          <p:nvPr>
            <p:ph type="body" idx="1"/>
          </p:nvPr>
        </p:nvSpPr>
        <p:spPr>
          <a:noFill/>
          <a:ln/>
        </p:spPr>
        <p:txBody>
          <a:bodyPr/>
          <a:lstStyle/>
          <a:p>
            <a:pPr eaLnBrk="1" hangingPunct="1"/>
            <a:r>
              <a:rPr lang="en-US" dirty="0" smtClean="0"/>
              <a:t>The negative is chosen in the second equation because the y-component is in the negative direction.  That</a:t>
            </a:r>
            <a:r>
              <a:rPr lang="en-US" baseline="0" dirty="0" smtClean="0"/>
              <a:t> makes </a:t>
            </a:r>
            <a:r>
              <a:rPr lang="en-US" baseline="0" dirty="0" err="1" smtClean="0"/>
              <a:t>F_B</a:t>
            </a:r>
            <a:r>
              <a:rPr lang="en-US" strike="noStrike" baseline="0" dirty="0" err="1" smtClean="0"/>
              <a:t>y</a:t>
            </a:r>
            <a:r>
              <a:rPr lang="en-US" baseline="0" dirty="0" smtClean="0"/>
              <a:t> negative, and right triangle trig (SOH-CAH-TOA) assumes positive side lengths.</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ln/>
        </p:spPr>
      </p:sp>
      <p:sp>
        <p:nvSpPr>
          <p:cNvPr id="82946" name="Rectangle 3"/>
          <p:cNvSpPr>
            <a:spLocks noGrp="1" noChangeArrowheads="1"/>
          </p:cNvSpPr>
          <p:nvPr>
            <p:ph type="body" idx="1"/>
          </p:nvPr>
        </p:nvSpPr>
        <p:spPr>
          <a:noFill/>
          <a:ln/>
        </p:spPr>
        <p:txBody>
          <a:bodyPr/>
          <a:lstStyle/>
          <a:p>
            <a:pPr eaLnBrk="1" hangingPunct="1"/>
            <a:r>
              <a:rPr lang="en-US" smtClean="0"/>
              <a:t>This is an example of pulling a boat onto shore.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a:ln/>
        </p:spPr>
      </p:sp>
      <p:sp>
        <p:nvSpPr>
          <p:cNvPr id="86018" name="Rectangle 3"/>
          <p:cNvSpPr>
            <a:spLocks noGrp="1" noChangeArrowheads="1"/>
          </p:cNvSpPr>
          <p:nvPr>
            <p:ph type="body" idx="1"/>
          </p:nvPr>
        </p:nvSpPr>
        <p:spPr>
          <a:noFill/>
          <a:ln/>
        </p:spPr>
        <p:txBody>
          <a:bodyPr/>
          <a:lstStyle/>
          <a:p>
            <a:pPr eaLnBrk="1" hangingPunct="1"/>
            <a:r>
              <a:rPr lang="en-US" smtClean="0"/>
              <a:t>This slide represents two free body diagrams. The first is a free body diagram with the vector forces shown with their true angles. The second free body diagram shows the vector forces broken into their X and Y components, which is more useful for summing forces.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a:ln/>
        </p:spPr>
      </p:sp>
      <p:sp>
        <p:nvSpPr>
          <p:cNvPr id="8806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noChangeArrowheads="1" noTextEdit="1"/>
          </p:cNvSpPr>
          <p:nvPr>
            <p:ph type="sldImg"/>
          </p:nvPr>
        </p:nvSpPr>
        <p:spPr>
          <a:ln/>
        </p:spPr>
      </p:sp>
      <p:sp>
        <p:nvSpPr>
          <p:cNvPr id="901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a:ln/>
        </p:spPr>
        <p:txBody>
          <a:bodyPr/>
          <a:lstStyle/>
          <a:p>
            <a:pPr eaLnBrk="1" hangingPunct="1"/>
            <a:r>
              <a:rPr lang="en-US" smtClean="0"/>
              <a:t>Note that the magnitude is the length of the hypotenuse.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pPr eaLnBrk="1" hangingPunct="1"/>
            <a:r>
              <a:rPr lang="en-US" dirty="0" smtClean="0"/>
              <a:t>Note that the decimal points in the 300. and 400. </a:t>
            </a:r>
            <a:r>
              <a:rPr lang="en-US" dirty="0" err="1" smtClean="0"/>
              <a:t>lb</a:t>
            </a:r>
            <a:r>
              <a:rPr lang="en-US" dirty="0" smtClean="0"/>
              <a:t> quantities indicate that they have been measured to the nearest</a:t>
            </a:r>
            <a:r>
              <a:rPr lang="en-US" baseline="0" dirty="0" smtClean="0"/>
              <a:t> 1 </a:t>
            </a:r>
            <a:r>
              <a:rPr lang="en-US" baseline="0" dirty="0" err="1" smtClean="0"/>
              <a:t>lb</a:t>
            </a:r>
            <a:r>
              <a:rPr lang="en-US" baseline="0" dirty="0" smtClean="0"/>
              <a:t>, not to the nearest 100 lb.  This determines how precisely we can know the results of calculations.  Keeping track of this precision requires knowledge of “significant figures,” which is beyond the scope of </a:t>
            </a:r>
            <a:r>
              <a:rPr lang="en-US" baseline="0" dirty="0" err="1" smtClean="0"/>
              <a:t>PoE</a:t>
            </a:r>
            <a:r>
              <a:rPr lang="en-US" baseline="0" dirty="0" smtClean="0"/>
              <a:t>. </a:t>
            </a:r>
            <a:r>
              <a:rPr lang="en-US" baseline="0" dirty="0" err="1" smtClean="0"/>
              <a:t>PoE</a:t>
            </a:r>
            <a:r>
              <a:rPr lang="en-US" baseline="0" dirty="0" smtClean="0"/>
              <a:t> course materials will use the correct precision in results, the national </a:t>
            </a:r>
            <a:r>
              <a:rPr lang="en-US" baseline="0" dirty="0" err="1" smtClean="0"/>
              <a:t>PoE</a:t>
            </a:r>
            <a:r>
              <a:rPr lang="en-US" baseline="0" dirty="0" smtClean="0"/>
              <a:t> exam does not require you to know how to handle significant figures.</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spect="1" noChangeArrowheads="1" noTextEdit="1"/>
          </p:cNvSpPr>
          <p:nvPr>
            <p:ph type="sldImg"/>
          </p:nvPr>
        </p:nvSpPr>
        <p:spPr>
          <a:ln/>
        </p:spPr>
      </p:sp>
      <p:sp>
        <p:nvSpPr>
          <p:cNvPr id="9523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a:ln/>
        </p:spPr>
      </p:sp>
      <p:sp>
        <p:nvSpPr>
          <p:cNvPr id="98306" name="Rectangle 3"/>
          <p:cNvSpPr>
            <a:spLocks noGrp="1" noChangeArrowheads="1"/>
          </p:cNvSpPr>
          <p:nvPr>
            <p:ph type="body" idx="1"/>
          </p:nvPr>
        </p:nvSpPr>
        <p:spPr>
          <a:noFill/>
          <a:ln/>
        </p:spPr>
        <p:txBody>
          <a:bodyPr/>
          <a:lstStyle/>
          <a:p>
            <a:pPr eaLnBrk="1" hangingPunct="1"/>
            <a:r>
              <a:rPr lang="en-US" smtClean="0"/>
              <a:t>When solving for the y-component, the negative is chosen because the y-component for vector D is in the negative direction.  </a:t>
            </a:r>
          </a:p>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noTextEdit="1"/>
          </p:cNvSpPr>
          <p:nvPr>
            <p:ph type="sldImg"/>
          </p:nvPr>
        </p:nvSpPr>
        <p:spPr>
          <a:ln/>
        </p:spPr>
      </p:sp>
      <p:sp>
        <p:nvSpPr>
          <p:cNvPr id="101378"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a:ln/>
        </p:spPr>
      </p:sp>
      <p:sp>
        <p:nvSpPr>
          <p:cNvPr id="103426" name="Notes Placeholder 2"/>
          <p:cNvSpPr>
            <a:spLocks noGrp="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a:ln/>
        </p:spPr>
      </p:sp>
      <p:sp>
        <p:nvSpPr>
          <p:cNvPr id="105474" name="Rectangle 3"/>
          <p:cNvSpPr>
            <a:spLocks noGrp="1" noChangeArrowheads="1"/>
          </p:cNvSpPr>
          <p:nvPr>
            <p:ph type="body" idx="1"/>
          </p:nvPr>
        </p:nvSpPr>
        <p:spPr>
          <a:noFill/>
          <a:ln/>
        </p:spPr>
        <p:txBody>
          <a:bodyPr/>
          <a:lstStyle/>
          <a:p>
            <a:pPr eaLnBrk="1" hangingPunct="1"/>
            <a:r>
              <a:rPr lang="en-US" smtClean="0"/>
              <a:t>In order to portray the correct direction for the resultant force, it is crucial that the tail for the first force is the beginning point for the tail of the resultant vector.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noTextEdit="1"/>
          </p:cNvSpPr>
          <p:nvPr>
            <p:ph type="sldImg"/>
          </p:nvPr>
        </p:nvSpPr>
        <p:spPr>
          <a:ln/>
        </p:spPr>
      </p:sp>
      <p:sp>
        <p:nvSpPr>
          <p:cNvPr id="108546" name="Notes Placeholder 2"/>
          <p:cNvSpPr>
            <a:spLocks noGrp="1"/>
          </p:cNvSpPr>
          <p:nvPr>
            <p:ph type="body" idx="1"/>
          </p:nvPr>
        </p:nvSpPr>
        <p:spPr>
          <a:noFill/>
          <a:ln/>
        </p:spPr>
        <p:txBody>
          <a:bodyPr/>
          <a:lstStyle/>
          <a:p>
            <a:pPr eaLnBrk="1" hangingPunct="1"/>
            <a:r>
              <a:rPr lang="en-US" dirty="0" smtClean="0"/>
              <a:t>The</a:t>
            </a:r>
            <a:r>
              <a:rPr lang="en-US" baseline="0" dirty="0" smtClean="0"/>
              <a:t> answer has a decimal point shown to indicate it is known to the nearest 1 pound.</a:t>
            </a:r>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a:ln/>
        </p:spPr>
      </p:sp>
      <p:sp>
        <p:nvSpPr>
          <p:cNvPr id="111618"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noTextEdit="1"/>
          </p:cNvSpPr>
          <p:nvPr>
            <p:ph type="sldImg"/>
          </p:nvPr>
        </p:nvSpPr>
        <p:spPr>
          <a:ln/>
        </p:spPr>
      </p:sp>
      <p:sp>
        <p:nvSpPr>
          <p:cNvPr id="113666" name="Notes Placeholder 2"/>
          <p:cNvSpPr>
            <a:spLocks noGrp="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2"/>
          <p:cNvSpPr>
            <a:spLocks noGrp="1" noRot="1" noChangeAspect="1" noChangeArrowheads="1" noTextEdit="1"/>
          </p:cNvSpPr>
          <p:nvPr>
            <p:ph type="sldImg"/>
          </p:nvPr>
        </p:nvSpPr>
        <p:spPr>
          <a:ln/>
        </p:spPr>
      </p:sp>
      <p:sp>
        <p:nvSpPr>
          <p:cNvPr id="10752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a:ln/>
        </p:spPr>
        <p:txBody>
          <a:bodyPr/>
          <a:lstStyle/>
          <a:p>
            <a:pPr eaLnBrk="1" hangingPunct="1"/>
            <a:r>
              <a:rPr lang="en-US" smtClean="0"/>
              <a:t>When there is more than one vector force and they are added together, it is crucial to keep track of sense. The standard convention is that right in the X direction is a positive number, and X in the left direction is considered negative. Y in the up direction is positive, and Y in the down direction is negative.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ln/>
        </p:spPr>
      </p:sp>
      <p:sp>
        <p:nvSpPr>
          <p:cNvPr id="5529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eaLnBrk="1" hangingPunct="1"/>
            <a:r>
              <a:rPr lang="en-US" dirty="0" smtClean="0"/>
              <a:t>Note that if the other acute angle had been given, the x-component</a:t>
            </a:r>
            <a:r>
              <a:rPr lang="en-US" baseline="0" dirty="0" smtClean="0"/>
              <a:t> would be the opposite side!</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ChangeArrowheads="1" noTextEdit="1"/>
          </p:cNvSpPr>
          <p:nvPr>
            <p:ph type="sldImg"/>
          </p:nvPr>
        </p:nvSpPr>
        <p:spPr>
          <a:ln/>
        </p:spPr>
      </p:sp>
      <p:sp>
        <p:nvSpPr>
          <p:cNvPr id="61442" name="Rectangle 3"/>
          <p:cNvSpPr>
            <a:spLocks noGrp="1" noChangeArrowheads="1"/>
          </p:cNvSpPr>
          <p:nvPr>
            <p:ph type="body" idx="1"/>
          </p:nvPr>
        </p:nvSpPr>
        <p:spPr>
          <a:noFill/>
          <a:ln/>
        </p:spPr>
        <p:txBody>
          <a:bodyPr/>
          <a:lstStyle/>
          <a:p>
            <a:pPr eaLnBrk="1" hangingPunct="1"/>
            <a:r>
              <a:rPr lang="en-US" smtClean="0"/>
              <a:t>This is only true when the angle is measured to the horizontal axis as shown in the picture.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D66F3-C133-4939-84DE-17A96D9E409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B842D8C-7377-430B-BCCA-E4B69EEE57E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C01942-5C6D-45BD-9C72-ED774FED068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6563" y="876300"/>
            <a:ext cx="4062412" cy="515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5" y="876300"/>
            <a:ext cx="4064000" cy="515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D6CF32D-F55D-4881-8866-8FDA9F16F87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D51BC9FC-68BA-4865-9570-A2C1E23D822A}"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595554A-DF14-4F56-9970-90AC1EB9430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D932B732-4FB9-4DAB-8851-9AACF1F175F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41A36E7-5F7F-4984-9E0F-B290E1A6D3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3A1B385-538C-4112-8B2C-712E343E7512}"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461EB4-87E1-41AD-B204-AB89D693037F}"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0"/>
            <a:ext cx="2178050" cy="60277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384925" cy="60277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6B297D-9EA7-44A9-B92E-CB990C76C289}"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28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6563" y="876300"/>
            <a:ext cx="4062412" cy="5151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5" y="876300"/>
            <a:ext cx="4064000" cy="5151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DB0E15A-749A-4131-87DF-394D26C34D64}"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28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6563" y="876300"/>
            <a:ext cx="4062412" cy="5151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51375" y="876300"/>
            <a:ext cx="4064000" cy="2498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51375" y="3527425"/>
            <a:ext cx="4064000" cy="250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p:txBody>
          <a:bodyPr/>
          <a:lstStyle>
            <a:lvl1pPr>
              <a:defRPr/>
            </a:lvl1pPr>
          </a:lstStyle>
          <a:p>
            <a:pPr>
              <a:defRPr/>
            </a:pPr>
            <a:endParaRPr lang="en-US"/>
          </a:p>
        </p:txBody>
      </p:sp>
      <p:sp>
        <p:nvSpPr>
          <p:cNvPr id="7" name="Footer Placeholder 6"/>
          <p:cNvSpPr>
            <a:spLocks noGrp="1"/>
          </p:cNvSpPr>
          <p:nvPr>
            <p:ph type="ftr" sz="quarter" idx="11"/>
          </p:nvPr>
        </p:nvSpPr>
        <p:spPr/>
        <p:txBody>
          <a:bodyPr/>
          <a:lstStyle>
            <a:lvl1pPr>
              <a:defRPr/>
            </a:lvl1pPr>
          </a:lstStyle>
          <a:p>
            <a:pPr>
              <a:defRPr/>
            </a:pPr>
            <a:endParaRPr lang="en-US"/>
          </a:p>
        </p:txBody>
      </p:sp>
      <p:sp>
        <p:nvSpPr>
          <p:cNvPr id="8" name="Slide Number Placeholder 7"/>
          <p:cNvSpPr>
            <a:spLocks noGrp="1"/>
          </p:cNvSpPr>
          <p:nvPr>
            <p:ph type="sldNum" sz="quarter" idx="12"/>
          </p:nvPr>
        </p:nvSpPr>
        <p:spPr/>
        <p:txBody>
          <a:bodyPr/>
          <a:lstStyle>
            <a:lvl1pPr>
              <a:defRPr/>
            </a:lvl1pPr>
          </a:lstStyle>
          <a:p>
            <a:pPr>
              <a:defRPr/>
            </a:pPr>
            <a:fld id="{F2C71D85-F8D0-4762-902F-2336CEC0C677}"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a:xfrm>
            <a:off x="457200" y="1295400"/>
            <a:ext cx="8229600" cy="4830763"/>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1AF651-1EF7-4201-BA40-90F07466E23E}"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28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6563" y="876300"/>
            <a:ext cx="4062412" cy="5151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5" y="876300"/>
            <a:ext cx="4064000" cy="5151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91C580-F35F-448D-B283-DB40A08949F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6563" y="876300"/>
            <a:ext cx="4062412" cy="515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5" y="876300"/>
            <a:ext cx="4064000" cy="515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10C4A15-C638-473D-B65D-62F99C6D925C}"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286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36563" y="876300"/>
            <a:ext cx="4062412" cy="51514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51375" y="876300"/>
            <a:ext cx="4064000" cy="2498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51375" y="3527425"/>
            <a:ext cx="4064000" cy="250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8D70734E-7C0F-47CA-9057-06ABA1D68C6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5" Type="http://schemas.openxmlformats.org/officeDocument/2006/relationships/theme" Target="../theme/theme3.xml"/><Relationship Id="rId4"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54" r:id="rId1"/>
    <p:sldLayoutId id="2147483753" r:id="rId2"/>
    <p:sldLayoutId id="2147483752" r:id="rId3"/>
    <p:sldLayoutId id="2147483751" r:id="rId4"/>
    <p:sldLayoutId id="2147483750" r:id="rId5"/>
    <p:sldLayoutId id="2147483749" r:id="rId6"/>
    <p:sldLayoutId id="2147483748" r:id="rId7"/>
    <p:sldLayoutId id="2147483747" r:id="rId8"/>
    <p:sldLayoutId id="2147483746" r:id="rId9"/>
    <p:sldLayoutId id="2147483745" r:id="rId10"/>
    <p:sldLayoutId id="214748374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0" y="0"/>
            <a:ext cx="8229600" cy="628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Rectangle 3"/>
          <p:cNvSpPr>
            <a:spLocks noGrp="1" noChangeArrowheads="1"/>
          </p:cNvSpPr>
          <p:nvPr>
            <p:ph type="body" idx="1"/>
          </p:nvPr>
        </p:nvSpPr>
        <p:spPr bwMode="auto">
          <a:xfrm>
            <a:off x="436563" y="876300"/>
            <a:ext cx="8278812" cy="51514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52222ED-79E8-4343-BE16-E0B715660486}" type="slidenum">
              <a:rPr lang="en-US"/>
              <a:pPr>
                <a:defRPr/>
              </a:pPr>
              <a:t>‹#›</a:t>
            </a:fld>
            <a:endParaRPr lang="en-US"/>
          </a:p>
        </p:txBody>
      </p:sp>
      <p:pic>
        <p:nvPicPr>
          <p:cNvPr id="13319" name="Picture 7"/>
          <p:cNvPicPr>
            <a:picLocks noChangeAspect="1" noChangeArrowheads="1"/>
          </p:cNvPicPr>
          <p:nvPr/>
        </p:nvPicPr>
        <p:blipFill>
          <a:blip r:embed="rId15">
            <a:clrChange>
              <a:clrFrom>
                <a:srgbClr val="E6E6E6"/>
              </a:clrFrom>
              <a:clrTo>
                <a:srgbClr val="E6E6E6">
                  <a:alpha val="0"/>
                </a:srgbClr>
              </a:clrTo>
            </a:clrChange>
          </a:blip>
          <a:srcRect/>
          <a:stretch>
            <a:fillRect/>
          </a:stretch>
        </p:blipFill>
        <p:spPr bwMode="auto">
          <a:xfrm>
            <a:off x="7772400" y="6172200"/>
            <a:ext cx="474663" cy="4873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Lst>
  <p:txStyles>
    <p:titleStyle>
      <a:lvl1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5pPr>
      <a:lvl6pPr marL="4572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6pPr>
      <a:lvl7pPr marL="9144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7pPr>
      <a:lvl8pPr marL="13716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8pPr>
      <a:lvl9pPr marL="18288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bwMode="auto">
          <a:xfrm>
            <a:off x="457200" y="274638"/>
            <a:ext cx="8229600"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0419" name="Rectangle 3"/>
          <p:cNvSpPr>
            <a:spLocks noGrp="1" noChangeArrowheads="1"/>
          </p:cNvSpPr>
          <p:nvPr>
            <p:ph type="body" idx="1"/>
          </p:nvPr>
        </p:nvSpPr>
        <p:spPr bwMode="auto">
          <a:xfrm>
            <a:off x="3810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7D069E2-1834-4A4F-9EFC-ECF694035A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7" r:id="rId2"/>
    <p:sldLayoutId id="2147483756" r:id="rId3"/>
    <p:sldLayoutId id="2147483755" r:id="rId4"/>
  </p:sldLayoutIdLst>
  <p:txStyles>
    <p:titleStyle>
      <a:lvl1pPr algn="l" rtl="0" eaLnBrk="0" fontAlgn="base" hangingPunct="0">
        <a:spcBef>
          <a:spcPct val="0"/>
        </a:spcBef>
        <a:spcAft>
          <a:spcPct val="0"/>
        </a:spcAft>
        <a:defRPr sz="3200">
          <a:solidFill>
            <a:srgbClr val="00386B"/>
          </a:solidFill>
          <a:latin typeface="+mj-lt"/>
          <a:ea typeface="+mj-ea"/>
          <a:cs typeface="+mj-cs"/>
        </a:defRPr>
      </a:lvl1pPr>
      <a:lvl2pPr algn="l" rtl="0" eaLnBrk="0" fontAlgn="base" hangingPunct="0">
        <a:spcBef>
          <a:spcPct val="0"/>
        </a:spcBef>
        <a:spcAft>
          <a:spcPct val="0"/>
        </a:spcAft>
        <a:defRPr sz="3200">
          <a:solidFill>
            <a:srgbClr val="00386B"/>
          </a:solidFill>
          <a:latin typeface="Arial" charset="0"/>
        </a:defRPr>
      </a:lvl2pPr>
      <a:lvl3pPr algn="l" rtl="0" eaLnBrk="0" fontAlgn="base" hangingPunct="0">
        <a:spcBef>
          <a:spcPct val="0"/>
        </a:spcBef>
        <a:spcAft>
          <a:spcPct val="0"/>
        </a:spcAft>
        <a:defRPr sz="3200">
          <a:solidFill>
            <a:srgbClr val="00386B"/>
          </a:solidFill>
          <a:latin typeface="Arial" charset="0"/>
        </a:defRPr>
      </a:lvl3pPr>
      <a:lvl4pPr algn="l" rtl="0" eaLnBrk="0" fontAlgn="base" hangingPunct="0">
        <a:spcBef>
          <a:spcPct val="0"/>
        </a:spcBef>
        <a:spcAft>
          <a:spcPct val="0"/>
        </a:spcAft>
        <a:defRPr sz="3200">
          <a:solidFill>
            <a:srgbClr val="00386B"/>
          </a:solidFill>
          <a:latin typeface="Arial" charset="0"/>
        </a:defRPr>
      </a:lvl4pPr>
      <a:lvl5pPr algn="l" rtl="0" eaLnBrk="0" fontAlgn="base" hangingPunct="0">
        <a:spcBef>
          <a:spcPct val="0"/>
        </a:spcBef>
        <a:spcAft>
          <a:spcPct val="0"/>
        </a:spcAft>
        <a:defRPr sz="3200">
          <a:solidFill>
            <a:srgbClr val="00386B"/>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5.xml"/><Relationship Id="rId1" Type="http://schemas.openxmlformats.org/officeDocument/2006/relationships/vmlDrawing" Target="../drawings/vmlDrawing5.vml"/><Relationship Id="rId5" Type="http://schemas.openxmlformats.org/officeDocument/2006/relationships/image" Target="../media/image4.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10.xml"/><Relationship Id="rId7" Type="http://schemas.openxmlformats.org/officeDocument/2006/relationships/image" Target="../media/image7.png"/><Relationship Id="rId2" Type="http://schemas.openxmlformats.org/officeDocument/2006/relationships/slideLayout" Target="../slideLayouts/slideLayout25.xml"/><Relationship Id="rId1" Type="http://schemas.openxmlformats.org/officeDocument/2006/relationships/vmlDrawing" Target="../drawings/vmlDrawing6.v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7.xml"/><Relationship Id="rId6" Type="http://schemas.openxmlformats.org/officeDocument/2006/relationships/image" Target="../media/image12.png"/><Relationship Id="rId11" Type="http://schemas.openxmlformats.org/officeDocument/2006/relationships/image" Target="../media/image8.png"/><Relationship Id="rId5" Type="http://schemas.openxmlformats.org/officeDocument/2006/relationships/image" Target="../media/image11.png"/><Relationship Id="rId10" Type="http://schemas.openxmlformats.org/officeDocument/2006/relationships/image" Target="../media/image7.png"/><Relationship Id="rId4" Type="http://schemas.openxmlformats.org/officeDocument/2006/relationships/image" Target="../media/image10.png"/><Relationship Id="rId9" Type="http://schemas.openxmlformats.org/officeDocument/2006/relationships/image" Target="../media/image6.png"/></Relationships>
</file>

<file path=ppt/slides/_rels/slide1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5.xml"/><Relationship Id="rId6" Type="http://schemas.openxmlformats.org/officeDocument/2006/relationships/image" Target="../media/image18.png"/><Relationship Id="rId11" Type="http://schemas.openxmlformats.org/officeDocument/2006/relationships/image" Target="../media/image8.png"/><Relationship Id="rId5" Type="http://schemas.openxmlformats.org/officeDocument/2006/relationships/image" Target="../media/image17.png"/><Relationship Id="rId10" Type="http://schemas.openxmlformats.org/officeDocument/2006/relationships/image" Target="../media/image7.png"/><Relationship Id="rId4" Type="http://schemas.openxmlformats.org/officeDocument/2006/relationships/image" Target="../media/image16.png"/><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notesSlide" Target="../notesSlides/notesSlide13.xml"/><Relationship Id="rId7" Type="http://schemas.openxmlformats.org/officeDocument/2006/relationships/image" Target="../media/image23.png"/><Relationship Id="rId2" Type="http://schemas.openxmlformats.org/officeDocument/2006/relationships/slideLayout" Target="../slideLayouts/slideLayout25.xml"/><Relationship Id="rId1" Type="http://schemas.openxmlformats.org/officeDocument/2006/relationships/vmlDrawing" Target="../drawings/vmlDrawing7.vml"/><Relationship Id="rId6" Type="http://schemas.openxmlformats.org/officeDocument/2006/relationships/image" Target="../media/image22.png"/><Relationship Id="rId5" Type="http://schemas.openxmlformats.org/officeDocument/2006/relationships/image" Target="../media/image21.w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14.xml"/><Relationship Id="rId1" Type="http://schemas.openxmlformats.org/officeDocument/2006/relationships/slideLayout" Target="../slideLayouts/slideLayout27.xml"/><Relationship Id="rId6" Type="http://schemas.openxmlformats.org/officeDocument/2006/relationships/image" Target="../media/image28.png"/><Relationship Id="rId11" Type="http://schemas.openxmlformats.org/officeDocument/2006/relationships/image" Target="../media/image24.png"/><Relationship Id="rId5" Type="http://schemas.openxmlformats.org/officeDocument/2006/relationships/image" Target="../media/image27.png"/><Relationship Id="rId10" Type="http://schemas.openxmlformats.org/officeDocument/2006/relationships/image" Target="../media/image23.png"/><Relationship Id="rId4" Type="http://schemas.openxmlformats.org/officeDocument/2006/relationships/image" Target="../media/image26.png"/><Relationship Id="rId9" Type="http://schemas.openxmlformats.org/officeDocument/2006/relationships/image" Target="../media/image22.png"/></Relationships>
</file>

<file path=ppt/slides/_rels/slide16.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31.png"/><Relationship Id="rId7" Type="http://schemas.openxmlformats.org/officeDocument/2006/relationships/image" Target="../media/image33.png"/><Relationship Id="rId2" Type="http://schemas.openxmlformats.org/officeDocument/2006/relationships/notesSlide" Target="../notesSlides/notesSlide15.xml"/><Relationship Id="rId1" Type="http://schemas.openxmlformats.org/officeDocument/2006/relationships/slideLayout" Target="../slideLayouts/slideLayout25.xml"/><Relationship Id="rId6" Type="http://schemas.openxmlformats.org/officeDocument/2006/relationships/image" Target="../media/image32.png"/><Relationship Id="rId11" Type="http://schemas.openxmlformats.org/officeDocument/2006/relationships/image" Target="../media/image24.png"/><Relationship Id="rId5" Type="http://schemas.openxmlformats.org/officeDocument/2006/relationships/image" Target="../media/image23.png"/><Relationship Id="rId10" Type="http://schemas.openxmlformats.org/officeDocument/2006/relationships/image" Target="../media/image36.png"/><Relationship Id="rId4" Type="http://schemas.openxmlformats.org/officeDocument/2006/relationships/image" Target="../media/image22.png"/><Relationship Id="rId9" Type="http://schemas.openxmlformats.org/officeDocument/2006/relationships/image" Target="../media/image35.png"/></Relationships>
</file>

<file path=ppt/slides/_rels/slide17.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notesSlide" Target="../notesSlides/notesSlide16.xml"/><Relationship Id="rId7" Type="http://schemas.openxmlformats.org/officeDocument/2006/relationships/oleObject" Target="../embeddings/oleObject9.bin"/><Relationship Id="rId2" Type="http://schemas.openxmlformats.org/officeDocument/2006/relationships/slideLayout" Target="../slideLayouts/slideLayout25.xml"/><Relationship Id="rId1" Type="http://schemas.openxmlformats.org/officeDocument/2006/relationships/vmlDrawing" Target="../drawings/vmlDrawing8.vml"/><Relationship Id="rId6" Type="http://schemas.openxmlformats.org/officeDocument/2006/relationships/image" Target="../media/image37.wmf"/><Relationship Id="rId5" Type="http://schemas.openxmlformats.org/officeDocument/2006/relationships/oleObject" Target="../embeddings/oleObject8.bin"/><Relationship Id="rId10" Type="http://schemas.openxmlformats.org/officeDocument/2006/relationships/image" Target="../media/image41.png"/><Relationship Id="rId4" Type="http://schemas.openxmlformats.org/officeDocument/2006/relationships/image" Target="../media/image39.png"/><Relationship Id="rId9" Type="http://schemas.openxmlformats.org/officeDocument/2006/relationships/image" Target="../media/image40.png"/></Relationships>
</file>

<file path=ppt/slides/_rels/slide18.xml.rels><?xml version="1.0" encoding="UTF-8" standalone="yes"?>
<Relationships xmlns="http://schemas.openxmlformats.org/package/2006/relationships"><Relationship Id="rId8" Type="http://schemas.openxmlformats.org/officeDocument/2006/relationships/image" Target="../media/image48.png"/><Relationship Id="rId13" Type="http://schemas.openxmlformats.org/officeDocument/2006/relationships/image" Target="../media/image49.png"/><Relationship Id="rId3" Type="http://schemas.openxmlformats.org/officeDocument/2006/relationships/notesSlide" Target="../notesSlides/notesSlide17.xml"/><Relationship Id="rId7" Type="http://schemas.openxmlformats.org/officeDocument/2006/relationships/image" Target="../media/image47.png"/><Relationship Id="rId12" Type="http://schemas.openxmlformats.org/officeDocument/2006/relationships/image" Target="../media/image41.wmf"/><Relationship Id="rId2" Type="http://schemas.openxmlformats.org/officeDocument/2006/relationships/slideLayout" Target="../slideLayouts/slideLayout25.xml"/><Relationship Id="rId1" Type="http://schemas.openxmlformats.org/officeDocument/2006/relationships/vmlDrawing" Target="../drawings/vmlDrawing9.vml"/><Relationship Id="rId6" Type="http://schemas.openxmlformats.org/officeDocument/2006/relationships/image" Target="../media/image46.png"/><Relationship Id="rId11" Type="http://schemas.openxmlformats.org/officeDocument/2006/relationships/oleObject" Target="../embeddings/oleObject11.bin"/><Relationship Id="rId5" Type="http://schemas.openxmlformats.org/officeDocument/2006/relationships/image" Target="../media/image45.png"/><Relationship Id="rId10" Type="http://schemas.openxmlformats.org/officeDocument/2006/relationships/image" Target="../media/image40.wmf"/><Relationship Id="rId4" Type="http://schemas.openxmlformats.org/officeDocument/2006/relationships/image" Target="../media/image44.png"/><Relationship Id="rId9" Type="http://schemas.openxmlformats.org/officeDocument/2006/relationships/oleObject" Target="../embeddings/oleObject10.bin"/><Relationship Id="rId14" Type="http://schemas.openxmlformats.org/officeDocument/2006/relationships/image" Target="../media/image50.png"/></Relationships>
</file>

<file path=ppt/slides/_rels/slide19.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18.xml"/><Relationship Id="rId1" Type="http://schemas.openxmlformats.org/officeDocument/2006/relationships/slideLayout" Target="../slideLayouts/slideLayout25.xml"/><Relationship Id="rId4" Type="http://schemas.openxmlformats.org/officeDocument/2006/relationships/image" Target="../media/image5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5.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notesSlide" Target="../notesSlides/notesSlide19.xml"/><Relationship Id="rId1" Type="http://schemas.openxmlformats.org/officeDocument/2006/relationships/slideLayout" Target="../slideLayouts/slideLayout25.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21.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notesSlide" Target="../notesSlides/notesSlide20.xml"/><Relationship Id="rId7" Type="http://schemas.openxmlformats.org/officeDocument/2006/relationships/oleObject" Target="../embeddings/oleObject12.bin"/><Relationship Id="rId12" Type="http://schemas.openxmlformats.org/officeDocument/2006/relationships/image" Target="../media/image65.png"/><Relationship Id="rId2" Type="http://schemas.openxmlformats.org/officeDocument/2006/relationships/slideLayout" Target="../slideLayouts/slideLayout25.xml"/><Relationship Id="rId1" Type="http://schemas.openxmlformats.org/officeDocument/2006/relationships/vmlDrawing" Target="../drawings/vmlDrawing10.vml"/><Relationship Id="rId6" Type="http://schemas.openxmlformats.org/officeDocument/2006/relationships/image" Target="../media/image61.png"/><Relationship Id="rId11" Type="http://schemas.openxmlformats.org/officeDocument/2006/relationships/image" Target="../media/image64.png"/><Relationship Id="rId5" Type="http://schemas.openxmlformats.org/officeDocument/2006/relationships/image" Target="../media/image60.png"/><Relationship Id="rId10" Type="http://schemas.openxmlformats.org/officeDocument/2006/relationships/image" Target="../media/image43.wmf"/><Relationship Id="rId4" Type="http://schemas.openxmlformats.org/officeDocument/2006/relationships/image" Target="../media/image59.png"/><Relationship Id="rId9" Type="http://schemas.openxmlformats.org/officeDocument/2006/relationships/oleObject" Target="../embeddings/oleObject13.bin"/></Relationships>
</file>

<file path=ppt/slides/_rels/slide22.xml.rels><?xml version="1.0" encoding="UTF-8" standalone="yes"?>
<Relationships xmlns="http://schemas.openxmlformats.org/package/2006/relationships"><Relationship Id="rId8" Type="http://schemas.openxmlformats.org/officeDocument/2006/relationships/image" Target="../media/image68.png"/><Relationship Id="rId3" Type="http://schemas.openxmlformats.org/officeDocument/2006/relationships/notesSlide" Target="../notesSlides/notesSlide21.xml"/><Relationship Id="rId7" Type="http://schemas.openxmlformats.org/officeDocument/2006/relationships/image" Target="../media/image67.png"/><Relationship Id="rId2" Type="http://schemas.openxmlformats.org/officeDocument/2006/relationships/slideLayout" Target="../slideLayouts/slideLayout25.xml"/><Relationship Id="rId1" Type="http://schemas.openxmlformats.org/officeDocument/2006/relationships/vmlDrawing" Target="../drawings/vmlDrawing11.vml"/><Relationship Id="rId6" Type="http://schemas.openxmlformats.org/officeDocument/2006/relationships/image" Target="../media/image62.wmf"/><Relationship Id="rId5" Type="http://schemas.openxmlformats.org/officeDocument/2006/relationships/oleObject" Target="../embeddings/oleObject14.bin"/><Relationship Id="rId10" Type="http://schemas.openxmlformats.org/officeDocument/2006/relationships/image" Target="../media/image70.png"/><Relationship Id="rId4" Type="http://schemas.openxmlformats.org/officeDocument/2006/relationships/image" Target="../media/image60.png"/><Relationship Id="rId9" Type="http://schemas.openxmlformats.org/officeDocument/2006/relationships/image" Target="../media/image69.png"/></Relationships>
</file>

<file path=ppt/slides/_rels/slide23.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notesSlide" Target="../notesSlides/notesSlide22.xml"/><Relationship Id="rId7" Type="http://schemas.openxmlformats.org/officeDocument/2006/relationships/image" Target="../media/image73.png"/><Relationship Id="rId2" Type="http://schemas.openxmlformats.org/officeDocument/2006/relationships/slideLayout" Target="../slideLayouts/slideLayout25.xml"/><Relationship Id="rId1" Type="http://schemas.openxmlformats.org/officeDocument/2006/relationships/vmlDrawing" Target="../drawings/vmlDrawing12.vml"/><Relationship Id="rId6" Type="http://schemas.openxmlformats.org/officeDocument/2006/relationships/image" Target="../media/image72.png"/><Relationship Id="rId5" Type="http://schemas.openxmlformats.org/officeDocument/2006/relationships/image" Target="../media/image63.wmf"/><Relationship Id="rId10" Type="http://schemas.openxmlformats.org/officeDocument/2006/relationships/image" Target="../media/image75.png"/><Relationship Id="rId4" Type="http://schemas.openxmlformats.org/officeDocument/2006/relationships/oleObject" Target="../embeddings/oleObject15.bin"/><Relationship Id="rId9" Type="http://schemas.openxmlformats.org/officeDocument/2006/relationships/image" Target="../media/image61.png"/></Relationships>
</file>

<file path=ppt/slides/_rels/slide24.xml.rels><?xml version="1.0" encoding="UTF-8" standalone="yes"?>
<Relationships xmlns="http://schemas.openxmlformats.org/package/2006/relationships"><Relationship Id="rId8" Type="http://schemas.openxmlformats.org/officeDocument/2006/relationships/image" Target="../media/image65.wmf"/><Relationship Id="rId13" Type="http://schemas.openxmlformats.org/officeDocument/2006/relationships/image" Target="../media/image83.png"/><Relationship Id="rId3" Type="http://schemas.openxmlformats.org/officeDocument/2006/relationships/notesSlide" Target="../notesSlides/notesSlide23.xml"/><Relationship Id="rId7" Type="http://schemas.openxmlformats.org/officeDocument/2006/relationships/oleObject" Target="../embeddings/oleObject17.bin"/><Relationship Id="rId12" Type="http://schemas.openxmlformats.org/officeDocument/2006/relationships/image" Target="../media/image82.png"/><Relationship Id="rId2" Type="http://schemas.openxmlformats.org/officeDocument/2006/relationships/slideLayout" Target="../slideLayouts/slideLayout25.xml"/><Relationship Id="rId1" Type="http://schemas.openxmlformats.org/officeDocument/2006/relationships/vmlDrawing" Target="../drawings/vmlDrawing13.vml"/><Relationship Id="rId6" Type="http://schemas.openxmlformats.org/officeDocument/2006/relationships/image" Target="../media/image64.wmf"/><Relationship Id="rId11" Type="http://schemas.openxmlformats.org/officeDocument/2006/relationships/image" Target="../media/image81.png"/><Relationship Id="rId5" Type="http://schemas.openxmlformats.org/officeDocument/2006/relationships/oleObject" Target="../embeddings/oleObject16.bin"/><Relationship Id="rId10" Type="http://schemas.openxmlformats.org/officeDocument/2006/relationships/image" Target="../media/image80.png"/><Relationship Id="rId4" Type="http://schemas.openxmlformats.org/officeDocument/2006/relationships/image" Target="../media/image78.png"/><Relationship Id="rId9" Type="http://schemas.openxmlformats.org/officeDocument/2006/relationships/image" Target="../media/image79.png"/><Relationship Id="rId14" Type="http://schemas.openxmlformats.org/officeDocument/2006/relationships/image" Target="../media/image84.png"/></Relationships>
</file>

<file path=ppt/slides/_rels/slide25.xml.rels><?xml version="1.0" encoding="UTF-8" standalone="yes"?>
<Relationships xmlns="http://schemas.openxmlformats.org/package/2006/relationships"><Relationship Id="rId3" Type="http://schemas.openxmlformats.org/officeDocument/2006/relationships/image" Target="../media/image85.png"/><Relationship Id="rId2" Type="http://schemas.openxmlformats.org/officeDocument/2006/relationships/notesSlide" Target="../notesSlides/notesSlide24.xml"/><Relationship Id="rId1" Type="http://schemas.openxmlformats.org/officeDocument/2006/relationships/slideLayout" Target="../slideLayouts/slideLayout25.xml"/><Relationship Id="rId4" Type="http://schemas.openxmlformats.org/officeDocument/2006/relationships/image" Target="../media/image86.png"/></Relationships>
</file>

<file path=ppt/slides/_rels/slide26.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notesSlide" Target="../notesSlides/notesSlide25.xml"/><Relationship Id="rId1" Type="http://schemas.openxmlformats.org/officeDocument/2006/relationships/slideLayout" Target="../slideLayouts/slideLayout25.xml"/><Relationship Id="rId5" Type="http://schemas.openxmlformats.org/officeDocument/2006/relationships/image" Target="../media/image89.png"/><Relationship Id="rId4" Type="http://schemas.openxmlformats.org/officeDocument/2006/relationships/image" Target="../media/image88.png"/></Relationships>
</file>

<file path=ppt/slides/_rels/slide27.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26.xml"/><Relationship Id="rId1" Type="http://schemas.openxmlformats.org/officeDocument/2006/relationships/slideLayout" Target="../slideLayouts/slideLayout25.xml"/><Relationship Id="rId4" Type="http://schemas.openxmlformats.org/officeDocument/2006/relationships/image" Target="../media/image91.png"/></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70.wmf"/><Relationship Id="rId3" Type="http://schemas.openxmlformats.org/officeDocument/2006/relationships/notesSlide" Target="../notesSlides/notesSlide27.xml"/><Relationship Id="rId7" Type="http://schemas.openxmlformats.org/officeDocument/2006/relationships/image" Target="../media/image67.wmf"/><Relationship Id="rId12" Type="http://schemas.openxmlformats.org/officeDocument/2006/relationships/oleObject" Target="../embeddings/oleObject22.bin"/><Relationship Id="rId2" Type="http://schemas.openxmlformats.org/officeDocument/2006/relationships/slideLayout" Target="../slideLayouts/slideLayout28.xml"/><Relationship Id="rId1" Type="http://schemas.openxmlformats.org/officeDocument/2006/relationships/vmlDrawing" Target="../drawings/vmlDrawing14.vml"/><Relationship Id="rId6" Type="http://schemas.openxmlformats.org/officeDocument/2006/relationships/oleObject" Target="../embeddings/oleObject19.bin"/><Relationship Id="rId11" Type="http://schemas.openxmlformats.org/officeDocument/2006/relationships/image" Target="../media/image69.wmf"/><Relationship Id="rId5" Type="http://schemas.openxmlformats.org/officeDocument/2006/relationships/image" Target="../media/image66.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68.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5.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5.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5.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1371600" y="4343400"/>
            <a:ext cx="6400800" cy="838200"/>
          </a:xfrm>
          <a:prstGeom prst="rect">
            <a:avLst/>
          </a:prstGeom>
        </p:spPr>
        <p:txBody>
          <a:bodyPr>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en-US" b="1" kern="0" dirty="0" smtClean="0">
                <a:solidFill>
                  <a:srgbClr val="002060"/>
                </a:solidFill>
                <a:latin typeface="Arial" panose="020B0604020202020204" pitchFamily="34" charset="0"/>
                <a:cs typeface="Arial" panose="020B0604020202020204" pitchFamily="34" charset="0"/>
              </a:rPr>
              <a:t>Force Vectors</a:t>
            </a:r>
            <a:endParaRPr lang="en-US" b="1" kern="0" dirty="0">
              <a:solidFill>
                <a:srgbClr val="002060"/>
              </a:solidFill>
              <a:latin typeface="Arial" panose="020B0604020202020204" pitchFamily="34" charset="0"/>
              <a:cs typeface="Arial" panose="020B0604020202020204" pitchFamily="34" charset="0"/>
            </a:endParaRPr>
          </a:p>
        </p:txBody>
      </p:sp>
      <p:pic>
        <p:nvPicPr>
          <p:cNvPr id="3" name="Picture 4" descr="C:\Users\lsmith\Dropbox\2014-15 Curriculum Release\Notes\Logos\PLTW Logo Transparent.t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600199"/>
            <a:ext cx="5943600" cy="198283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txBox="1">
            <a:spLocks/>
          </p:cNvSpPr>
          <p:nvPr/>
        </p:nvSpPr>
        <p:spPr>
          <a:xfrm>
            <a:off x="6858000" y="6629400"/>
            <a:ext cx="2209800" cy="22860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sz="800" dirty="0" smtClean="0">
                <a:solidFill>
                  <a:schemeClr val="bg1">
                    <a:lumMod val="50000"/>
                  </a:schemeClr>
                </a:solidFill>
                <a:latin typeface="Arial" panose="020B0604020202020204" pitchFamily="34" charset="0"/>
                <a:cs typeface="Arial" panose="020B0604020202020204" pitchFamily="34" charset="0"/>
              </a:rPr>
              <a:t>© 2012 Project Lead The Way, Inc.</a:t>
            </a:r>
            <a:endParaRPr lang="en-US" sz="800" dirty="0">
              <a:solidFill>
                <a:schemeClr val="bg1">
                  <a:lumMod val="50000"/>
                </a:schemeClr>
              </a:solidFill>
              <a:latin typeface="Arial" panose="020B0604020202020204" pitchFamily="34" charset="0"/>
              <a:cs typeface="Arial" panose="020B0604020202020204" pitchFamily="34" charset="0"/>
            </a:endParaRPr>
          </a:p>
        </p:txBody>
      </p:sp>
      <p:sp>
        <p:nvSpPr>
          <p:cNvPr id="5" name="Footer Placeholder 3"/>
          <p:cNvSpPr txBox="1">
            <a:spLocks/>
          </p:cNvSpPr>
          <p:nvPr/>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latin typeface="Arial" panose="020B0604020202020204" pitchFamily="34" charset="0"/>
                <a:cs typeface="Arial" panose="020B0604020202020204" pitchFamily="34" charset="0"/>
              </a:rPr>
              <a:t>Principles of Engineering</a:t>
            </a:r>
            <a:endParaRPr 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4206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70" name="Rectangle 2"/>
          <p:cNvSpPr>
            <a:spLocks noGrp="1" noChangeArrowheads="1"/>
          </p:cNvSpPr>
          <p:nvPr>
            <p:ph type="title"/>
          </p:nvPr>
        </p:nvSpPr>
        <p:spPr/>
        <p:txBody>
          <a:bodyPr/>
          <a:lstStyle/>
          <a:p>
            <a:pPr eaLnBrk="1" hangingPunct="1"/>
            <a:r>
              <a:rPr lang="en-US" smtClean="0"/>
              <a:t>Trigonometry Application</a:t>
            </a:r>
          </a:p>
        </p:txBody>
      </p:sp>
      <p:sp>
        <p:nvSpPr>
          <p:cNvPr id="77840" name="Rectangle 16"/>
          <p:cNvSpPr>
            <a:spLocks noGrp="1" noChangeArrowheads="1"/>
          </p:cNvSpPr>
          <p:nvPr>
            <p:ph idx="1"/>
          </p:nvPr>
        </p:nvSpPr>
        <p:spPr>
          <a:xfrm>
            <a:off x="395288" y="1006475"/>
            <a:ext cx="3436937" cy="2700338"/>
          </a:xfrm>
        </p:spPr>
        <p:txBody>
          <a:bodyPr/>
          <a:lstStyle/>
          <a:p>
            <a:pPr eaLnBrk="1" hangingPunct="1">
              <a:lnSpc>
                <a:spcPct val="150000"/>
              </a:lnSpc>
              <a:buFontTx/>
              <a:buNone/>
            </a:pPr>
            <a:r>
              <a:rPr lang="en-US" smtClean="0"/>
              <a:t>sin θ°   = F</a:t>
            </a:r>
            <a:r>
              <a:rPr lang="en-US" baseline="-25000" smtClean="0"/>
              <a:t>y</a:t>
            </a:r>
            <a:r>
              <a:rPr lang="en-US" smtClean="0"/>
              <a:t> / F </a:t>
            </a:r>
          </a:p>
          <a:p>
            <a:pPr eaLnBrk="1" hangingPunct="1">
              <a:lnSpc>
                <a:spcPct val="150000"/>
              </a:lnSpc>
              <a:buFontTx/>
              <a:buNone/>
            </a:pPr>
            <a:r>
              <a:rPr lang="en-US" smtClean="0"/>
              <a:t>cos θ°  = F</a:t>
            </a:r>
            <a:r>
              <a:rPr lang="en-US" baseline="-25000" smtClean="0"/>
              <a:t>x</a:t>
            </a:r>
            <a:r>
              <a:rPr lang="en-US" smtClean="0"/>
              <a:t> / F </a:t>
            </a:r>
          </a:p>
          <a:p>
            <a:pPr eaLnBrk="1" hangingPunct="1">
              <a:lnSpc>
                <a:spcPct val="150000"/>
              </a:lnSpc>
              <a:buFontTx/>
              <a:buNone/>
            </a:pPr>
            <a:r>
              <a:rPr lang="en-US" smtClean="0"/>
              <a:t>tan θ°   = F</a:t>
            </a:r>
            <a:r>
              <a:rPr lang="en-US" baseline="-25000" smtClean="0"/>
              <a:t>y</a:t>
            </a:r>
            <a:r>
              <a:rPr lang="en-US" smtClean="0"/>
              <a:t> / F</a:t>
            </a:r>
            <a:r>
              <a:rPr lang="en-US" baseline="-25000" smtClean="0"/>
              <a:t>x</a:t>
            </a:r>
          </a:p>
        </p:txBody>
      </p:sp>
      <p:grpSp>
        <p:nvGrpSpPr>
          <p:cNvPr id="27672" name="Group 4"/>
          <p:cNvGrpSpPr>
            <a:grpSpLocks/>
          </p:cNvGrpSpPr>
          <p:nvPr/>
        </p:nvGrpSpPr>
        <p:grpSpPr bwMode="auto">
          <a:xfrm>
            <a:off x="2264443" y="2974974"/>
            <a:ext cx="6721475" cy="3000375"/>
            <a:chOff x="1378" y="2042"/>
            <a:chExt cx="4234" cy="1890"/>
          </a:xfrm>
        </p:grpSpPr>
        <p:sp>
          <p:nvSpPr>
            <p:cNvPr id="27677" name="Arc 5"/>
            <p:cNvSpPr>
              <a:spLocks/>
            </p:cNvSpPr>
            <p:nvPr/>
          </p:nvSpPr>
          <p:spPr bwMode="auto">
            <a:xfrm>
              <a:off x="1684" y="3456"/>
              <a:ext cx="78" cy="1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graphicFrame>
          <p:nvGraphicFramePr>
            <p:cNvPr id="27669" name="Object 21"/>
            <p:cNvGraphicFramePr>
              <a:graphicFrameLocks noChangeAspect="1"/>
            </p:cNvGraphicFramePr>
            <p:nvPr/>
          </p:nvGraphicFramePr>
          <p:xfrm>
            <a:off x="1896" y="3296"/>
            <a:ext cx="322" cy="322"/>
          </p:xfrm>
          <a:graphic>
            <a:graphicData uri="http://schemas.openxmlformats.org/presentationml/2006/ole">
              <mc:AlternateContent xmlns:mc="http://schemas.openxmlformats.org/markup-compatibility/2006">
                <mc:Choice xmlns:v="urn:schemas-microsoft-com:vml" Requires="v">
                  <p:oleObj spid="_x0000_s27690" name="Equation" r:id="rId4" imgW="177492" imgH="177492" progId="Equation.DSMT4">
                    <p:embed/>
                  </p:oleObj>
                </mc:Choice>
                <mc:Fallback>
                  <p:oleObj name="Equation" r:id="rId4" imgW="177492" imgH="177492" progId="Equation.DSMT4">
                    <p:embed/>
                    <p:pic>
                      <p:nvPicPr>
                        <p:cNvPr id="0"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6" y="3296"/>
                          <a:ext cx="322" cy="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78" name="Line 7"/>
            <p:cNvSpPr>
              <a:spLocks noChangeShapeType="1"/>
            </p:cNvSpPr>
            <p:nvPr/>
          </p:nvSpPr>
          <p:spPr bwMode="auto">
            <a:xfrm>
              <a:off x="1387" y="3605"/>
              <a:ext cx="3002" cy="0"/>
            </a:xfrm>
            <a:prstGeom prst="line">
              <a:avLst/>
            </a:prstGeom>
            <a:noFill/>
            <a:ln w="38100">
              <a:solidFill>
                <a:schemeClr val="tx1"/>
              </a:solidFill>
              <a:prstDash val="sysDot"/>
              <a:round/>
              <a:headEnd/>
              <a:tailEnd type="triangle" w="med" len="med"/>
            </a:ln>
          </p:spPr>
          <p:txBody>
            <a:bodyPr/>
            <a:lstStyle/>
            <a:p>
              <a:endParaRPr lang="en-US"/>
            </a:p>
          </p:txBody>
        </p:sp>
        <p:sp>
          <p:nvSpPr>
            <p:cNvPr id="27679" name="Line 8"/>
            <p:cNvSpPr>
              <a:spLocks noChangeShapeType="1"/>
            </p:cNvSpPr>
            <p:nvPr/>
          </p:nvSpPr>
          <p:spPr bwMode="auto">
            <a:xfrm flipV="1">
              <a:off x="4389" y="2042"/>
              <a:ext cx="0" cy="1562"/>
            </a:xfrm>
            <a:prstGeom prst="line">
              <a:avLst/>
            </a:prstGeom>
            <a:noFill/>
            <a:ln w="38100">
              <a:solidFill>
                <a:schemeClr val="tx1"/>
              </a:solidFill>
              <a:prstDash val="sysDot"/>
              <a:round/>
              <a:headEnd/>
              <a:tailEnd type="triangle" w="med" len="med"/>
            </a:ln>
          </p:spPr>
          <p:txBody>
            <a:bodyPr/>
            <a:lstStyle/>
            <a:p>
              <a:endParaRPr lang="en-US"/>
            </a:p>
          </p:txBody>
        </p:sp>
        <p:sp>
          <p:nvSpPr>
            <p:cNvPr id="27680" name="Line 9"/>
            <p:cNvSpPr>
              <a:spLocks noChangeShapeType="1"/>
            </p:cNvSpPr>
            <p:nvPr/>
          </p:nvSpPr>
          <p:spPr bwMode="auto">
            <a:xfrm flipH="1">
              <a:off x="1378" y="2042"/>
              <a:ext cx="3011" cy="1554"/>
            </a:xfrm>
            <a:prstGeom prst="line">
              <a:avLst/>
            </a:prstGeom>
            <a:noFill/>
            <a:ln w="63500">
              <a:solidFill>
                <a:srgbClr val="FF0000"/>
              </a:solidFill>
              <a:round/>
              <a:headEnd type="triangle" w="med" len="med"/>
              <a:tailEnd/>
            </a:ln>
          </p:spPr>
          <p:txBody>
            <a:bodyPr/>
            <a:lstStyle/>
            <a:p>
              <a:endParaRPr lang="en-US"/>
            </a:p>
          </p:txBody>
        </p:sp>
        <p:sp>
          <p:nvSpPr>
            <p:cNvPr id="27681" name="Line 10"/>
            <p:cNvSpPr>
              <a:spLocks noChangeShapeType="1"/>
            </p:cNvSpPr>
            <p:nvPr/>
          </p:nvSpPr>
          <p:spPr bwMode="auto">
            <a:xfrm flipH="1">
              <a:off x="4127" y="3308"/>
              <a:ext cx="262" cy="0"/>
            </a:xfrm>
            <a:prstGeom prst="line">
              <a:avLst/>
            </a:prstGeom>
            <a:noFill/>
            <a:ln w="31750">
              <a:solidFill>
                <a:schemeClr val="tx1"/>
              </a:solidFill>
              <a:round/>
              <a:headEnd/>
              <a:tailEnd/>
            </a:ln>
          </p:spPr>
          <p:txBody>
            <a:bodyPr/>
            <a:lstStyle/>
            <a:p>
              <a:endParaRPr lang="en-US"/>
            </a:p>
          </p:txBody>
        </p:sp>
        <p:sp>
          <p:nvSpPr>
            <p:cNvPr id="27682" name="Line 11"/>
            <p:cNvSpPr>
              <a:spLocks noChangeShapeType="1"/>
            </p:cNvSpPr>
            <p:nvPr/>
          </p:nvSpPr>
          <p:spPr bwMode="auto">
            <a:xfrm>
              <a:off x="4126" y="3308"/>
              <a:ext cx="9" cy="297"/>
            </a:xfrm>
            <a:prstGeom prst="line">
              <a:avLst/>
            </a:prstGeom>
            <a:noFill/>
            <a:ln w="31750">
              <a:solidFill>
                <a:schemeClr val="tx1"/>
              </a:solidFill>
              <a:round/>
              <a:headEnd/>
              <a:tailEnd/>
            </a:ln>
          </p:spPr>
          <p:txBody>
            <a:bodyPr/>
            <a:lstStyle/>
            <a:p>
              <a:endParaRPr lang="en-US"/>
            </a:p>
          </p:txBody>
        </p:sp>
        <p:sp>
          <p:nvSpPr>
            <p:cNvPr id="27683" name="Text Box 12"/>
            <p:cNvSpPr txBox="1">
              <a:spLocks noChangeArrowheads="1"/>
            </p:cNvSpPr>
            <p:nvPr/>
          </p:nvSpPr>
          <p:spPr bwMode="auto">
            <a:xfrm rot="-1620245">
              <a:off x="2072" y="2392"/>
              <a:ext cx="1998" cy="327"/>
            </a:xfrm>
            <a:prstGeom prst="rect">
              <a:avLst/>
            </a:prstGeom>
            <a:noFill/>
            <a:ln w="9525">
              <a:noFill/>
              <a:miter lim="800000"/>
              <a:headEnd/>
              <a:tailEnd/>
            </a:ln>
          </p:spPr>
          <p:txBody>
            <a:bodyPr>
              <a:spAutoFit/>
            </a:bodyPr>
            <a:lstStyle/>
            <a:p>
              <a:pPr>
                <a:spcBef>
                  <a:spcPct val="50000"/>
                </a:spcBef>
              </a:pPr>
              <a:r>
                <a:rPr lang="en-US" sz="2000"/>
                <a:t>Hypotenuse   </a:t>
              </a:r>
              <a:r>
                <a:rPr lang="en-US" sz="2800">
                  <a:solidFill>
                    <a:srgbClr val="0000FF"/>
                  </a:solidFill>
                </a:rPr>
                <a:t>F</a:t>
              </a:r>
            </a:p>
          </p:txBody>
        </p:sp>
        <p:sp>
          <p:nvSpPr>
            <p:cNvPr id="27684" name="Text Box 13"/>
            <p:cNvSpPr txBox="1">
              <a:spLocks noChangeArrowheads="1"/>
            </p:cNvSpPr>
            <p:nvPr/>
          </p:nvSpPr>
          <p:spPr bwMode="auto">
            <a:xfrm>
              <a:off x="3734" y="3291"/>
              <a:ext cx="402" cy="250"/>
            </a:xfrm>
            <a:prstGeom prst="rect">
              <a:avLst/>
            </a:prstGeom>
            <a:noFill/>
            <a:ln w="9525">
              <a:noFill/>
              <a:miter lim="800000"/>
              <a:headEnd/>
              <a:tailEnd/>
            </a:ln>
          </p:spPr>
          <p:txBody>
            <a:bodyPr>
              <a:spAutoFit/>
            </a:bodyPr>
            <a:lstStyle/>
            <a:p>
              <a:pPr>
                <a:spcBef>
                  <a:spcPct val="50000"/>
                </a:spcBef>
              </a:pPr>
              <a:r>
                <a:rPr lang="en-US" sz="2000"/>
                <a:t>90</a:t>
              </a:r>
              <a:r>
                <a:rPr lang="en-US" sz="2000">
                  <a:cs typeface="Arial" charset="0"/>
                </a:rPr>
                <a:t>°</a:t>
              </a:r>
            </a:p>
          </p:txBody>
        </p:sp>
        <p:sp>
          <p:nvSpPr>
            <p:cNvPr id="27685" name="Text Box 14"/>
            <p:cNvSpPr txBox="1">
              <a:spLocks noChangeArrowheads="1"/>
            </p:cNvSpPr>
            <p:nvPr/>
          </p:nvSpPr>
          <p:spPr bwMode="auto">
            <a:xfrm>
              <a:off x="4425" y="2575"/>
              <a:ext cx="1187" cy="519"/>
            </a:xfrm>
            <a:prstGeom prst="rect">
              <a:avLst/>
            </a:prstGeom>
            <a:noFill/>
            <a:ln w="9525">
              <a:noFill/>
              <a:miter lim="800000"/>
              <a:headEnd/>
              <a:tailEnd/>
            </a:ln>
          </p:spPr>
          <p:txBody>
            <a:bodyPr>
              <a:spAutoFit/>
            </a:bodyPr>
            <a:lstStyle/>
            <a:p>
              <a:pPr>
                <a:spcBef>
                  <a:spcPct val="50000"/>
                </a:spcBef>
              </a:pPr>
              <a:r>
                <a:rPr lang="en-US" sz="2000"/>
                <a:t>Opposite Side</a:t>
              </a:r>
              <a:br>
                <a:rPr lang="en-US" sz="2000"/>
              </a:br>
              <a:r>
                <a:rPr lang="en-US" sz="2800">
                  <a:solidFill>
                    <a:srgbClr val="0000FF"/>
                  </a:solidFill>
                </a:rPr>
                <a:t>F</a:t>
              </a:r>
              <a:r>
                <a:rPr lang="en-US" sz="2800" baseline="-25000">
                  <a:solidFill>
                    <a:srgbClr val="0000FF"/>
                  </a:solidFill>
                </a:rPr>
                <a:t>y</a:t>
              </a:r>
            </a:p>
          </p:txBody>
        </p:sp>
        <p:sp>
          <p:nvSpPr>
            <p:cNvPr id="27686" name="Text Box 15"/>
            <p:cNvSpPr txBox="1">
              <a:spLocks noChangeArrowheads="1"/>
            </p:cNvSpPr>
            <p:nvPr/>
          </p:nvSpPr>
          <p:spPr bwMode="auto">
            <a:xfrm>
              <a:off x="2197" y="3605"/>
              <a:ext cx="2784" cy="327"/>
            </a:xfrm>
            <a:prstGeom prst="rect">
              <a:avLst/>
            </a:prstGeom>
            <a:noFill/>
            <a:ln w="9525">
              <a:noFill/>
              <a:miter lim="800000"/>
              <a:headEnd/>
              <a:tailEnd/>
            </a:ln>
          </p:spPr>
          <p:txBody>
            <a:bodyPr>
              <a:spAutoFit/>
            </a:bodyPr>
            <a:lstStyle/>
            <a:p>
              <a:pPr>
                <a:spcBef>
                  <a:spcPct val="50000"/>
                </a:spcBef>
              </a:pPr>
              <a:r>
                <a:rPr lang="en-US" sz="2000"/>
                <a:t>Adjacent Side </a:t>
              </a:r>
              <a:r>
                <a:rPr lang="en-US" sz="2800">
                  <a:solidFill>
                    <a:srgbClr val="0000FF"/>
                  </a:solidFill>
                </a:rPr>
                <a:t>F</a:t>
              </a:r>
              <a:r>
                <a:rPr lang="en-US" sz="2800" baseline="-25000">
                  <a:solidFill>
                    <a:srgbClr val="0000FF"/>
                  </a:solidFill>
                </a:rPr>
                <a:t>x</a:t>
              </a:r>
            </a:p>
          </p:txBody>
        </p:sp>
      </p:grpSp>
      <p:sp>
        <p:nvSpPr>
          <p:cNvPr id="77841" name="Text Box 17"/>
          <p:cNvSpPr txBox="1">
            <a:spLocks noChangeArrowheads="1"/>
          </p:cNvSpPr>
          <p:nvPr/>
        </p:nvSpPr>
        <p:spPr bwMode="auto">
          <a:xfrm>
            <a:off x="5092700" y="1193800"/>
            <a:ext cx="2424113" cy="579438"/>
          </a:xfrm>
          <a:prstGeom prst="rect">
            <a:avLst/>
          </a:prstGeom>
          <a:noFill/>
          <a:ln w="9525">
            <a:noFill/>
            <a:miter lim="800000"/>
            <a:headEnd/>
            <a:tailEnd/>
          </a:ln>
        </p:spPr>
        <p:txBody>
          <a:bodyPr>
            <a:spAutoFit/>
          </a:bodyPr>
          <a:lstStyle/>
          <a:p>
            <a:pPr>
              <a:spcBef>
                <a:spcPct val="50000"/>
              </a:spcBef>
            </a:pPr>
            <a:r>
              <a:rPr lang="en-US" sz="3200">
                <a:solidFill>
                  <a:srgbClr val="0000FF"/>
                </a:solidFill>
              </a:rPr>
              <a:t>F</a:t>
            </a:r>
            <a:r>
              <a:rPr lang="en-US" sz="3200" baseline="-25000">
                <a:solidFill>
                  <a:srgbClr val="0000FF"/>
                </a:solidFill>
              </a:rPr>
              <a:t>y</a:t>
            </a:r>
            <a:r>
              <a:rPr lang="en-US" sz="3200">
                <a:solidFill>
                  <a:srgbClr val="0000FF"/>
                </a:solidFill>
              </a:rPr>
              <a:t>= F sin θ°</a:t>
            </a:r>
            <a:r>
              <a:rPr lang="en-US"/>
              <a:t> </a:t>
            </a:r>
          </a:p>
        </p:txBody>
      </p:sp>
      <p:sp>
        <p:nvSpPr>
          <p:cNvPr id="77842" name="Line 18"/>
          <p:cNvSpPr>
            <a:spLocks noChangeShapeType="1"/>
          </p:cNvSpPr>
          <p:nvPr/>
        </p:nvSpPr>
        <p:spPr bwMode="auto">
          <a:xfrm>
            <a:off x="3541713" y="1555750"/>
            <a:ext cx="1201737" cy="0"/>
          </a:xfrm>
          <a:prstGeom prst="line">
            <a:avLst/>
          </a:prstGeom>
          <a:noFill/>
          <a:ln w="38100">
            <a:solidFill>
              <a:srgbClr val="FF0000"/>
            </a:solidFill>
            <a:prstDash val="sysDot"/>
            <a:round/>
            <a:headEnd/>
            <a:tailEnd type="triangle" w="med" len="med"/>
          </a:ln>
        </p:spPr>
        <p:txBody>
          <a:bodyPr/>
          <a:lstStyle/>
          <a:p>
            <a:endParaRPr lang="en-US"/>
          </a:p>
        </p:txBody>
      </p:sp>
      <p:sp>
        <p:nvSpPr>
          <p:cNvPr id="77843" name="Line 19"/>
          <p:cNvSpPr>
            <a:spLocks noChangeShapeType="1"/>
          </p:cNvSpPr>
          <p:nvPr/>
        </p:nvSpPr>
        <p:spPr bwMode="auto">
          <a:xfrm>
            <a:off x="3514725" y="2325688"/>
            <a:ext cx="1201738" cy="0"/>
          </a:xfrm>
          <a:prstGeom prst="line">
            <a:avLst/>
          </a:prstGeom>
          <a:noFill/>
          <a:ln w="38100">
            <a:solidFill>
              <a:srgbClr val="FF0000"/>
            </a:solidFill>
            <a:prstDash val="sysDot"/>
            <a:round/>
            <a:headEnd/>
            <a:tailEnd type="triangle" w="med" len="med"/>
          </a:ln>
        </p:spPr>
        <p:txBody>
          <a:bodyPr/>
          <a:lstStyle/>
          <a:p>
            <a:endParaRPr lang="en-US"/>
          </a:p>
        </p:txBody>
      </p:sp>
      <p:sp>
        <p:nvSpPr>
          <p:cNvPr id="77845" name="Text Box 21"/>
          <p:cNvSpPr txBox="1">
            <a:spLocks noChangeArrowheads="1"/>
          </p:cNvSpPr>
          <p:nvPr/>
        </p:nvSpPr>
        <p:spPr bwMode="auto">
          <a:xfrm>
            <a:off x="5022850" y="2027238"/>
            <a:ext cx="2424113" cy="579437"/>
          </a:xfrm>
          <a:prstGeom prst="rect">
            <a:avLst/>
          </a:prstGeom>
          <a:noFill/>
          <a:ln w="9525">
            <a:noFill/>
            <a:miter lim="800000"/>
            <a:headEnd/>
            <a:tailEnd/>
          </a:ln>
        </p:spPr>
        <p:txBody>
          <a:bodyPr>
            <a:spAutoFit/>
          </a:bodyPr>
          <a:lstStyle/>
          <a:p>
            <a:pPr>
              <a:spcBef>
                <a:spcPct val="50000"/>
              </a:spcBef>
            </a:pPr>
            <a:r>
              <a:rPr lang="en-US" sz="3200" dirty="0" err="1">
                <a:solidFill>
                  <a:srgbClr val="0000FF"/>
                </a:solidFill>
              </a:rPr>
              <a:t>F</a:t>
            </a:r>
            <a:r>
              <a:rPr lang="en-US" sz="3200" baseline="-25000" dirty="0" err="1">
                <a:solidFill>
                  <a:srgbClr val="0000FF"/>
                </a:solidFill>
              </a:rPr>
              <a:t>x</a:t>
            </a:r>
            <a:r>
              <a:rPr lang="en-US" sz="3200" dirty="0">
                <a:solidFill>
                  <a:srgbClr val="0000FF"/>
                </a:solidFill>
              </a:rPr>
              <a:t>= F </a:t>
            </a:r>
            <a:r>
              <a:rPr lang="en-US" sz="3200" dirty="0" err="1">
                <a:solidFill>
                  <a:srgbClr val="0000FF"/>
                </a:solidFill>
              </a:rPr>
              <a:t>cos</a:t>
            </a:r>
            <a:r>
              <a:rPr lang="en-US" sz="3200" dirty="0">
                <a:solidFill>
                  <a:srgbClr val="0000FF"/>
                </a:solidFill>
              </a:rPr>
              <a:t> θ°</a:t>
            </a:r>
            <a:r>
              <a:rPr lang="en-US" dirty="0"/>
              <a:t> </a:t>
            </a:r>
          </a:p>
        </p:txBody>
      </p:sp>
      <p:sp>
        <p:nvSpPr>
          <p:cNvPr id="20" name="Text Box 21"/>
          <p:cNvSpPr txBox="1">
            <a:spLocks noChangeArrowheads="1"/>
          </p:cNvSpPr>
          <p:nvPr/>
        </p:nvSpPr>
        <p:spPr bwMode="auto">
          <a:xfrm>
            <a:off x="85055" y="5975350"/>
            <a:ext cx="9251449" cy="584775"/>
          </a:xfrm>
          <a:prstGeom prst="rect">
            <a:avLst/>
          </a:prstGeom>
          <a:noFill/>
          <a:ln w="9525">
            <a:noFill/>
            <a:miter lim="800000"/>
            <a:headEnd/>
            <a:tailEnd/>
          </a:ln>
        </p:spPr>
        <p:txBody>
          <a:bodyPr wrap="square">
            <a:spAutoFit/>
          </a:bodyPr>
          <a:lstStyle/>
          <a:p>
            <a:pPr>
              <a:spcBef>
                <a:spcPct val="50000"/>
              </a:spcBef>
            </a:pPr>
            <a:r>
              <a:rPr lang="en-US" sz="3200" dirty="0" err="1" smtClean="0">
                <a:solidFill>
                  <a:srgbClr val="0000FF"/>
                </a:solidFill>
              </a:rPr>
              <a:t>F</a:t>
            </a:r>
            <a:r>
              <a:rPr lang="en-US" sz="3200" baseline="-25000" dirty="0" err="1" smtClean="0">
                <a:solidFill>
                  <a:srgbClr val="0000FF"/>
                </a:solidFill>
              </a:rPr>
              <a:t>x</a:t>
            </a:r>
            <a:r>
              <a:rPr lang="en-US" sz="3200" baseline="-25000" dirty="0" smtClean="0">
                <a:solidFill>
                  <a:srgbClr val="0000FF"/>
                </a:solidFill>
              </a:rPr>
              <a:t> </a:t>
            </a:r>
            <a:r>
              <a:rPr lang="en-US" sz="3200" dirty="0" smtClean="0">
                <a:solidFill>
                  <a:srgbClr val="0000FF"/>
                </a:solidFill>
              </a:rPr>
              <a:t>and </a:t>
            </a:r>
            <a:r>
              <a:rPr lang="en-US" sz="3200" dirty="0" err="1" smtClean="0">
                <a:solidFill>
                  <a:srgbClr val="0000FF"/>
                </a:solidFill>
              </a:rPr>
              <a:t>F</a:t>
            </a:r>
            <a:r>
              <a:rPr lang="en-US" sz="3200" baseline="-25000" dirty="0" err="1" smtClean="0">
                <a:solidFill>
                  <a:srgbClr val="0000FF"/>
                </a:solidFill>
              </a:rPr>
              <a:t>y</a:t>
            </a:r>
            <a:r>
              <a:rPr lang="en-US" sz="3200" dirty="0" smtClean="0">
                <a:solidFill>
                  <a:srgbClr val="0000FF"/>
                </a:solidFill>
              </a:rPr>
              <a:t> are negative if left or down, respectively.</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7840">
                                            <p:txEl>
                                              <p:pRg st="0" end="0"/>
                                            </p:txEl>
                                          </p:spTgt>
                                        </p:tgtEl>
                                        <p:attrNameLst>
                                          <p:attrName>style.visibility</p:attrName>
                                        </p:attrNameLst>
                                      </p:cBhvr>
                                      <p:to>
                                        <p:strVal val="visible"/>
                                      </p:to>
                                    </p:set>
                                    <p:anim calcmode="lin" valueType="num">
                                      <p:cBhvr additive="base">
                                        <p:cTn id="7" dur="500" fill="hold"/>
                                        <p:tgtEl>
                                          <p:spTgt spid="7784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784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7840">
                                            <p:txEl>
                                              <p:pRg st="1" end="1"/>
                                            </p:txEl>
                                          </p:spTgt>
                                        </p:tgtEl>
                                        <p:attrNameLst>
                                          <p:attrName>style.visibility</p:attrName>
                                        </p:attrNameLst>
                                      </p:cBhvr>
                                      <p:to>
                                        <p:strVal val="visible"/>
                                      </p:to>
                                    </p:set>
                                    <p:anim calcmode="lin" valueType="num">
                                      <p:cBhvr additive="base">
                                        <p:cTn id="13" dur="500" fill="hold"/>
                                        <p:tgtEl>
                                          <p:spTgt spid="7784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784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7840">
                                            <p:txEl>
                                              <p:pRg st="2" end="2"/>
                                            </p:txEl>
                                          </p:spTgt>
                                        </p:tgtEl>
                                        <p:attrNameLst>
                                          <p:attrName>style.visibility</p:attrName>
                                        </p:attrNameLst>
                                      </p:cBhvr>
                                      <p:to>
                                        <p:strVal val="visible"/>
                                      </p:to>
                                    </p:set>
                                    <p:anim calcmode="lin" valueType="num">
                                      <p:cBhvr additive="base">
                                        <p:cTn id="19" dur="500" fill="hold"/>
                                        <p:tgtEl>
                                          <p:spTgt spid="7784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784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784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784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78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78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0" grpId="0" build="p" autoUpdateAnimBg="0"/>
      <p:bldP spid="77841" grpId="0"/>
      <p:bldP spid="77842" grpId="0" animBg="1"/>
      <p:bldP spid="77843" grpId="0" animBg="1"/>
      <p:bldP spid="77845"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95" name="Rectangle 2"/>
          <p:cNvSpPr>
            <a:spLocks noGrp="1" noChangeArrowheads="1"/>
          </p:cNvSpPr>
          <p:nvPr>
            <p:ph type="title"/>
          </p:nvPr>
        </p:nvSpPr>
        <p:spPr/>
        <p:txBody>
          <a:bodyPr/>
          <a:lstStyle/>
          <a:p>
            <a:pPr eaLnBrk="1" hangingPunct="1"/>
            <a:r>
              <a:rPr lang="en-US" smtClean="0"/>
              <a:t>Vector X and Y Components</a:t>
            </a:r>
          </a:p>
        </p:txBody>
      </p:sp>
      <p:sp>
        <p:nvSpPr>
          <p:cNvPr id="28696" name="Line 5"/>
          <p:cNvSpPr>
            <a:spLocks noChangeShapeType="1"/>
          </p:cNvSpPr>
          <p:nvPr/>
        </p:nvSpPr>
        <p:spPr bwMode="auto">
          <a:xfrm>
            <a:off x="417513" y="6154738"/>
            <a:ext cx="5267325" cy="0"/>
          </a:xfrm>
          <a:prstGeom prst="line">
            <a:avLst/>
          </a:prstGeom>
          <a:noFill/>
          <a:ln w="19050">
            <a:solidFill>
              <a:schemeClr val="tx1"/>
            </a:solidFill>
            <a:round/>
            <a:headEnd/>
            <a:tailEnd/>
          </a:ln>
        </p:spPr>
        <p:txBody>
          <a:bodyPr/>
          <a:lstStyle/>
          <a:p>
            <a:endParaRPr lang="en-US"/>
          </a:p>
        </p:txBody>
      </p:sp>
      <p:sp>
        <p:nvSpPr>
          <p:cNvPr id="28697" name="Rectangle 7"/>
          <p:cNvSpPr>
            <a:spLocks noChangeArrowheads="1"/>
          </p:cNvSpPr>
          <p:nvPr/>
        </p:nvSpPr>
        <p:spPr bwMode="auto">
          <a:xfrm>
            <a:off x="2463800" y="5521325"/>
            <a:ext cx="1068388" cy="366713"/>
          </a:xfrm>
          <a:prstGeom prst="rect">
            <a:avLst/>
          </a:prstGeom>
          <a:noFill/>
          <a:ln w="9525">
            <a:noFill/>
            <a:miter lim="800000"/>
            <a:headEnd/>
            <a:tailEnd/>
          </a:ln>
        </p:spPr>
        <p:txBody>
          <a:bodyPr>
            <a:spAutoFit/>
          </a:bodyPr>
          <a:lstStyle/>
          <a:p>
            <a:r>
              <a:rPr lang="en-US">
                <a:solidFill>
                  <a:srgbClr val="FF0000"/>
                </a:solidFill>
              </a:rPr>
              <a:t>35.0°</a:t>
            </a:r>
          </a:p>
        </p:txBody>
      </p:sp>
      <p:sp>
        <p:nvSpPr>
          <p:cNvPr id="28698" name="Text Box 9"/>
          <p:cNvSpPr txBox="1">
            <a:spLocks noChangeArrowheads="1"/>
          </p:cNvSpPr>
          <p:nvPr/>
        </p:nvSpPr>
        <p:spPr bwMode="auto">
          <a:xfrm>
            <a:off x="686464" y="1070131"/>
            <a:ext cx="7856537" cy="2462213"/>
          </a:xfrm>
          <a:prstGeom prst="rect">
            <a:avLst/>
          </a:prstGeom>
          <a:noFill/>
          <a:ln w="9525">
            <a:noFill/>
            <a:miter lim="800000"/>
            <a:headEnd/>
            <a:tailEnd/>
          </a:ln>
        </p:spPr>
        <p:txBody>
          <a:bodyPr>
            <a:spAutoFit/>
          </a:bodyPr>
          <a:lstStyle/>
          <a:p>
            <a:pPr>
              <a:spcBef>
                <a:spcPct val="50000"/>
              </a:spcBef>
            </a:pPr>
            <a:r>
              <a:rPr lang="en-US" sz="2800" dirty="0"/>
              <a:t>Vector</a:t>
            </a:r>
          </a:p>
          <a:p>
            <a:pPr>
              <a:spcBef>
                <a:spcPct val="50000"/>
              </a:spcBef>
            </a:pPr>
            <a:r>
              <a:rPr lang="en-US" sz="2800" dirty="0"/>
              <a:t>	</a:t>
            </a:r>
            <a:r>
              <a:rPr lang="en-US" sz="2800" dirty="0" smtClean="0"/>
              <a:t>Magnitude = </a:t>
            </a:r>
            <a:r>
              <a:rPr lang="en-US" sz="2800" dirty="0"/>
              <a:t>75.0 </a:t>
            </a:r>
            <a:r>
              <a:rPr lang="en-US" sz="2800" dirty="0" err="1" smtClean="0"/>
              <a:t>lb</a:t>
            </a:r>
            <a:endParaRPr lang="en-US" sz="2800" dirty="0"/>
          </a:p>
          <a:p>
            <a:pPr>
              <a:spcBef>
                <a:spcPct val="50000"/>
              </a:spcBef>
            </a:pPr>
            <a:r>
              <a:rPr lang="en-US" sz="2800" dirty="0"/>
              <a:t>	</a:t>
            </a:r>
            <a:r>
              <a:rPr lang="en-US" sz="2800" dirty="0" smtClean="0"/>
              <a:t>Direction = 35.0</a:t>
            </a:r>
            <a:r>
              <a:rPr lang="en-US" sz="2800" dirty="0" smtClean="0">
                <a:cs typeface="Arial" charset="0"/>
              </a:rPr>
              <a:t>°</a:t>
            </a:r>
            <a:r>
              <a:rPr lang="en-US" sz="2800" dirty="0" smtClean="0"/>
              <a:t>CCW from positive x-axis</a:t>
            </a:r>
            <a:endParaRPr lang="en-US" sz="2800" dirty="0"/>
          </a:p>
          <a:p>
            <a:pPr>
              <a:spcBef>
                <a:spcPct val="50000"/>
              </a:spcBef>
            </a:pPr>
            <a:r>
              <a:rPr lang="en-US" sz="2800" dirty="0"/>
              <a:t>	</a:t>
            </a:r>
            <a:r>
              <a:rPr lang="en-US" sz="2800" dirty="0" smtClean="0"/>
              <a:t>Sense = right, up </a:t>
            </a:r>
            <a:endParaRPr lang="en-US" sz="2800" dirty="0"/>
          </a:p>
        </p:txBody>
      </p:sp>
      <p:graphicFrame>
        <p:nvGraphicFramePr>
          <p:cNvPr id="28693" name="Object 21"/>
          <p:cNvGraphicFramePr>
            <a:graphicFrameLocks noChangeAspect="1"/>
          </p:cNvGraphicFramePr>
          <p:nvPr/>
        </p:nvGraphicFramePr>
        <p:xfrm>
          <a:off x="1841500" y="962025"/>
          <a:ext cx="419100" cy="558800"/>
        </p:xfrm>
        <a:graphic>
          <a:graphicData uri="http://schemas.openxmlformats.org/presentationml/2006/ole">
            <mc:AlternateContent xmlns:mc="http://schemas.openxmlformats.org/markup-compatibility/2006">
              <mc:Choice xmlns:v="urn:schemas-microsoft-com:vml" Requires="v">
                <p:oleObj spid="_x0000_s28736" name="Equation" r:id="rId4" imgW="152268" imgH="203024" progId="Equation.DSMT4">
                  <p:embed/>
                </p:oleObj>
              </mc:Choice>
              <mc:Fallback>
                <p:oleObj name="Equation" r:id="rId4" imgW="152268" imgH="203024" progId="Equation.DSMT4">
                  <p:embed/>
                  <p:pic>
                    <p:nvPicPr>
                      <p:cNvPr id="0"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1500" y="962025"/>
                        <a:ext cx="4191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99" name="Line 14"/>
          <p:cNvSpPr>
            <a:spLocks noChangeShapeType="1"/>
          </p:cNvSpPr>
          <p:nvPr/>
        </p:nvSpPr>
        <p:spPr bwMode="auto">
          <a:xfrm flipV="1">
            <a:off x="1035050" y="3606800"/>
            <a:ext cx="0" cy="2946400"/>
          </a:xfrm>
          <a:prstGeom prst="line">
            <a:avLst/>
          </a:prstGeom>
          <a:noFill/>
          <a:ln w="19050">
            <a:solidFill>
              <a:schemeClr val="tx1"/>
            </a:solidFill>
            <a:round/>
            <a:headEnd/>
            <a:tailEnd/>
          </a:ln>
        </p:spPr>
        <p:txBody>
          <a:bodyPr/>
          <a:lstStyle/>
          <a:p>
            <a:endParaRPr lang="en-US"/>
          </a:p>
        </p:txBody>
      </p:sp>
      <p:sp>
        <p:nvSpPr>
          <p:cNvPr id="28700" name="Text Box 15"/>
          <p:cNvSpPr txBox="1">
            <a:spLocks noChangeArrowheads="1"/>
          </p:cNvSpPr>
          <p:nvPr/>
        </p:nvSpPr>
        <p:spPr bwMode="auto">
          <a:xfrm>
            <a:off x="5683250" y="5946775"/>
            <a:ext cx="560388"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28701" name="Text Box 16"/>
          <p:cNvSpPr txBox="1">
            <a:spLocks noChangeArrowheads="1"/>
          </p:cNvSpPr>
          <p:nvPr/>
        </p:nvSpPr>
        <p:spPr bwMode="auto">
          <a:xfrm>
            <a:off x="814388" y="3189288"/>
            <a:ext cx="576262"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28703" name="Text Box 18"/>
          <p:cNvSpPr txBox="1">
            <a:spLocks noChangeArrowheads="1"/>
          </p:cNvSpPr>
          <p:nvPr/>
        </p:nvSpPr>
        <p:spPr bwMode="auto">
          <a:xfrm>
            <a:off x="12700" y="5946775"/>
            <a:ext cx="560388"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28706" name="Line 28"/>
          <p:cNvSpPr>
            <a:spLocks noChangeShapeType="1"/>
          </p:cNvSpPr>
          <p:nvPr/>
        </p:nvSpPr>
        <p:spPr bwMode="auto">
          <a:xfrm flipH="1">
            <a:off x="1055688" y="3900488"/>
            <a:ext cx="3259137" cy="2235200"/>
          </a:xfrm>
          <a:prstGeom prst="line">
            <a:avLst/>
          </a:prstGeom>
          <a:noFill/>
          <a:ln w="38100">
            <a:solidFill>
              <a:schemeClr val="tx1"/>
            </a:solidFill>
            <a:round/>
            <a:headEnd type="triangle" w="med" len="med"/>
            <a:tailEnd/>
          </a:ln>
        </p:spPr>
        <p:txBody>
          <a:bodyPr/>
          <a:lstStyle/>
          <a:p>
            <a:endParaRPr lang="en-US"/>
          </a:p>
        </p:txBody>
      </p:sp>
      <p:sp>
        <p:nvSpPr>
          <p:cNvPr id="16413" name="Line 29"/>
          <p:cNvSpPr>
            <a:spLocks noChangeShapeType="1"/>
          </p:cNvSpPr>
          <p:nvPr/>
        </p:nvSpPr>
        <p:spPr bwMode="auto">
          <a:xfrm flipH="1" flipV="1">
            <a:off x="1047750" y="6146800"/>
            <a:ext cx="3240088" cy="7938"/>
          </a:xfrm>
          <a:prstGeom prst="line">
            <a:avLst/>
          </a:prstGeom>
          <a:noFill/>
          <a:ln w="38100">
            <a:solidFill>
              <a:srgbClr val="FF0000"/>
            </a:solidFill>
            <a:prstDash val="sysDot"/>
            <a:round/>
            <a:headEnd type="triangle" w="med" len="med"/>
            <a:tailEnd/>
          </a:ln>
        </p:spPr>
        <p:txBody>
          <a:bodyPr/>
          <a:lstStyle/>
          <a:p>
            <a:endParaRPr lang="en-US"/>
          </a:p>
        </p:txBody>
      </p:sp>
      <p:sp>
        <p:nvSpPr>
          <p:cNvPr id="16414" name="Line 30"/>
          <p:cNvSpPr>
            <a:spLocks noChangeShapeType="1"/>
          </p:cNvSpPr>
          <p:nvPr/>
        </p:nvSpPr>
        <p:spPr bwMode="auto">
          <a:xfrm flipH="1">
            <a:off x="4302125" y="3910013"/>
            <a:ext cx="1588" cy="2201862"/>
          </a:xfrm>
          <a:prstGeom prst="line">
            <a:avLst/>
          </a:prstGeom>
          <a:noFill/>
          <a:ln w="38100">
            <a:solidFill>
              <a:srgbClr val="FF0000"/>
            </a:solidFill>
            <a:prstDash val="sysDot"/>
            <a:round/>
            <a:headEnd type="triangle" w="med" len="med"/>
            <a:tailEnd/>
          </a:ln>
        </p:spPr>
        <p:txBody>
          <a:bodyPr/>
          <a:lstStyle/>
          <a:p>
            <a:endParaRPr lang="en-US"/>
          </a:p>
        </p:txBody>
      </p:sp>
      <p:sp>
        <p:nvSpPr>
          <p:cNvPr id="28709" name="Arc 31"/>
          <p:cNvSpPr>
            <a:spLocks/>
          </p:cNvSpPr>
          <p:nvPr/>
        </p:nvSpPr>
        <p:spPr bwMode="auto">
          <a:xfrm>
            <a:off x="1963738" y="5503863"/>
            <a:ext cx="642937" cy="6429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mc:AlternateContent xmlns:mc="http://schemas.openxmlformats.org/markup-compatibility/2006" xmlns:a14="http://schemas.microsoft.com/office/drawing/2010/main">
        <mc:Choice Requires="a14">
          <p:sp>
            <p:nvSpPr>
              <p:cNvPr id="3" name="TextBox 2"/>
              <p:cNvSpPr txBox="1"/>
              <p:nvPr/>
            </p:nvSpPr>
            <p:spPr>
              <a:xfrm>
                <a:off x="4428279" y="4868820"/>
                <a:ext cx="1311833" cy="4223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opp</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y</m:t>
                              </m:r>
                            </m:sub>
                          </m:sSub>
                        </m:sub>
                      </m:sSub>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4428279" y="4868820"/>
                <a:ext cx="1311833" cy="422360"/>
              </a:xfrm>
              <a:prstGeom prst="rect">
                <a:avLst/>
              </a:prstGeom>
              <a:blipFill rotWithShape="1">
                <a:blip r:embed="rId6"/>
                <a:stretch>
                  <a:fillRect b="-289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2156038" y="6204239"/>
                <a:ext cx="124316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adj</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x</m:t>
                              </m:r>
                            </m:sub>
                          </m:sSub>
                        </m:sub>
                      </m:sSub>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2156038" y="6204239"/>
                <a:ext cx="1243161" cy="393121"/>
              </a:xfrm>
              <a:prstGeom prst="rect">
                <a:avLst/>
              </a:prstGeom>
              <a:blipFill rotWithShape="1">
                <a:blip r:embed="rId7"/>
                <a:stretch>
                  <a:fillRect b="-7813"/>
                </a:stretch>
              </a:blipFill>
            </p:spPr>
            <p:txBody>
              <a:bodyPr/>
              <a:lstStyle/>
              <a:p>
                <a:r>
                  <a:rPr lang="en-US">
                    <a:noFill/>
                  </a:rPr>
                  <a:t> </a:t>
                </a:r>
              </a:p>
            </p:txBody>
          </p:sp>
        </mc:Fallback>
      </mc:AlternateContent>
      <p:sp>
        <p:nvSpPr>
          <p:cNvPr id="22" name="Text Box 61"/>
          <p:cNvSpPr txBox="1">
            <a:spLocks noChangeArrowheads="1"/>
          </p:cNvSpPr>
          <p:nvPr/>
        </p:nvSpPr>
        <p:spPr bwMode="auto">
          <a:xfrm>
            <a:off x="838200" y="6477000"/>
            <a:ext cx="576263" cy="396875"/>
          </a:xfrm>
          <a:prstGeom prst="rect">
            <a:avLst/>
          </a:prstGeom>
          <a:noFill/>
          <a:ln w="9525">
            <a:noFill/>
            <a:miter lim="800000"/>
            <a:headEnd/>
            <a:tailEnd/>
          </a:ln>
        </p:spPr>
        <p:txBody>
          <a:bodyPr>
            <a:spAutoFit/>
          </a:bodyPr>
          <a:lstStyle/>
          <a:p>
            <a:pPr>
              <a:spcBef>
                <a:spcPct val="50000"/>
              </a:spcBef>
            </a:pPr>
            <a:r>
              <a:rPr lang="en-US" sz="2000" b="1" dirty="0">
                <a:solidFill>
                  <a:srgbClr val="0000FF"/>
                </a:solidFill>
              </a:rPr>
              <a:t>-y</a:t>
            </a:r>
          </a:p>
        </p:txBody>
      </p:sp>
      <mc:AlternateContent xmlns:mc="http://schemas.openxmlformats.org/markup-compatibility/2006" xmlns:a14="http://schemas.microsoft.com/office/drawing/2010/main">
        <mc:Choice Requires="a14">
          <p:sp>
            <p:nvSpPr>
              <p:cNvPr id="5" name="TextBox 4"/>
              <p:cNvSpPr txBox="1"/>
              <p:nvPr/>
            </p:nvSpPr>
            <p:spPr>
              <a:xfrm>
                <a:off x="1244565" y="4419007"/>
                <a:ext cx="1753429"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A</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1244565" y="4419007"/>
                <a:ext cx="1753429" cy="508857"/>
              </a:xfrm>
              <a:prstGeom prst="rect">
                <a:avLst/>
              </a:prstGeom>
              <a:blipFill rotWithShape="1">
                <a:blip r:embed="rId8"/>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6413"/>
                                        </p:tgtEl>
                                        <p:attrNameLst>
                                          <p:attrName>style.visibility</p:attrName>
                                        </p:attrNameLst>
                                      </p:cBhvr>
                                      <p:to>
                                        <p:strVal val="visible"/>
                                      </p:to>
                                    </p:set>
                                    <p:animEffect transition="in" filter="slide(fromLeft)">
                                      <p:cBhvr>
                                        <p:cTn id="7" dur="1000"/>
                                        <p:tgtEl>
                                          <p:spTgt spid="16413"/>
                                        </p:tgtEl>
                                      </p:cBhvr>
                                    </p:animEffect>
                                  </p:childTnLst>
                                </p:cTn>
                              </p:par>
                            </p:childTnLst>
                          </p:cTn>
                        </p:par>
                        <p:par>
                          <p:cTn id="8" fill="hold" nodeType="afterGroup">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16414"/>
                                        </p:tgtEl>
                                        <p:attrNameLst>
                                          <p:attrName>style.visibility</p:attrName>
                                        </p:attrNameLst>
                                      </p:cBhvr>
                                      <p:to>
                                        <p:strVal val="visible"/>
                                      </p:to>
                                    </p:set>
                                    <p:animEffect transition="in" filter="slide(fromBottom)">
                                      <p:cBhvr>
                                        <p:cTn id="11" dur="1000"/>
                                        <p:tgtEl>
                                          <p:spTgt spid="16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13" grpId="0" animBg="1"/>
      <p:bldP spid="16414"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31" name="Rectangle 2"/>
          <p:cNvSpPr>
            <a:spLocks noGrp="1" noChangeArrowheads="1"/>
          </p:cNvSpPr>
          <p:nvPr>
            <p:ph type="title"/>
          </p:nvPr>
        </p:nvSpPr>
        <p:spPr/>
        <p:txBody>
          <a:bodyPr/>
          <a:lstStyle/>
          <a:p>
            <a:pPr eaLnBrk="1" hangingPunct="1"/>
            <a:r>
              <a:rPr lang="en-US" sz="4000" smtClean="0"/>
              <a:t>Vector X and Y Components</a:t>
            </a:r>
          </a:p>
        </p:txBody>
      </p:sp>
      <mc:AlternateContent xmlns:mc="http://schemas.openxmlformats.org/markup-compatibility/2006" xmlns:a14="http://schemas.microsoft.com/office/drawing/2010/main">
        <mc:Choice Requires="a14">
          <p:sp>
            <p:nvSpPr>
              <p:cNvPr id="20502" name="Text Box 22"/>
              <p:cNvSpPr txBox="1">
                <a:spLocks noChangeArrowheads="1"/>
              </p:cNvSpPr>
              <p:nvPr/>
            </p:nvSpPr>
            <p:spPr bwMode="auto">
              <a:xfrm>
                <a:off x="465716" y="1029714"/>
                <a:ext cx="3167062" cy="646395"/>
              </a:xfrm>
              <a:prstGeom prst="rect">
                <a:avLst/>
              </a:prstGeom>
              <a:noFill/>
              <a:ln w="9525">
                <a:noFill/>
                <a:miter lim="800000"/>
                <a:headEnd/>
                <a:tailEnd/>
              </a:ln>
            </p:spPr>
            <p:txBody>
              <a:bodyPr>
                <a:spAutoFit/>
              </a:bodyPr>
              <a:lstStyle/>
              <a:p>
                <a:pPr>
                  <a:spcBef>
                    <a:spcPct val="50000"/>
                  </a:spcBef>
                </a:pPr>
                <a:r>
                  <a:rPr lang="en-US" sz="3200" dirty="0" smtClean="0">
                    <a:solidFill>
                      <a:srgbClr val="FF0000"/>
                    </a:solidFill>
                  </a:rPr>
                  <a:t>Solve for </a:t>
                </a:r>
                <a14:m>
                  <m:oMath xmlns:m="http://schemas.openxmlformats.org/officeDocument/2006/math">
                    <m:sSub>
                      <m:sSubPr>
                        <m:ctrlPr>
                          <a:rPr lang="en-US" sz="3200" i="1" dirty="0" smtClean="0">
                            <a:solidFill>
                              <a:srgbClr val="FF0000"/>
                            </a:solidFill>
                            <a:latin typeface="Cambria Math"/>
                          </a:rPr>
                        </m:ctrlPr>
                      </m:sSubPr>
                      <m:e>
                        <m:r>
                          <m:rPr>
                            <m:sty m:val="p"/>
                          </m:rPr>
                          <a:rPr lang="en-US" sz="3200" b="0" i="0" dirty="0" smtClean="0">
                            <a:solidFill>
                              <a:srgbClr val="FF0000"/>
                            </a:solidFill>
                            <a:latin typeface="Cambria Math"/>
                          </a:rPr>
                          <m:t>F</m:t>
                        </m:r>
                      </m:e>
                      <m:sub>
                        <m:sSub>
                          <m:sSubPr>
                            <m:ctrlPr>
                              <a:rPr lang="en-US" sz="3200" i="1" dirty="0" smtClean="0">
                                <a:solidFill>
                                  <a:srgbClr val="FF0000"/>
                                </a:solidFill>
                                <a:latin typeface="Cambria Math"/>
                              </a:rPr>
                            </m:ctrlPr>
                          </m:sSubPr>
                          <m:e>
                            <m:r>
                              <m:rPr>
                                <m:sty m:val="p"/>
                              </m:rPr>
                              <a:rPr lang="en-US" sz="3200" b="0" i="0" dirty="0" smtClean="0">
                                <a:solidFill>
                                  <a:srgbClr val="FF0000"/>
                                </a:solidFill>
                                <a:latin typeface="Cambria Math"/>
                              </a:rPr>
                              <m:t>A</m:t>
                            </m:r>
                          </m:e>
                          <m:sub>
                            <m:r>
                              <m:rPr>
                                <m:sty m:val="p"/>
                              </m:rPr>
                              <a:rPr lang="en-US" sz="3200" b="0" i="0" dirty="0" smtClean="0">
                                <a:solidFill>
                                  <a:srgbClr val="FF0000"/>
                                </a:solidFill>
                                <a:latin typeface="Cambria Math"/>
                              </a:rPr>
                              <m:t>x</m:t>
                            </m:r>
                          </m:sub>
                        </m:sSub>
                      </m:sub>
                    </m:sSub>
                  </m:oMath>
                </a14:m>
                <a:endParaRPr lang="el-GR" sz="3200" dirty="0">
                  <a:solidFill>
                    <a:srgbClr val="FF0000"/>
                  </a:solidFill>
                  <a:latin typeface="+mj-lt"/>
                  <a:cs typeface="Arial" charset="0"/>
                </a:endParaRPr>
              </a:p>
            </p:txBody>
          </p:sp>
        </mc:Choice>
        <mc:Fallback xmlns="">
          <p:sp>
            <p:nvSpPr>
              <p:cNvPr id="20502" name="Text Box 22"/>
              <p:cNvSpPr txBox="1">
                <a:spLocks noRot="1" noChangeAspect="1" noMove="1" noResize="1" noEditPoints="1" noAdjustHandles="1" noChangeArrowheads="1" noChangeShapeType="1" noTextEdit="1"/>
              </p:cNvSpPr>
              <p:nvPr/>
            </p:nvSpPr>
            <p:spPr bwMode="auto">
              <a:xfrm>
                <a:off x="465716" y="1029714"/>
                <a:ext cx="3167062" cy="646395"/>
              </a:xfrm>
              <a:prstGeom prst="rect">
                <a:avLst/>
              </a:prstGeom>
              <a:blipFill rotWithShape="1">
                <a:blip r:embed="rId3"/>
                <a:stretch>
                  <a:fillRect l="-4808" t="-13208" b="-19811"/>
                </a:stretch>
              </a:blipFill>
              <a:ln w="9525">
                <a:noFill/>
                <a:miter lim="800000"/>
                <a:headEnd/>
                <a:tailEnd/>
              </a:ln>
            </p:spPr>
            <p:txBody>
              <a:bodyPr/>
              <a:lstStyle/>
              <a:p>
                <a:r>
                  <a:rPr lang="en-US">
                    <a:noFill/>
                  </a:rPr>
                  <a:t> </a:t>
                </a:r>
              </a:p>
            </p:txBody>
          </p:sp>
        </mc:Fallback>
      </mc:AlternateContent>
      <p:sp>
        <p:nvSpPr>
          <p:cNvPr id="29733" name="Line 55"/>
          <p:cNvSpPr>
            <a:spLocks noChangeShapeType="1"/>
          </p:cNvSpPr>
          <p:nvPr/>
        </p:nvSpPr>
        <p:spPr bwMode="auto">
          <a:xfrm>
            <a:off x="417513" y="6154738"/>
            <a:ext cx="5267325" cy="0"/>
          </a:xfrm>
          <a:prstGeom prst="line">
            <a:avLst/>
          </a:prstGeom>
          <a:noFill/>
          <a:ln w="19050">
            <a:solidFill>
              <a:schemeClr val="tx1"/>
            </a:solidFill>
            <a:round/>
            <a:headEnd/>
            <a:tailEnd/>
          </a:ln>
        </p:spPr>
        <p:txBody>
          <a:bodyPr/>
          <a:lstStyle/>
          <a:p>
            <a:endParaRPr lang="en-US"/>
          </a:p>
        </p:txBody>
      </p:sp>
      <p:sp>
        <p:nvSpPr>
          <p:cNvPr id="29734" name="Rectangle 56"/>
          <p:cNvSpPr>
            <a:spLocks noChangeArrowheads="1"/>
          </p:cNvSpPr>
          <p:nvPr/>
        </p:nvSpPr>
        <p:spPr bwMode="auto">
          <a:xfrm>
            <a:off x="2463800" y="5521325"/>
            <a:ext cx="798513" cy="366713"/>
          </a:xfrm>
          <a:prstGeom prst="rect">
            <a:avLst/>
          </a:prstGeom>
          <a:noFill/>
          <a:ln w="9525">
            <a:noFill/>
            <a:miter lim="800000"/>
            <a:headEnd/>
            <a:tailEnd/>
          </a:ln>
        </p:spPr>
        <p:txBody>
          <a:bodyPr>
            <a:spAutoFit/>
          </a:bodyPr>
          <a:lstStyle/>
          <a:p>
            <a:r>
              <a:rPr lang="en-US">
                <a:solidFill>
                  <a:srgbClr val="FF0000"/>
                </a:solidFill>
              </a:rPr>
              <a:t>35.0°</a:t>
            </a:r>
          </a:p>
        </p:txBody>
      </p:sp>
      <p:sp>
        <p:nvSpPr>
          <p:cNvPr id="29735" name="Line 58"/>
          <p:cNvSpPr>
            <a:spLocks noChangeShapeType="1"/>
          </p:cNvSpPr>
          <p:nvPr/>
        </p:nvSpPr>
        <p:spPr bwMode="auto">
          <a:xfrm flipV="1">
            <a:off x="1035050" y="3606800"/>
            <a:ext cx="0" cy="2946400"/>
          </a:xfrm>
          <a:prstGeom prst="line">
            <a:avLst/>
          </a:prstGeom>
          <a:noFill/>
          <a:ln w="19050">
            <a:solidFill>
              <a:schemeClr val="tx1"/>
            </a:solidFill>
            <a:round/>
            <a:headEnd/>
            <a:tailEnd/>
          </a:ln>
        </p:spPr>
        <p:txBody>
          <a:bodyPr/>
          <a:lstStyle/>
          <a:p>
            <a:endParaRPr lang="en-US"/>
          </a:p>
        </p:txBody>
      </p:sp>
      <p:sp>
        <p:nvSpPr>
          <p:cNvPr id="29736" name="Text Box 59"/>
          <p:cNvSpPr txBox="1">
            <a:spLocks noChangeArrowheads="1"/>
          </p:cNvSpPr>
          <p:nvPr/>
        </p:nvSpPr>
        <p:spPr bwMode="auto">
          <a:xfrm>
            <a:off x="5683250" y="5946775"/>
            <a:ext cx="560388"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29737" name="Text Box 60"/>
          <p:cNvSpPr txBox="1">
            <a:spLocks noChangeArrowheads="1"/>
          </p:cNvSpPr>
          <p:nvPr/>
        </p:nvSpPr>
        <p:spPr bwMode="auto">
          <a:xfrm>
            <a:off x="814388" y="3189288"/>
            <a:ext cx="576262"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29738" name="Text Box 61"/>
          <p:cNvSpPr txBox="1">
            <a:spLocks noChangeArrowheads="1"/>
          </p:cNvSpPr>
          <p:nvPr/>
        </p:nvSpPr>
        <p:spPr bwMode="auto">
          <a:xfrm>
            <a:off x="838200" y="6477000"/>
            <a:ext cx="576263" cy="396875"/>
          </a:xfrm>
          <a:prstGeom prst="rect">
            <a:avLst/>
          </a:prstGeom>
          <a:noFill/>
          <a:ln w="9525">
            <a:noFill/>
            <a:miter lim="800000"/>
            <a:headEnd/>
            <a:tailEnd/>
          </a:ln>
        </p:spPr>
        <p:txBody>
          <a:bodyPr>
            <a:spAutoFit/>
          </a:bodyPr>
          <a:lstStyle/>
          <a:p>
            <a:pPr>
              <a:spcBef>
                <a:spcPct val="50000"/>
              </a:spcBef>
            </a:pPr>
            <a:r>
              <a:rPr lang="en-US" sz="2000" b="1" dirty="0">
                <a:solidFill>
                  <a:srgbClr val="0000FF"/>
                </a:solidFill>
              </a:rPr>
              <a:t>-y</a:t>
            </a:r>
          </a:p>
        </p:txBody>
      </p:sp>
      <p:sp>
        <p:nvSpPr>
          <p:cNvPr id="29739" name="Text Box 62"/>
          <p:cNvSpPr txBox="1">
            <a:spLocks noChangeArrowheads="1"/>
          </p:cNvSpPr>
          <p:nvPr/>
        </p:nvSpPr>
        <p:spPr bwMode="auto">
          <a:xfrm>
            <a:off x="12700" y="5946775"/>
            <a:ext cx="560388"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29742" name="Line 65"/>
          <p:cNvSpPr>
            <a:spLocks noChangeShapeType="1"/>
          </p:cNvSpPr>
          <p:nvPr/>
        </p:nvSpPr>
        <p:spPr bwMode="auto">
          <a:xfrm flipH="1">
            <a:off x="1055688" y="3900488"/>
            <a:ext cx="3259137" cy="2235200"/>
          </a:xfrm>
          <a:prstGeom prst="line">
            <a:avLst/>
          </a:prstGeom>
          <a:noFill/>
          <a:ln w="38100">
            <a:solidFill>
              <a:schemeClr val="tx1"/>
            </a:solidFill>
            <a:round/>
            <a:headEnd type="triangle" w="med" len="med"/>
            <a:tailEnd/>
          </a:ln>
        </p:spPr>
        <p:txBody>
          <a:bodyPr/>
          <a:lstStyle/>
          <a:p>
            <a:endParaRPr lang="en-US"/>
          </a:p>
        </p:txBody>
      </p:sp>
      <p:sp>
        <p:nvSpPr>
          <p:cNvPr id="29743" name="Line 66"/>
          <p:cNvSpPr>
            <a:spLocks noChangeShapeType="1"/>
          </p:cNvSpPr>
          <p:nvPr/>
        </p:nvSpPr>
        <p:spPr bwMode="auto">
          <a:xfrm flipH="1">
            <a:off x="1019175" y="6135688"/>
            <a:ext cx="3270250" cy="20637"/>
          </a:xfrm>
          <a:prstGeom prst="line">
            <a:avLst/>
          </a:prstGeom>
          <a:noFill/>
          <a:ln w="38100">
            <a:solidFill>
              <a:srgbClr val="FF0000"/>
            </a:solidFill>
            <a:prstDash val="sysDot"/>
            <a:round/>
            <a:headEnd type="triangle" w="med" len="med"/>
            <a:tailEnd/>
          </a:ln>
        </p:spPr>
        <p:txBody>
          <a:bodyPr/>
          <a:lstStyle/>
          <a:p>
            <a:endParaRPr lang="en-US"/>
          </a:p>
        </p:txBody>
      </p:sp>
      <p:sp>
        <p:nvSpPr>
          <p:cNvPr id="29744" name="Line 67"/>
          <p:cNvSpPr>
            <a:spLocks noChangeShapeType="1"/>
          </p:cNvSpPr>
          <p:nvPr/>
        </p:nvSpPr>
        <p:spPr bwMode="auto">
          <a:xfrm flipH="1">
            <a:off x="4302125" y="3910013"/>
            <a:ext cx="1588" cy="2201862"/>
          </a:xfrm>
          <a:prstGeom prst="line">
            <a:avLst/>
          </a:prstGeom>
          <a:noFill/>
          <a:ln w="38100">
            <a:solidFill>
              <a:srgbClr val="FF0000"/>
            </a:solidFill>
            <a:prstDash val="sysDot"/>
            <a:round/>
            <a:headEnd type="triangle" w="med" len="med"/>
            <a:tailEnd/>
          </a:ln>
        </p:spPr>
        <p:txBody>
          <a:bodyPr/>
          <a:lstStyle/>
          <a:p>
            <a:endParaRPr lang="en-US"/>
          </a:p>
        </p:txBody>
      </p:sp>
      <p:sp>
        <p:nvSpPr>
          <p:cNvPr id="29745" name="Arc 68"/>
          <p:cNvSpPr>
            <a:spLocks/>
          </p:cNvSpPr>
          <p:nvPr/>
        </p:nvSpPr>
        <p:spPr bwMode="auto">
          <a:xfrm>
            <a:off x="1963738" y="5503863"/>
            <a:ext cx="642937" cy="6429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mc:AlternateContent xmlns:mc="http://schemas.openxmlformats.org/markup-compatibility/2006" xmlns:a14="http://schemas.microsoft.com/office/drawing/2010/main">
        <mc:Choice Requires="a14">
          <p:sp>
            <p:nvSpPr>
              <p:cNvPr id="2" name="TextBox 1"/>
              <p:cNvSpPr txBox="1"/>
              <p:nvPr/>
            </p:nvSpPr>
            <p:spPr>
              <a:xfrm>
                <a:off x="753687" y="1736232"/>
                <a:ext cx="1886478" cy="857094"/>
              </a:xfrm>
              <a:prstGeom prst="rect">
                <a:avLst/>
              </a:prstGeom>
              <a:noFill/>
            </p:spPr>
            <p:txBody>
              <a:bodyPr wrap="none" rtlCol="0">
                <a:spAutoFit/>
              </a:bodyPr>
              <a:lstStyle/>
              <a:p>
                <a:pPr algn="ct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cos</m:t>
                          </m:r>
                        </m:fName>
                        <m:e>
                          <m:r>
                            <m:rPr>
                              <m:sty m:val="p"/>
                            </m:rPr>
                            <a:rPr lang="en-US" sz="2400" i="0" smtClean="0">
                              <a:latin typeface="Cambria Math"/>
                              <a:ea typeface="Cambria Math"/>
                            </a:rPr>
                            <m:t>θ</m:t>
                          </m:r>
                        </m:e>
                      </m:func>
                      <m:r>
                        <a:rPr lang="en-US" sz="2400" b="0" i="0" smtClean="0">
                          <a:latin typeface="Cambria Math"/>
                        </a:rPr>
                        <m:t>= </m:t>
                      </m:r>
                      <m:f>
                        <m:fPr>
                          <m:ctrlPr>
                            <a:rPr lang="en-US" sz="2400" b="0" i="1" smtClean="0">
                              <a:latin typeface="Cambria Math"/>
                            </a:rPr>
                          </m:ctrlPr>
                        </m:fPr>
                        <m:num>
                          <m:r>
                            <m:rPr>
                              <m:sty m:val="p"/>
                            </m:rPr>
                            <a:rPr lang="en-US" sz="2400" b="0" i="0" smtClean="0">
                              <a:latin typeface="Cambria Math"/>
                            </a:rPr>
                            <m:t>adj</m:t>
                          </m:r>
                        </m:num>
                        <m:den>
                          <m:r>
                            <m:rPr>
                              <m:sty m:val="p"/>
                            </m:rPr>
                            <a:rPr lang="en-US" sz="2400" b="0" i="0" smtClean="0">
                              <a:latin typeface="Cambria Math"/>
                            </a:rPr>
                            <m:t>hyp</m:t>
                          </m:r>
                        </m:den>
                      </m:f>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753687" y="1736232"/>
                <a:ext cx="1886478" cy="857094"/>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3175625" y="1774095"/>
                <a:ext cx="1827487" cy="795924"/>
              </a:xfrm>
              <a:prstGeom prst="rect">
                <a:avLst/>
              </a:prstGeom>
              <a:noFill/>
            </p:spPr>
            <p:txBody>
              <a:bodyPr wrap="none" rtlCol="0">
                <a:spAutoFit/>
              </a:bodyPr>
              <a:lstStyle/>
              <a:p>
                <a:pPr algn="ct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cos</m:t>
                          </m:r>
                        </m:fName>
                        <m:e>
                          <m:r>
                            <m:rPr>
                              <m:sty m:val="p"/>
                            </m:rPr>
                            <a:rPr lang="en-US" sz="2400" i="0" smtClean="0">
                              <a:latin typeface="Cambria Math"/>
                              <a:ea typeface="Cambria Math"/>
                            </a:rPr>
                            <m:t>θ</m:t>
                          </m:r>
                        </m:e>
                      </m:func>
                      <m:r>
                        <a:rPr lang="en-US" sz="2400" b="0" i="0" smtClean="0">
                          <a:latin typeface="Cambria Math"/>
                        </a:rPr>
                        <m:t>= </m:t>
                      </m:r>
                      <m:f>
                        <m:fPr>
                          <m:ctrlPr>
                            <a:rPr lang="en-US" sz="2400" b="0" i="1" smtClean="0">
                              <a:latin typeface="Cambria Math"/>
                            </a:rPr>
                          </m:ctrlPr>
                        </m:fPr>
                        <m:num>
                          <m:sSub>
                            <m:sSubPr>
                              <m:ctrlPr>
                                <a:rPr lang="en-US" sz="2400" b="0" i="1" smtClean="0">
                                  <a:latin typeface="Cambria Math"/>
                                </a:rPr>
                              </m:ctrlPr>
                            </m:sSubPr>
                            <m:e>
                              <m:r>
                                <m:rPr>
                                  <m:sty m:val="p"/>
                                </m:rPr>
                                <a:rPr lang="en-US" sz="2400" b="0" i="0" smtClean="0">
                                  <a:latin typeface="Cambria Math"/>
                                </a:rPr>
                                <m:t>F</m:t>
                              </m:r>
                            </m:e>
                            <m:sub>
                              <m:sSub>
                                <m:sSubPr>
                                  <m:ctrlPr>
                                    <a:rPr lang="en-US" sz="2400" b="0" i="1" smtClean="0">
                                      <a:latin typeface="Cambria Math"/>
                                    </a:rPr>
                                  </m:ctrlPr>
                                </m:sSubPr>
                                <m:e>
                                  <m:r>
                                    <m:rPr>
                                      <m:sty m:val="p"/>
                                    </m:rPr>
                                    <a:rPr lang="en-US" sz="2400" b="0" i="0" smtClean="0">
                                      <a:latin typeface="Cambria Math"/>
                                    </a:rPr>
                                    <m:t>A</m:t>
                                  </m:r>
                                </m:e>
                                <m:sub>
                                  <m:r>
                                    <m:rPr>
                                      <m:sty m:val="p"/>
                                    </m:rPr>
                                    <a:rPr lang="en-US" sz="2400" b="0" i="0" smtClean="0">
                                      <a:latin typeface="Cambria Math"/>
                                    </a:rPr>
                                    <m:t>x</m:t>
                                  </m:r>
                                </m:sub>
                              </m:sSub>
                            </m:sub>
                          </m:sSub>
                        </m:num>
                        <m:den>
                          <m:r>
                            <m:rPr>
                              <m:sty m:val="p"/>
                            </m:rPr>
                            <a:rPr lang="en-US" sz="2400" b="0" i="0" smtClean="0">
                              <a:latin typeface="Cambria Math"/>
                            </a:rPr>
                            <m:t>A</m:t>
                          </m:r>
                        </m:den>
                      </m:f>
                    </m:oMath>
                  </m:oMathPara>
                </a14:m>
                <a:endParaRPr lang="en-US" sz="2400" dirty="0"/>
              </a:p>
            </p:txBody>
          </p:sp>
        </mc:Choice>
        <mc:Fallback xmlns="">
          <p:sp>
            <p:nvSpPr>
              <p:cNvPr id="4" name="TextBox 3"/>
              <p:cNvSpPr txBox="1">
                <a:spLocks noRot="1" noChangeAspect="1" noMove="1" noResize="1" noEditPoints="1" noAdjustHandles="1" noChangeArrowheads="1" noChangeShapeType="1" noTextEdit="1"/>
              </p:cNvSpPr>
              <p:nvPr/>
            </p:nvSpPr>
            <p:spPr>
              <a:xfrm>
                <a:off x="3175625" y="1774095"/>
                <a:ext cx="1827487" cy="795924"/>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5538571" y="1743621"/>
                <a:ext cx="2800189" cy="810928"/>
              </a:xfrm>
              <a:prstGeom prst="rect">
                <a:avLst/>
              </a:prstGeom>
              <a:noFill/>
            </p:spPr>
            <p:txBody>
              <a:bodyPr wrap="none" rtlCol="0">
                <a:spAutoFit/>
              </a:bodyPr>
              <a:lstStyle/>
              <a:p>
                <a:pPr algn="ct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cos</m:t>
                          </m:r>
                        </m:fName>
                        <m:e>
                          <m:r>
                            <a:rPr lang="en-US" sz="2400" b="0" i="0" smtClean="0">
                              <a:latin typeface="Cambria Math"/>
                            </a:rPr>
                            <m:t>35.0</m:t>
                          </m:r>
                          <m:r>
                            <a:rPr lang="en-US" sz="2400" b="0" i="0" smtClean="0">
                              <a:latin typeface="Cambria Math"/>
                              <a:ea typeface="Cambria Math"/>
                            </a:rPr>
                            <m:t>°</m:t>
                          </m:r>
                        </m:e>
                      </m:func>
                      <m:r>
                        <a:rPr lang="en-US" sz="2400" b="0" i="0" smtClean="0">
                          <a:latin typeface="Cambria Math"/>
                        </a:rPr>
                        <m:t>= </m:t>
                      </m:r>
                      <m:f>
                        <m:fPr>
                          <m:ctrlPr>
                            <a:rPr lang="en-US" sz="2400" b="0" i="1" smtClean="0">
                              <a:latin typeface="Cambria Math"/>
                            </a:rPr>
                          </m:ctrlPr>
                        </m:fPr>
                        <m:num>
                          <m:sSub>
                            <m:sSubPr>
                              <m:ctrlPr>
                                <a:rPr lang="en-US" sz="2400" b="0" i="1" smtClean="0">
                                  <a:latin typeface="Cambria Math"/>
                                </a:rPr>
                              </m:ctrlPr>
                            </m:sSubPr>
                            <m:e>
                              <m:r>
                                <m:rPr>
                                  <m:sty m:val="p"/>
                                </m:rPr>
                                <a:rPr lang="en-US" sz="2400" b="0" i="0" smtClean="0">
                                  <a:latin typeface="Cambria Math"/>
                                </a:rPr>
                                <m:t>F</m:t>
                              </m:r>
                            </m:e>
                            <m:sub>
                              <m:sSub>
                                <m:sSubPr>
                                  <m:ctrlPr>
                                    <a:rPr lang="en-US" sz="2400" b="0" i="1" smtClean="0">
                                      <a:latin typeface="Cambria Math"/>
                                    </a:rPr>
                                  </m:ctrlPr>
                                </m:sSubPr>
                                <m:e>
                                  <m:r>
                                    <m:rPr>
                                      <m:sty m:val="p"/>
                                    </m:rPr>
                                    <a:rPr lang="en-US" sz="2400" b="0" i="0" smtClean="0">
                                      <a:latin typeface="Cambria Math"/>
                                    </a:rPr>
                                    <m:t>A</m:t>
                                  </m:r>
                                </m:e>
                                <m:sub>
                                  <m:r>
                                    <m:rPr>
                                      <m:sty m:val="p"/>
                                    </m:rPr>
                                    <a:rPr lang="en-US" sz="2400" b="0" i="0" smtClean="0">
                                      <a:latin typeface="Cambria Math"/>
                                    </a:rPr>
                                    <m:t>x</m:t>
                                  </m:r>
                                </m:sub>
                              </m:sSub>
                            </m:sub>
                          </m:sSub>
                        </m:num>
                        <m:den>
                          <m:r>
                            <a:rPr lang="en-US" sz="2400" b="0" i="0" smtClean="0">
                              <a:latin typeface="Cambria Math"/>
                            </a:rPr>
                            <m:t>75.0 </m:t>
                          </m:r>
                          <m:r>
                            <m:rPr>
                              <m:sty m:val="p"/>
                            </m:rPr>
                            <a:rPr lang="en-US" sz="2400" b="0" i="0" smtClean="0">
                              <a:latin typeface="Cambria Math"/>
                            </a:rPr>
                            <m:t>lb</m:t>
                          </m:r>
                        </m:den>
                      </m:f>
                    </m:oMath>
                  </m:oMathPara>
                </a14:m>
                <a:endParaRPr lang="en-US" sz="2400" dirty="0"/>
              </a:p>
            </p:txBody>
          </p:sp>
        </mc:Choice>
        <mc:Fallback xmlns="">
          <p:sp>
            <p:nvSpPr>
              <p:cNvPr id="5" name="TextBox 4"/>
              <p:cNvSpPr txBox="1">
                <a:spLocks noRot="1" noChangeAspect="1" noMove="1" noResize="1" noEditPoints="1" noAdjustHandles="1" noChangeArrowheads="1" noChangeShapeType="1" noTextEdit="1"/>
              </p:cNvSpPr>
              <p:nvPr/>
            </p:nvSpPr>
            <p:spPr>
              <a:xfrm>
                <a:off x="5538571" y="1743621"/>
                <a:ext cx="2800189" cy="810928"/>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3474720" y="2727540"/>
                <a:ext cx="5645584" cy="71577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latin typeface="Cambria Math"/>
                            </a:rPr>
                          </m:ctrlPr>
                        </m:sSubPr>
                        <m:e>
                          <m:r>
                            <m:rPr>
                              <m:sty m:val="p"/>
                            </m:rPr>
                            <a:rPr lang="en-US" sz="3600" b="0" i="0" smtClean="0">
                              <a:latin typeface="Cambria Math"/>
                            </a:rPr>
                            <m:t>F</m:t>
                          </m:r>
                        </m:e>
                        <m:sub>
                          <m:sSub>
                            <m:sSubPr>
                              <m:ctrlPr>
                                <a:rPr lang="en-US" sz="3600" i="1" smtClean="0">
                                  <a:latin typeface="Cambria Math"/>
                                </a:rPr>
                              </m:ctrlPr>
                            </m:sSubPr>
                            <m:e>
                              <m:r>
                                <m:rPr>
                                  <m:sty m:val="p"/>
                                </m:rPr>
                                <a:rPr lang="en-US" sz="3600" b="0" i="0" smtClean="0">
                                  <a:latin typeface="Cambria Math"/>
                                </a:rPr>
                                <m:t>A</m:t>
                              </m:r>
                            </m:e>
                            <m:sub>
                              <m:r>
                                <m:rPr>
                                  <m:sty m:val="p"/>
                                </m:rPr>
                                <a:rPr lang="en-US" sz="3600" b="0" i="0" smtClean="0">
                                  <a:latin typeface="Cambria Math"/>
                                </a:rPr>
                                <m:t>x</m:t>
                              </m:r>
                            </m:sub>
                          </m:sSub>
                        </m:sub>
                      </m:sSub>
                      <m:r>
                        <a:rPr lang="en-US" sz="3600" b="0" i="0" smtClean="0">
                          <a:latin typeface="Cambria Math"/>
                        </a:rPr>
                        <m:t>=75.0 </m:t>
                      </m:r>
                      <m:r>
                        <m:rPr>
                          <m:sty m:val="p"/>
                        </m:rPr>
                        <a:rPr lang="en-US" sz="3600" b="0" i="0" smtClean="0">
                          <a:latin typeface="Cambria Math"/>
                        </a:rPr>
                        <m:t>lb</m:t>
                      </m:r>
                      <m:r>
                        <a:rPr lang="en-US" sz="3600" b="0" i="0" smtClean="0">
                          <a:latin typeface="Cambria Math"/>
                        </a:rPr>
                        <m:t> </m:t>
                      </m:r>
                      <m:func>
                        <m:funcPr>
                          <m:ctrlPr>
                            <a:rPr lang="en-US" sz="3600" b="0" i="1" smtClean="0">
                              <a:latin typeface="Cambria Math"/>
                            </a:rPr>
                          </m:ctrlPr>
                        </m:funcPr>
                        <m:fName>
                          <m:r>
                            <m:rPr>
                              <m:sty m:val="p"/>
                            </m:rPr>
                            <a:rPr lang="en-US" sz="3600" b="0" i="0" smtClean="0">
                              <a:latin typeface="Cambria Math"/>
                            </a:rPr>
                            <m:t>cos</m:t>
                          </m:r>
                        </m:fName>
                        <m:e>
                          <m:r>
                            <a:rPr lang="en-US" sz="3600" b="0" i="0" smtClean="0">
                              <a:latin typeface="Cambria Math"/>
                            </a:rPr>
                            <m:t>35.0</m:t>
                          </m:r>
                          <m:r>
                            <a:rPr lang="en-US" sz="3600" b="0" i="0" smtClean="0">
                              <a:latin typeface="Cambria Math"/>
                              <a:ea typeface="Cambria Math"/>
                            </a:rPr>
                            <m:t>° </m:t>
                          </m:r>
                          <m:r>
                            <m:rPr>
                              <m:sty m:val="p"/>
                            </m:rPr>
                            <a:rPr lang="en-US" sz="3600" b="0" i="0" smtClean="0">
                              <a:latin typeface="Cambria Math"/>
                              <a:ea typeface="Cambria Math"/>
                            </a:rPr>
                            <m:t>up</m:t>
                          </m:r>
                        </m:e>
                      </m:func>
                    </m:oMath>
                  </m:oMathPara>
                </a14:m>
                <a:endParaRPr lang="en-US" sz="3600" dirty="0"/>
              </a:p>
            </p:txBody>
          </p:sp>
        </mc:Choice>
        <mc:Fallback>
          <p:sp>
            <p:nvSpPr>
              <p:cNvPr id="6" name="TextBox 5"/>
              <p:cNvSpPr txBox="1">
                <a:spLocks noRot="1" noChangeAspect="1" noMove="1" noResize="1" noEditPoints="1" noAdjustHandles="1" noChangeArrowheads="1" noChangeShapeType="1" noTextEdit="1"/>
              </p:cNvSpPr>
              <p:nvPr/>
            </p:nvSpPr>
            <p:spPr>
              <a:xfrm>
                <a:off x="3474720" y="2727540"/>
                <a:ext cx="5645584" cy="715773"/>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5278582" y="3606800"/>
                <a:ext cx="2910284" cy="6967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solidFill>
                                <a:srgbClr val="FF0000"/>
                              </a:solidFill>
                              <a:latin typeface="Cambria Math"/>
                            </a:rPr>
                          </m:ctrlPr>
                        </m:sSubPr>
                        <m:e>
                          <m:r>
                            <m:rPr>
                              <m:sty m:val="p"/>
                            </m:rPr>
                            <a:rPr lang="en-US" sz="3600" b="0" i="0" smtClean="0">
                              <a:solidFill>
                                <a:srgbClr val="FF0000"/>
                              </a:solidFill>
                              <a:latin typeface="Cambria Math"/>
                            </a:rPr>
                            <m:t>F</m:t>
                          </m:r>
                        </m:e>
                        <m:sub>
                          <m:sSub>
                            <m:sSubPr>
                              <m:ctrlPr>
                                <a:rPr lang="en-US" sz="3600" i="1" smtClean="0">
                                  <a:solidFill>
                                    <a:srgbClr val="FF0000"/>
                                  </a:solidFill>
                                  <a:latin typeface="Cambria Math"/>
                                </a:rPr>
                              </m:ctrlPr>
                            </m:sSubPr>
                            <m:e>
                              <m:r>
                                <m:rPr>
                                  <m:sty m:val="p"/>
                                </m:rPr>
                                <a:rPr lang="en-US" sz="3600" b="0" i="0" smtClean="0">
                                  <a:solidFill>
                                    <a:srgbClr val="FF0000"/>
                                  </a:solidFill>
                                  <a:latin typeface="Cambria Math"/>
                                </a:rPr>
                                <m:t>A</m:t>
                              </m:r>
                            </m:e>
                            <m:sub>
                              <m:r>
                                <m:rPr>
                                  <m:sty m:val="p"/>
                                </m:rPr>
                                <a:rPr lang="en-US" sz="3600" b="0" i="0" smtClean="0">
                                  <a:solidFill>
                                    <a:srgbClr val="FF0000"/>
                                  </a:solidFill>
                                  <a:latin typeface="Cambria Math"/>
                                </a:rPr>
                                <m:t>x</m:t>
                              </m:r>
                            </m:sub>
                          </m:sSub>
                        </m:sub>
                      </m:sSub>
                      <m:r>
                        <a:rPr lang="en-US" sz="3600" b="0" i="0" smtClean="0">
                          <a:solidFill>
                            <a:srgbClr val="FF0000"/>
                          </a:solidFill>
                          <a:latin typeface="Cambria Math"/>
                        </a:rPr>
                        <m:t>=61.4 </m:t>
                      </m:r>
                      <m:r>
                        <m:rPr>
                          <m:sty m:val="p"/>
                        </m:rPr>
                        <a:rPr lang="en-US" sz="3600" b="0" i="0" smtClean="0">
                          <a:solidFill>
                            <a:srgbClr val="FF0000"/>
                          </a:solidFill>
                          <a:latin typeface="Cambria Math"/>
                        </a:rPr>
                        <m:t>lb</m:t>
                      </m:r>
                    </m:oMath>
                  </m:oMathPara>
                </a14:m>
                <a:endParaRPr lang="en-US" sz="3600" dirty="0">
                  <a:solidFill>
                    <a:srgbClr val="FF0000"/>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5278582" y="3606800"/>
                <a:ext cx="2910284" cy="696794"/>
              </a:xfrm>
              <a:prstGeom prst="rect">
                <a:avLst/>
              </a:prstGeom>
              <a:blipFill rotWithShape="1">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4428279" y="4868820"/>
                <a:ext cx="1311833" cy="4223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opp</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y</m:t>
                              </m:r>
                            </m:sub>
                          </m:sSub>
                        </m:sub>
                      </m:sSub>
                    </m:oMath>
                  </m:oMathPara>
                </a14:m>
                <a:endParaRPr lang="en-US" dirty="0"/>
              </a:p>
            </p:txBody>
          </p:sp>
        </mc:Choice>
        <mc:Fallback xmlns="">
          <p:sp>
            <p:nvSpPr>
              <p:cNvPr id="30" name="TextBox 29"/>
              <p:cNvSpPr txBox="1">
                <a:spLocks noRot="1" noChangeAspect="1" noMove="1" noResize="1" noEditPoints="1" noAdjustHandles="1" noChangeArrowheads="1" noChangeShapeType="1" noTextEdit="1"/>
              </p:cNvSpPr>
              <p:nvPr/>
            </p:nvSpPr>
            <p:spPr>
              <a:xfrm>
                <a:off x="4428279" y="4868820"/>
                <a:ext cx="1311833" cy="422360"/>
              </a:xfrm>
              <a:prstGeom prst="rect">
                <a:avLst/>
              </a:prstGeom>
              <a:blipFill rotWithShape="1">
                <a:blip r:embed="rId9"/>
                <a:stretch>
                  <a:fillRect b="-289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2156038" y="6204239"/>
                <a:ext cx="124316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adj</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x</m:t>
                              </m:r>
                            </m:sub>
                          </m:sSub>
                        </m:sub>
                      </m:sSub>
                    </m:oMath>
                  </m:oMathPara>
                </a14:m>
                <a:endParaRPr lang="en-US" dirty="0"/>
              </a:p>
            </p:txBody>
          </p:sp>
        </mc:Choice>
        <mc:Fallback xmlns="">
          <p:sp>
            <p:nvSpPr>
              <p:cNvPr id="31" name="TextBox 30"/>
              <p:cNvSpPr txBox="1">
                <a:spLocks noRot="1" noChangeAspect="1" noMove="1" noResize="1" noEditPoints="1" noAdjustHandles="1" noChangeArrowheads="1" noChangeShapeType="1" noTextEdit="1"/>
              </p:cNvSpPr>
              <p:nvPr/>
            </p:nvSpPr>
            <p:spPr>
              <a:xfrm>
                <a:off x="2156038" y="6204239"/>
                <a:ext cx="1243161" cy="393121"/>
              </a:xfrm>
              <a:prstGeom prst="rect">
                <a:avLst/>
              </a:prstGeom>
              <a:blipFill rotWithShape="1">
                <a:blip r:embed="rId10"/>
                <a:stretch>
                  <a:fillRect b="-78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1244565" y="4419007"/>
                <a:ext cx="1753429"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A</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32" name="TextBox 31"/>
              <p:cNvSpPr txBox="1">
                <a:spLocks noRot="1" noChangeAspect="1" noMove="1" noResize="1" noEditPoints="1" noAdjustHandles="1" noChangeArrowheads="1" noChangeShapeType="1" noTextEdit="1"/>
              </p:cNvSpPr>
              <p:nvPr/>
            </p:nvSpPr>
            <p:spPr>
              <a:xfrm>
                <a:off x="1244565" y="4419007"/>
                <a:ext cx="1753429" cy="508857"/>
              </a:xfrm>
              <a:prstGeom prst="rect">
                <a:avLst/>
              </a:prstGeom>
              <a:blipFill rotWithShape="1">
                <a:blip r:embed="rId11"/>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5" name="Rectangle 4"/>
          <p:cNvSpPr>
            <a:spLocks noGrp="1" noChangeArrowheads="1"/>
          </p:cNvSpPr>
          <p:nvPr>
            <p:ph type="title"/>
          </p:nvPr>
        </p:nvSpPr>
        <p:spPr/>
        <p:txBody>
          <a:bodyPr/>
          <a:lstStyle/>
          <a:p>
            <a:pPr eaLnBrk="1" hangingPunct="1"/>
            <a:r>
              <a:rPr lang="en-US" smtClean="0"/>
              <a:t>Vector X and Y Components</a:t>
            </a:r>
          </a:p>
        </p:txBody>
      </p:sp>
      <mc:AlternateContent xmlns:mc="http://schemas.openxmlformats.org/markup-compatibility/2006" xmlns:a14="http://schemas.microsoft.com/office/drawing/2010/main">
        <mc:Choice Requires="a14">
          <p:sp>
            <p:nvSpPr>
              <p:cNvPr id="25624" name="Text Box 24"/>
              <p:cNvSpPr txBox="1">
                <a:spLocks noChangeArrowheads="1"/>
              </p:cNvSpPr>
              <p:nvPr/>
            </p:nvSpPr>
            <p:spPr bwMode="auto">
              <a:xfrm>
                <a:off x="461963" y="1033272"/>
                <a:ext cx="3167062" cy="679097"/>
              </a:xfrm>
              <a:prstGeom prst="rect">
                <a:avLst/>
              </a:prstGeom>
              <a:noFill/>
              <a:ln w="9525">
                <a:noFill/>
                <a:miter lim="800000"/>
                <a:headEnd/>
                <a:tailEnd/>
              </a:ln>
            </p:spPr>
            <p:txBody>
              <a:bodyPr>
                <a:spAutoFit/>
              </a:bodyPr>
              <a:lstStyle/>
              <a:p>
                <a:pPr>
                  <a:spcBef>
                    <a:spcPct val="50000"/>
                  </a:spcBef>
                </a:pPr>
                <a:r>
                  <a:rPr lang="en-US" sz="3200" dirty="0" smtClean="0">
                    <a:solidFill>
                      <a:srgbClr val="FF0000"/>
                    </a:solidFill>
                  </a:rPr>
                  <a:t>Solve for </a:t>
                </a:r>
                <a14:m>
                  <m:oMath xmlns:m="http://schemas.openxmlformats.org/officeDocument/2006/math">
                    <m:sSub>
                      <m:sSubPr>
                        <m:ctrlPr>
                          <a:rPr lang="en-US" sz="3200" i="1" dirty="0" smtClean="0">
                            <a:solidFill>
                              <a:srgbClr val="FF0000"/>
                            </a:solidFill>
                            <a:latin typeface="Cambria Math"/>
                          </a:rPr>
                        </m:ctrlPr>
                      </m:sSubPr>
                      <m:e>
                        <m:r>
                          <m:rPr>
                            <m:sty m:val="p"/>
                          </m:rPr>
                          <a:rPr lang="en-US" sz="3200" b="0" i="0" dirty="0" smtClean="0">
                            <a:solidFill>
                              <a:srgbClr val="FF0000"/>
                            </a:solidFill>
                            <a:latin typeface="Cambria Math"/>
                          </a:rPr>
                          <m:t>F</m:t>
                        </m:r>
                      </m:e>
                      <m:sub>
                        <m:sSub>
                          <m:sSubPr>
                            <m:ctrlPr>
                              <a:rPr lang="en-US" sz="3200" i="1" dirty="0" smtClean="0">
                                <a:solidFill>
                                  <a:srgbClr val="FF0000"/>
                                </a:solidFill>
                                <a:latin typeface="Cambria Math"/>
                              </a:rPr>
                            </m:ctrlPr>
                          </m:sSubPr>
                          <m:e>
                            <m:r>
                              <m:rPr>
                                <m:sty m:val="p"/>
                              </m:rPr>
                              <a:rPr lang="en-US" sz="3200" b="0" i="0" dirty="0" smtClean="0">
                                <a:solidFill>
                                  <a:srgbClr val="FF0000"/>
                                </a:solidFill>
                                <a:latin typeface="Cambria Math"/>
                              </a:rPr>
                              <m:t>A</m:t>
                            </m:r>
                          </m:e>
                          <m:sub>
                            <m:r>
                              <m:rPr>
                                <m:sty m:val="p"/>
                              </m:rPr>
                              <a:rPr lang="en-US" sz="3200" b="0" i="0" dirty="0" smtClean="0">
                                <a:solidFill>
                                  <a:srgbClr val="FF0000"/>
                                </a:solidFill>
                                <a:latin typeface="Cambria Math"/>
                              </a:rPr>
                              <m:t>y</m:t>
                            </m:r>
                          </m:sub>
                        </m:sSub>
                      </m:sub>
                    </m:sSub>
                  </m:oMath>
                </a14:m>
                <a:endParaRPr lang="el-GR" sz="3200" baseline="-25000" dirty="0">
                  <a:solidFill>
                    <a:srgbClr val="FF0000"/>
                  </a:solidFill>
                  <a:latin typeface="GreekC" pitchFamily="2" charset="0"/>
                  <a:cs typeface="Arial" charset="0"/>
                </a:endParaRPr>
              </a:p>
            </p:txBody>
          </p:sp>
        </mc:Choice>
        <mc:Fallback xmlns="">
          <p:sp>
            <p:nvSpPr>
              <p:cNvPr id="25624" name="Text Box 24"/>
              <p:cNvSpPr txBox="1">
                <a:spLocks noRot="1" noChangeAspect="1" noMove="1" noResize="1" noEditPoints="1" noAdjustHandles="1" noChangeArrowheads="1" noChangeShapeType="1" noTextEdit="1"/>
              </p:cNvSpPr>
              <p:nvPr/>
            </p:nvSpPr>
            <p:spPr bwMode="auto">
              <a:xfrm>
                <a:off x="461963" y="1033272"/>
                <a:ext cx="3167062" cy="679097"/>
              </a:xfrm>
              <a:prstGeom prst="rect">
                <a:avLst/>
              </a:prstGeom>
              <a:blipFill rotWithShape="1">
                <a:blip r:embed="rId3"/>
                <a:stretch>
                  <a:fillRect l="-5010" t="-12613" b="-13514"/>
                </a:stretch>
              </a:blipFill>
              <a:ln w="9525">
                <a:noFill/>
                <a:miter lim="800000"/>
                <a:headEnd/>
                <a:tailEnd/>
              </a:ln>
            </p:spPr>
            <p:txBody>
              <a:bodyPr/>
              <a:lstStyle/>
              <a:p>
                <a:r>
                  <a:rPr lang="en-US">
                    <a:noFill/>
                  </a:rPr>
                  <a:t> </a:t>
                </a:r>
              </a:p>
            </p:txBody>
          </p:sp>
        </mc:Fallback>
      </mc:AlternateContent>
      <p:sp>
        <p:nvSpPr>
          <p:cNvPr id="30757" name="Line 46"/>
          <p:cNvSpPr>
            <a:spLocks noChangeShapeType="1"/>
          </p:cNvSpPr>
          <p:nvPr/>
        </p:nvSpPr>
        <p:spPr bwMode="auto">
          <a:xfrm>
            <a:off x="417513" y="6154738"/>
            <a:ext cx="5267325" cy="0"/>
          </a:xfrm>
          <a:prstGeom prst="line">
            <a:avLst/>
          </a:prstGeom>
          <a:noFill/>
          <a:ln w="19050">
            <a:solidFill>
              <a:schemeClr val="tx1"/>
            </a:solidFill>
            <a:round/>
            <a:headEnd/>
            <a:tailEnd/>
          </a:ln>
        </p:spPr>
        <p:txBody>
          <a:bodyPr/>
          <a:lstStyle/>
          <a:p>
            <a:endParaRPr lang="en-US"/>
          </a:p>
        </p:txBody>
      </p:sp>
      <p:sp>
        <p:nvSpPr>
          <p:cNvPr id="30758" name="Rectangle 47"/>
          <p:cNvSpPr>
            <a:spLocks noChangeArrowheads="1"/>
          </p:cNvSpPr>
          <p:nvPr/>
        </p:nvSpPr>
        <p:spPr bwMode="auto">
          <a:xfrm>
            <a:off x="2463800" y="5521325"/>
            <a:ext cx="852488" cy="366713"/>
          </a:xfrm>
          <a:prstGeom prst="rect">
            <a:avLst/>
          </a:prstGeom>
          <a:noFill/>
          <a:ln w="9525">
            <a:noFill/>
            <a:miter lim="800000"/>
            <a:headEnd/>
            <a:tailEnd/>
          </a:ln>
        </p:spPr>
        <p:txBody>
          <a:bodyPr>
            <a:spAutoFit/>
          </a:bodyPr>
          <a:lstStyle/>
          <a:p>
            <a:r>
              <a:rPr lang="en-US">
                <a:solidFill>
                  <a:srgbClr val="FF0000"/>
                </a:solidFill>
              </a:rPr>
              <a:t>35.0°</a:t>
            </a:r>
          </a:p>
        </p:txBody>
      </p:sp>
      <p:sp>
        <p:nvSpPr>
          <p:cNvPr id="30759" name="Line 49"/>
          <p:cNvSpPr>
            <a:spLocks noChangeShapeType="1"/>
          </p:cNvSpPr>
          <p:nvPr/>
        </p:nvSpPr>
        <p:spPr bwMode="auto">
          <a:xfrm flipV="1">
            <a:off x="1035050" y="3606800"/>
            <a:ext cx="0" cy="2946400"/>
          </a:xfrm>
          <a:prstGeom prst="line">
            <a:avLst/>
          </a:prstGeom>
          <a:noFill/>
          <a:ln w="19050">
            <a:solidFill>
              <a:schemeClr val="tx1"/>
            </a:solidFill>
            <a:round/>
            <a:headEnd/>
            <a:tailEnd/>
          </a:ln>
        </p:spPr>
        <p:txBody>
          <a:bodyPr/>
          <a:lstStyle/>
          <a:p>
            <a:endParaRPr lang="en-US"/>
          </a:p>
        </p:txBody>
      </p:sp>
      <p:sp>
        <p:nvSpPr>
          <p:cNvPr id="30760" name="Text Box 50"/>
          <p:cNvSpPr txBox="1">
            <a:spLocks noChangeArrowheads="1"/>
          </p:cNvSpPr>
          <p:nvPr/>
        </p:nvSpPr>
        <p:spPr bwMode="auto">
          <a:xfrm>
            <a:off x="5683250" y="5946775"/>
            <a:ext cx="560388"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30761" name="Text Box 51"/>
          <p:cNvSpPr txBox="1">
            <a:spLocks noChangeArrowheads="1"/>
          </p:cNvSpPr>
          <p:nvPr/>
        </p:nvSpPr>
        <p:spPr bwMode="auto">
          <a:xfrm>
            <a:off x="814388" y="3189288"/>
            <a:ext cx="576262"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30763" name="Text Box 53"/>
          <p:cNvSpPr txBox="1">
            <a:spLocks noChangeArrowheads="1"/>
          </p:cNvSpPr>
          <p:nvPr/>
        </p:nvSpPr>
        <p:spPr bwMode="auto">
          <a:xfrm>
            <a:off x="12700" y="5946775"/>
            <a:ext cx="560388"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30766" name="Line 56"/>
          <p:cNvSpPr>
            <a:spLocks noChangeShapeType="1"/>
          </p:cNvSpPr>
          <p:nvPr/>
        </p:nvSpPr>
        <p:spPr bwMode="auto">
          <a:xfrm flipH="1">
            <a:off x="1055688" y="3900488"/>
            <a:ext cx="3259137" cy="2235200"/>
          </a:xfrm>
          <a:prstGeom prst="line">
            <a:avLst/>
          </a:prstGeom>
          <a:noFill/>
          <a:ln w="38100">
            <a:solidFill>
              <a:schemeClr val="tx1"/>
            </a:solidFill>
            <a:round/>
            <a:headEnd type="triangle" w="med" len="med"/>
            <a:tailEnd/>
          </a:ln>
        </p:spPr>
        <p:txBody>
          <a:bodyPr/>
          <a:lstStyle/>
          <a:p>
            <a:endParaRPr lang="en-US"/>
          </a:p>
        </p:txBody>
      </p:sp>
      <p:sp>
        <p:nvSpPr>
          <p:cNvPr id="30767" name="Line 57"/>
          <p:cNvSpPr>
            <a:spLocks noChangeShapeType="1"/>
          </p:cNvSpPr>
          <p:nvPr/>
        </p:nvSpPr>
        <p:spPr bwMode="auto">
          <a:xfrm flipH="1">
            <a:off x="1038225" y="6145213"/>
            <a:ext cx="3249613" cy="11112"/>
          </a:xfrm>
          <a:prstGeom prst="line">
            <a:avLst/>
          </a:prstGeom>
          <a:noFill/>
          <a:ln w="38100">
            <a:solidFill>
              <a:srgbClr val="FF0000"/>
            </a:solidFill>
            <a:prstDash val="sysDot"/>
            <a:round/>
            <a:headEnd type="triangle" w="med" len="med"/>
            <a:tailEnd/>
          </a:ln>
        </p:spPr>
        <p:txBody>
          <a:bodyPr/>
          <a:lstStyle/>
          <a:p>
            <a:endParaRPr lang="en-US"/>
          </a:p>
        </p:txBody>
      </p:sp>
      <p:sp>
        <p:nvSpPr>
          <p:cNvPr id="30768" name="Line 58"/>
          <p:cNvSpPr>
            <a:spLocks noChangeShapeType="1"/>
          </p:cNvSpPr>
          <p:nvPr/>
        </p:nvSpPr>
        <p:spPr bwMode="auto">
          <a:xfrm flipH="1">
            <a:off x="4302125" y="3910013"/>
            <a:ext cx="1588" cy="2201862"/>
          </a:xfrm>
          <a:prstGeom prst="line">
            <a:avLst/>
          </a:prstGeom>
          <a:noFill/>
          <a:ln w="38100">
            <a:solidFill>
              <a:srgbClr val="FF0000"/>
            </a:solidFill>
            <a:prstDash val="sysDot"/>
            <a:round/>
            <a:headEnd type="triangle" w="med" len="med"/>
            <a:tailEnd/>
          </a:ln>
        </p:spPr>
        <p:txBody>
          <a:bodyPr/>
          <a:lstStyle/>
          <a:p>
            <a:endParaRPr lang="en-US"/>
          </a:p>
        </p:txBody>
      </p:sp>
      <p:sp>
        <p:nvSpPr>
          <p:cNvPr id="30769" name="Arc 59"/>
          <p:cNvSpPr>
            <a:spLocks/>
          </p:cNvSpPr>
          <p:nvPr/>
        </p:nvSpPr>
        <p:spPr bwMode="auto">
          <a:xfrm>
            <a:off x="1963738" y="5503863"/>
            <a:ext cx="642937" cy="64293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mc:AlternateContent xmlns:mc="http://schemas.openxmlformats.org/markup-compatibility/2006">
        <mc:Choice xmlns:a14="http://schemas.microsoft.com/office/drawing/2010/main" Requires="a14">
          <p:sp>
            <p:nvSpPr>
              <p:cNvPr id="2" name="TextBox 1"/>
              <p:cNvSpPr txBox="1"/>
              <p:nvPr/>
            </p:nvSpPr>
            <p:spPr>
              <a:xfrm>
                <a:off x="3474720" y="2724912"/>
                <a:ext cx="5773665" cy="7525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latin typeface="Cambria Math"/>
                            </a:rPr>
                          </m:ctrlPr>
                        </m:sSubPr>
                        <m:e>
                          <m:r>
                            <m:rPr>
                              <m:sty m:val="p"/>
                            </m:rPr>
                            <a:rPr lang="en-US" sz="3600" b="0" i="0" smtClean="0">
                              <a:latin typeface="Cambria Math"/>
                            </a:rPr>
                            <m:t>F</m:t>
                          </m:r>
                        </m:e>
                        <m:sub>
                          <m:sSub>
                            <m:sSubPr>
                              <m:ctrlPr>
                                <a:rPr lang="en-US" sz="3600" i="1" smtClean="0">
                                  <a:latin typeface="Cambria Math"/>
                                </a:rPr>
                              </m:ctrlPr>
                            </m:sSubPr>
                            <m:e>
                              <m:r>
                                <m:rPr>
                                  <m:sty m:val="p"/>
                                </m:rPr>
                                <a:rPr lang="en-US" sz="3600" b="0" i="0" smtClean="0">
                                  <a:latin typeface="Cambria Math"/>
                                </a:rPr>
                                <m:t>A</m:t>
                              </m:r>
                            </m:e>
                            <m:sub>
                              <m:r>
                                <m:rPr>
                                  <m:sty m:val="p"/>
                                </m:rPr>
                                <a:rPr lang="en-US" sz="3600" b="0" i="0" smtClean="0">
                                  <a:latin typeface="Cambria Math"/>
                                </a:rPr>
                                <m:t>y</m:t>
                              </m:r>
                            </m:sub>
                          </m:sSub>
                        </m:sub>
                      </m:sSub>
                      <m:r>
                        <a:rPr lang="en-US" sz="3600" b="0" i="0" smtClean="0">
                          <a:latin typeface="Cambria Math"/>
                          <a:ea typeface="Cambria Math"/>
                        </a:rPr>
                        <m:t>=75.0 </m:t>
                      </m:r>
                      <m:r>
                        <m:rPr>
                          <m:sty m:val="p"/>
                        </m:rPr>
                        <a:rPr lang="en-US" sz="3600" b="0" i="0" smtClean="0">
                          <a:latin typeface="Cambria Math"/>
                          <a:ea typeface="Cambria Math"/>
                        </a:rPr>
                        <m:t>lb</m:t>
                      </m:r>
                      <m:func>
                        <m:funcPr>
                          <m:ctrlPr>
                            <a:rPr lang="en-US" sz="3600" i="1" smtClean="0">
                              <a:latin typeface="Cambria Math"/>
                              <a:ea typeface="Cambria Math"/>
                            </a:rPr>
                          </m:ctrlPr>
                        </m:funcPr>
                        <m:fName>
                          <m:r>
                            <m:rPr>
                              <m:sty m:val="p"/>
                            </m:rPr>
                            <a:rPr lang="en-US" sz="3600" b="0" i="0" smtClean="0">
                              <a:latin typeface="Cambria Math"/>
                              <a:ea typeface="Cambria Math"/>
                            </a:rPr>
                            <m:t>sin</m:t>
                          </m:r>
                        </m:fName>
                        <m:e>
                          <m:r>
                            <a:rPr lang="en-US" sz="3600" b="0" i="0" smtClean="0">
                              <a:latin typeface="Cambria Math"/>
                              <a:ea typeface="Cambria Math"/>
                            </a:rPr>
                            <m:t>35.0° </m:t>
                          </m:r>
                          <m:r>
                            <m:rPr>
                              <m:sty m:val="p"/>
                            </m:rPr>
                            <a:rPr lang="en-US" sz="3600" b="0" i="0" smtClean="0">
                              <a:latin typeface="Cambria Math"/>
                              <a:ea typeface="Cambria Math"/>
                            </a:rPr>
                            <m:t>up</m:t>
                          </m:r>
                        </m:e>
                      </m:func>
                    </m:oMath>
                  </m:oMathPara>
                </a14:m>
                <a:endParaRPr lang="en-US" sz="3600" dirty="0">
                  <a:latin typeface="+mn-lt"/>
                </a:endParaRPr>
              </a:p>
            </p:txBody>
          </p:sp>
        </mc:Choice>
        <mc:Fallback>
          <p:sp>
            <p:nvSpPr>
              <p:cNvPr id="2" name="TextBox 1"/>
              <p:cNvSpPr txBox="1">
                <a:spLocks noRot="1" noChangeAspect="1" noMove="1" noResize="1" noEditPoints="1" noAdjustHandles="1" noChangeArrowheads="1" noChangeShapeType="1" noTextEdit="1"/>
              </p:cNvSpPr>
              <p:nvPr/>
            </p:nvSpPr>
            <p:spPr>
              <a:xfrm>
                <a:off x="3474720" y="2724912"/>
                <a:ext cx="5773665" cy="752514"/>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TextBox 2"/>
              <p:cNvSpPr txBox="1"/>
              <p:nvPr/>
            </p:nvSpPr>
            <p:spPr>
              <a:xfrm>
                <a:off x="749808" y="1737359"/>
                <a:ext cx="1737360" cy="85953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sin</m:t>
                          </m:r>
                        </m:fName>
                        <m:e>
                          <m:r>
                            <m:rPr>
                              <m:sty m:val="p"/>
                            </m:rPr>
                            <a:rPr lang="en-US" sz="2400" i="0" smtClean="0">
                              <a:latin typeface="Cambria Math"/>
                              <a:ea typeface="Cambria Math"/>
                            </a:rPr>
                            <m:t>θ</m:t>
                          </m:r>
                          <m:r>
                            <a:rPr lang="en-US" sz="2400" b="0" i="0" smtClean="0">
                              <a:latin typeface="Cambria Math"/>
                              <a:ea typeface="Cambria Math"/>
                            </a:rPr>
                            <m:t> = </m:t>
                          </m:r>
                          <m:f>
                            <m:fPr>
                              <m:ctrlPr>
                                <a:rPr lang="en-US" sz="2400" b="0" i="1" smtClean="0">
                                  <a:latin typeface="Cambria Math"/>
                                  <a:ea typeface="Cambria Math"/>
                                </a:rPr>
                              </m:ctrlPr>
                            </m:fPr>
                            <m:num>
                              <m:r>
                                <m:rPr>
                                  <m:sty m:val="p"/>
                                </m:rPr>
                                <a:rPr lang="en-US" sz="2400" b="0" i="0" smtClean="0">
                                  <a:latin typeface="Cambria Math"/>
                                  <a:ea typeface="Cambria Math"/>
                                </a:rPr>
                                <m:t>opp</m:t>
                              </m:r>
                            </m:num>
                            <m:den>
                              <m:r>
                                <m:rPr>
                                  <m:sty m:val="p"/>
                                </m:rPr>
                                <a:rPr lang="en-US" sz="2400" b="0" i="0" smtClean="0">
                                  <a:latin typeface="Cambria Math"/>
                                  <a:ea typeface="Cambria Math"/>
                                </a:rPr>
                                <m:t>hyp</m:t>
                              </m:r>
                            </m:den>
                          </m:f>
                        </m:e>
                      </m:func>
                    </m:oMath>
                  </m:oMathPara>
                </a14:m>
                <a:endParaRPr lang="en-US" sz="2400" dirty="0"/>
              </a:p>
            </p:txBody>
          </p:sp>
        </mc:Choice>
        <mc:Fallback>
          <p:sp>
            <p:nvSpPr>
              <p:cNvPr id="3" name="TextBox 2"/>
              <p:cNvSpPr txBox="1">
                <a:spLocks noRot="1" noChangeAspect="1" noMove="1" noResize="1" noEditPoints="1" noAdjustHandles="1" noChangeArrowheads="1" noChangeShapeType="1" noTextEdit="1"/>
              </p:cNvSpPr>
              <p:nvPr/>
            </p:nvSpPr>
            <p:spPr>
              <a:xfrm>
                <a:off x="749808" y="1737359"/>
                <a:ext cx="1737360" cy="859536"/>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TextBox 3"/>
              <p:cNvSpPr txBox="1"/>
              <p:nvPr/>
            </p:nvSpPr>
            <p:spPr>
              <a:xfrm>
                <a:off x="3172968" y="1770046"/>
                <a:ext cx="1807546" cy="9237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sin</m:t>
                          </m:r>
                        </m:fName>
                        <m:e>
                          <m:r>
                            <m:rPr>
                              <m:sty m:val="p"/>
                            </m:rPr>
                            <a:rPr lang="en-US" sz="2400" i="0" smtClean="0">
                              <a:latin typeface="Cambria Math"/>
                              <a:ea typeface="Cambria Math"/>
                            </a:rPr>
                            <m:t>θ</m:t>
                          </m:r>
                          <m:r>
                            <a:rPr lang="en-US" sz="2400" b="0" i="0" smtClean="0">
                              <a:latin typeface="Cambria Math"/>
                              <a:ea typeface="Cambria Math"/>
                            </a:rPr>
                            <m:t>= </m:t>
                          </m:r>
                          <m:f>
                            <m:fPr>
                              <m:ctrlPr>
                                <a:rPr lang="en-US" sz="2400" b="0" i="1" smtClean="0">
                                  <a:latin typeface="Cambria Math"/>
                                  <a:ea typeface="Cambria Math"/>
                                </a:rPr>
                              </m:ctrlPr>
                            </m:fPr>
                            <m:num>
                              <m:sSub>
                                <m:sSubPr>
                                  <m:ctrlPr>
                                    <a:rPr lang="en-US" sz="2400" b="0" i="1" smtClean="0">
                                      <a:latin typeface="Cambria Math"/>
                                      <a:ea typeface="Cambria Math"/>
                                    </a:rPr>
                                  </m:ctrlPr>
                                </m:sSubPr>
                                <m:e>
                                  <m:r>
                                    <m:rPr>
                                      <m:sty m:val="p"/>
                                    </m:rPr>
                                    <a:rPr lang="en-US" sz="2400" b="0" i="0" smtClean="0">
                                      <a:latin typeface="Cambria Math"/>
                                      <a:ea typeface="Cambria Math"/>
                                    </a:rPr>
                                    <m:t>F</m:t>
                                  </m:r>
                                </m:e>
                                <m:sub>
                                  <m:sSub>
                                    <m:sSubPr>
                                      <m:ctrlPr>
                                        <a:rPr lang="en-US" sz="2400" b="0" i="1" smtClean="0">
                                          <a:latin typeface="Cambria Math"/>
                                          <a:ea typeface="Cambria Math"/>
                                        </a:rPr>
                                      </m:ctrlPr>
                                    </m:sSubPr>
                                    <m:e>
                                      <m:r>
                                        <m:rPr>
                                          <m:sty m:val="p"/>
                                        </m:rPr>
                                        <a:rPr lang="en-US" sz="2400" b="0" i="0" smtClean="0">
                                          <a:latin typeface="Cambria Math"/>
                                          <a:ea typeface="Cambria Math"/>
                                        </a:rPr>
                                        <m:t>A</m:t>
                                      </m:r>
                                    </m:e>
                                    <m:sub>
                                      <m:r>
                                        <m:rPr>
                                          <m:sty m:val="p"/>
                                        </m:rPr>
                                        <a:rPr lang="en-US" sz="2400" b="0" i="0" smtClean="0">
                                          <a:latin typeface="Cambria Math"/>
                                          <a:ea typeface="Cambria Math"/>
                                        </a:rPr>
                                        <m:t>y</m:t>
                                      </m:r>
                                    </m:sub>
                                  </m:sSub>
                                </m:sub>
                              </m:sSub>
                            </m:num>
                            <m:den>
                              <m:acc>
                                <m:accPr>
                                  <m:chr m:val="⃗"/>
                                  <m:ctrlPr>
                                    <a:rPr lang="en-US" sz="2400" b="0" i="1" smtClean="0">
                                      <a:latin typeface="Cambria Math"/>
                                      <a:ea typeface="Cambria Math"/>
                                    </a:rPr>
                                  </m:ctrlPr>
                                </m:accPr>
                                <m:e>
                                  <m:r>
                                    <m:rPr>
                                      <m:sty m:val="p"/>
                                    </m:rPr>
                                    <a:rPr lang="en-US" sz="2400" b="0" i="0" smtClean="0">
                                      <a:latin typeface="Cambria Math"/>
                                      <a:ea typeface="Cambria Math"/>
                                    </a:rPr>
                                    <m:t>A</m:t>
                                  </m:r>
                                </m:e>
                              </m:acc>
                            </m:den>
                          </m:f>
                        </m:e>
                      </m:func>
                    </m:oMath>
                  </m:oMathPara>
                </a14:m>
                <a:endParaRPr lang="en-US" sz="2400" dirty="0"/>
              </a:p>
            </p:txBody>
          </p:sp>
        </mc:Choice>
        <mc:Fallback>
          <p:sp>
            <p:nvSpPr>
              <p:cNvPr id="4" name="TextBox 3"/>
              <p:cNvSpPr txBox="1">
                <a:spLocks noRot="1" noChangeAspect="1" noMove="1" noResize="1" noEditPoints="1" noAdjustHandles="1" noChangeArrowheads="1" noChangeShapeType="1" noTextEdit="1"/>
              </p:cNvSpPr>
              <p:nvPr/>
            </p:nvSpPr>
            <p:spPr>
              <a:xfrm>
                <a:off x="3172968" y="1770046"/>
                <a:ext cx="1807546" cy="923714"/>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5541264" y="1742338"/>
                <a:ext cx="2756909" cy="8354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sin</m:t>
                          </m:r>
                        </m:fName>
                        <m:e>
                          <m:r>
                            <a:rPr lang="en-US" sz="2400" b="0" i="0" smtClean="0">
                              <a:latin typeface="Cambria Math"/>
                            </a:rPr>
                            <m:t>35.0</m:t>
                          </m:r>
                          <m:r>
                            <a:rPr lang="en-US" sz="2400" b="0" i="0" smtClean="0">
                              <a:latin typeface="Cambria Math"/>
                              <a:ea typeface="Cambria Math"/>
                            </a:rPr>
                            <m:t>°= </m:t>
                          </m:r>
                          <m:f>
                            <m:fPr>
                              <m:ctrlPr>
                                <a:rPr lang="en-US" sz="2400" b="0" i="1" smtClean="0">
                                  <a:latin typeface="Cambria Math"/>
                                  <a:ea typeface="Cambria Math"/>
                                </a:rPr>
                              </m:ctrlPr>
                            </m:fPr>
                            <m:num>
                              <m:sSub>
                                <m:sSubPr>
                                  <m:ctrlPr>
                                    <a:rPr lang="en-US" sz="2400" b="0" i="1" smtClean="0">
                                      <a:latin typeface="Cambria Math"/>
                                      <a:ea typeface="Cambria Math"/>
                                    </a:rPr>
                                  </m:ctrlPr>
                                </m:sSubPr>
                                <m:e>
                                  <m:r>
                                    <m:rPr>
                                      <m:sty m:val="p"/>
                                    </m:rPr>
                                    <a:rPr lang="en-US" sz="2400" b="0" i="0" smtClean="0">
                                      <a:latin typeface="Cambria Math"/>
                                      <a:ea typeface="Cambria Math"/>
                                    </a:rPr>
                                    <m:t>F</m:t>
                                  </m:r>
                                </m:e>
                                <m:sub>
                                  <m:sSub>
                                    <m:sSubPr>
                                      <m:ctrlPr>
                                        <a:rPr lang="en-US" sz="2400" b="0" i="1" smtClean="0">
                                          <a:latin typeface="Cambria Math"/>
                                          <a:ea typeface="Cambria Math"/>
                                        </a:rPr>
                                      </m:ctrlPr>
                                    </m:sSubPr>
                                    <m:e>
                                      <m:r>
                                        <m:rPr>
                                          <m:sty m:val="p"/>
                                        </m:rPr>
                                        <a:rPr lang="en-US" sz="2400" b="0" i="0" smtClean="0">
                                          <a:latin typeface="Cambria Math"/>
                                          <a:ea typeface="Cambria Math"/>
                                        </a:rPr>
                                        <m:t>A</m:t>
                                      </m:r>
                                    </m:e>
                                    <m:sub>
                                      <m:r>
                                        <m:rPr>
                                          <m:sty m:val="p"/>
                                        </m:rPr>
                                        <a:rPr lang="en-US" sz="2400" b="0" i="0" smtClean="0">
                                          <a:latin typeface="Cambria Math"/>
                                          <a:ea typeface="Cambria Math"/>
                                        </a:rPr>
                                        <m:t>y</m:t>
                                      </m:r>
                                    </m:sub>
                                  </m:sSub>
                                </m:sub>
                              </m:sSub>
                            </m:num>
                            <m:den>
                              <m:r>
                                <a:rPr lang="en-US" sz="2400" b="0" i="0" smtClean="0">
                                  <a:latin typeface="Cambria Math"/>
                                  <a:ea typeface="Cambria Math"/>
                                </a:rPr>
                                <m:t>75.0 </m:t>
                              </m:r>
                              <m:r>
                                <m:rPr>
                                  <m:sty m:val="p"/>
                                </m:rPr>
                                <a:rPr lang="en-US" sz="2400" b="0" i="0" smtClean="0">
                                  <a:latin typeface="Cambria Math"/>
                                  <a:ea typeface="Cambria Math"/>
                                </a:rPr>
                                <m:t>lb</m:t>
                              </m:r>
                            </m:den>
                          </m:f>
                        </m:e>
                      </m:func>
                    </m:oMath>
                  </m:oMathPara>
                </a14:m>
                <a:endParaRPr lang="en-US" sz="2400" dirty="0"/>
              </a:p>
            </p:txBody>
          </p:sp>
        </mc:Choice>
        <mc:Fallback>
          <p:sp>
            <p:nvSpPr>
              <p:cNvPr id="5" name="TextBox 4"/>
              <p:cNvSpPr txBox="1">
                <a:spLocks noRot="1" noChangeAspect="1" noMove="1" noResize="1" noEditPoints="1" noAdjustHandles="1" noChangeArrowheads="1" noChangeShapeType="1" noTextEdit="1"/>
              </p:cNvSpPr>
              <p:nvPr/>
            </p:nvSpPr>
            <p:spPr>
              <a:xfrm>
                <a:off x="5541264" y="1742338"/>
                <a:ext cx="2756909" cy="83542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5276088" y="3602736"/>
                <a:ext cx="2924710" cy="7525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600" i="1" smtClean="0">
                              <a:solidFill>
                                <a:srgbClr val="FF0000"/>
                              </a:solidFill>
                              <a:latin typeface="Cambria Math"/>
                            </a:rPr>
                          </m:ctrlPr>
                        </m:sSubPr>
                        <m:e>
                          <m:r>
                            <m:rPr>
                              <m:sty m:val="p"/>
                            </m:rPr>
                            <a:rPr lang="en-US" sz="3600" b="0" i="0" smtClean="0">
                              <a:solidFill>
                                <a:srgbClr val="FF0000"/>
                              </a:solidFill>
                              <a:latin typeface="Cambria Math"/>
                            </a:rPr>
                            <m:t>F</m:t>
                          </m:r>
                        </m:e>
                        <m:sub>
                          <m:sSub>
                            <m:sSubPr>
                              <m:ctrlPr>
                                <a:rPr lang="en-US" sz="3600" i="1" smtClean="0">
                                  <a:solidFill>
                                    <a:srgbClr val="FF0000"/>
                                  </a:solidFill>
                                  <a:latin typeface="Cambria Math"/>
                                </a:rPr>
                              </m:ctrlPr>
                            </m:sSubPr>
                            <m:e>
                              <m:r>
                                <m:rPr>
                                  <m:sty m:val="p"/>
                                </m:rPr>
                                <a:rPr lang="en-US" sz="3600" b="0" i="0" smtClean="0">
                                  <a:solidFill>
                                    <a:srgbClr val="FF0000"/>
                                  </a:solidFill>
                                  <a:latin typeface="Cambria Math"/>
                                </a:rPr>
                                <m:t>A</m:t>
                              </m:r>
                            </m:e>
                            <m:sub>
                              <m:r>
                                <m:rPr>
                                  <m:sty m:val="p"/>
                                </m:rPr>
                                <a:rPr lang="en-US" sz="3600" b="0" i="0" smtClean="0">
                                  <a:solidFill>
                                    <a:srgbClr val="FF0000"/>
                                  </a:solidFill>
                                  <a:latin typeface="Cambria Math"/>
                                </a:rPr>
                                <m:t>y</m:t>
                              </m:r>
                            </m:sub>
                          </m:sSub>
                        </m:sub>
                      </m:sSub>
                      <m:r>
                        <a:rPr lang="en-US" sz="3600" b="0" i="0" smtClean="0">
                          <a:solidFill>
                            <a:srgbClr val="FF0000"/>
                          </a:solidFill>
                          <a:latin typeface="Cambria Math"/>
                        </a:rPr>
                        <m:t>=43.0 </m:t>
                      </m:r>
                      <m:r>
                        <m:rPr>
                          <m:sty m:val="p"/>
                        </m:rPr>
                        <a:rPr lang="en-US" sz="3600" b="0" i="0" smtClean="0">
                          <a:solidFill>
                            <a:srgbClr val="FF0000"/>
                          </a:solidFill>
                          <a:latin typeface="Cambria Math"/>
                        </a:rPr>
                        <m:t>lb</m:t>
                      </m:r>
                    </m:oMath>
                  </m:oMathPara>
                </a14:m>
                <a:endParaRPr lang="en-US" sz="3600" dirty="0">
                  <a:solidFill>
                    <a:srgbClr val="FF0000"/>
                  </a:solidFill>
                </a:endParaRPr>
              </a:p>
            </p:txBody>
          </p:sp>
        </mc:Choice>
        <mc:Fallback>
          <p:sp>
            <p:nvSpPr>
              <p:cNvPr id="6" name="TextBox 5"/>
              <p:cNvSpPr txBox="1">
                <a:spLocks noRot="1" noChangeAspect="1" noMove="1" noResize="1" noEditPoints="1" noAdjustHandles="1" noChangeArrowheads="1" noChangeShapeType="1" noTextEdit="1"/>
              </p:cNvSpPr>
              <p:nvPr/>
            </p:nvSpPr>
            <p:spPr>
              <a:xfrm>
                <a:off x="5276088" y="3602736"/>
                <a:ext cx="2924710" cy="752514"/>
              </a:xfrm>
              <a:prstGeom prst="rect">
                <a:avLst/>
              </a:prstGeom>
              <a:blipFill rotWithShape="1">
                <a:blip r:embed="rId8"/>
                <a:stretch>
                  <a:fillRect/>
                </a:stretch>
              </a:blipFill>
            </p:spPr>
            <p:txBody>
              <a:bodyPr/>
              <a:lstStyle/>
              <a:p>
                <a:r>
                  <a:rPr lang="en-US">
                    <a:noFill/>
                  </a:rPr>
                  <a:t> </a:t>
                </a:r>
              </a:p>
            </p:txBody>
          </p:sp>
        </mc:Fallback>
      </mc:AlternateContent>
      <p:sp>
        <p:nvSpPr>
          <p:cNvPr id="28" name="Text Box 61"/>
          <p:cNvSpPr txBox="1">
            <a:spLocks noChangeArrowheads="1"/>
          </p:cNvSpPr>
          <p:nvPr/>
        </p:nvSpPr>
        <p:spPr bwMode="auto">
          <a:xfrm>
            <a:off x="838200" y="6477000"/>
            <a:ext cx="576263" cy="396875"/>
          </a:xfrm>
          <a:prstGeom prst="rect">
            <a:avLst/>
          </a:prstGeom>
          <a:noFill/>
          <a:ln w="9525">
            <a:noFill/>
            <a:miter lim="800000"/>
            <a:headEnd/>
            <a:tailEnd/>
          </a:ln>
        </p:spPr>
        <p:txBody>
          <a:bodyPr>
            <a:spAutoFit/>
          </a:bodyPr>
          <a:lstStyle/>
          <a:p>
            <a:pPr>
              <a:spcBef>
                <a:spcPct val="50000"/>
              </a:spcBef>
            </a:pPr>
            <a:r>
              <a:rPr lang="en-US" sz="2000" b="1" dirty="0">
                <a:solidFill>
                  <a:srgbClr val="0000FF"/>
                </a:solidFill>
              </a:rPr>
              <a:t>-y</a:t>
            </a:r>
          </a:p>
        </p:txBody>
      </p:sp>
      <mc:AlternateContent xmlns:mc="http://schemas.openxmlformats.org/markup-compatibility/2006" xmlns:a14="http://schemas.microsoft.com/office/drawing/2010/main">
        <mc:Choice Requires="a14">
          <p:sp>
            <p:nvSpPr>
              <p:cNvPr id="29" name="TextBox 28"/>
              <p:cNvSpPr txBox="1"/>
              <p:nvPr/>
            </p:nvSpPr>
            <p:spPr>
              <a:xfrm>
                <a:off x="4428279" y="4868820"/>
                <a:ext cx="1311833" cy="4223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opp</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y</m:t>
                              </m:r>
                            </m:sub>
                          </m:sSub>
                        </m:sub>
                      </m:sSub>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4428279" y="4868820"/>
                <a:ext cx="1311833" cy="422360"/>
              </a:xfrm>
              <a:prstGeom prst="rect">
                <a:avLst/>
              </a:prstGeom>
              <a:blipFill rotWithShape="1">
                <a:blip r:embed="rId9"/>
                <a:stretch>
                  <a:fillRect b="-289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2156038" y="6204239"/>
                <a:ext cx="124316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adj</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x</m:t>
                              </m:r>
                            </m:sub>
                          </m:sSub>
                        </m:sub>
                      </m:sSub>
                    </m:oMath>
                  </m:oMathPara>
                </a14:m>
                <a:endParaRPr lang="en-US" dirty="0"/>
              </a:p>
            </p:txBody>
          </p:sp>
        </mc:Choice>
        <mc:Fallback xmlns="">
          <p:sp>
            <p:nvSpPr>
              <p:cNvPr id="30" name="TextBox 29"/>
              <p:cNvSpPr txBox="1">
                <a:spLocks noRot="1" noChangeAspect="1" noMove="1" noResize="1" noEditPoints="1" noAdjustHandles="1" noChangeArrowheads="1" noChangeShapeType="1" noTextEdit="1"/>
              </p:cNvSpPr>
              <p:nvPr/>
            </p:nvSpPr>
            <p:spPr>
              <a:xfrm>
                <a:off x="2156038" y="6204239"/>
                <a:ext cx="1243161" cy="393121"/>
              </a:xfrm>
              <a:prstGeom prst="rect">
                <a:avLst/>
              </a:prstGeom>
              <a:blipFill rotWithShape="1">
                <a:blip r:embed="rId10"/>
                <a:stretch>
                  <a:fillRect b="-78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1244565" y="4419007"/>
                <a:ext cx="1753429"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A</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31" name="TextBox 30"/>
              <p:cNvSpPr txBox="1">
                <a:spLocks noRot="1" noChangeAspect="1" noMove="1" noResize="1" noEditPoints="1" noAdjustHandles="1" noChangeArrowheads="1" noChangeShapeType="1" noTextEdit="1"/>
              </p:cNvSpPr>
              <p:nvPr/>
            </p:nvSpPr>
            <p:spPr>
              <a:xfrm>
                <a:off x="1244565" y="4419007"/>
                <a:ext cx="1753429" cy="508857"/>
              </a:xfrm>
              <a:prstGeom prst="rect">
                <a:avLst/>
              </a:prstGeom>
              <a:blipFill rotWithShape="1">
                <a:blip r:embed="rId11"/>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72" name="Oval 3"/>
          <p:cNvSpPr>
            <a:spLocks noChangeArrowheads="1"/>
          </p:cNvSpPr>
          <p:nvPr/>
        </p:nvSpPr>
        <p:spPr bwMode="auto">
          <a:xfrm>
            <a:off x="1385888" y="4186238"/>
            <a:ext cx="576262" cy="576262"/>
          </a:xfrm>
          <a:prstGeom prst="ellipse">
            <a:avLst/>
          </a:prstGeom>
          <a:noFill/>
          <a:ln w="19050">
            <a:solidFill>
              <a:schemeClr val="tx1"/>
            </a:solidFill>
            <a:round/>
            <a:headEnd/>
            <a:tailEnd/>
          </a:ln>
        </p:spPr>
        <p:txBody>
          <a:bodyPr wrap="none" anchor="ctr"/>
          <a:lstStyle/>
          <a:p>
            <a:endParaRPr lang="en-US"/>
          </a:p>
        </p:txBody>
      </p:sp>
      <p:sp>
        <p:nvSpPr>
          <p:cNvPr id="31773" name="Rectangle 4"/>
          <p:cNvSpPr>
            <a:spLocks noChangeArrowheads="1"/>
          </p:cNvSpPr>
          <p:nvPr/>
        </p:nvSpPr>
        <p:spPr bwMode="auto">
          <a:xfrm>
            <a:off x="1330325" y="3921125"/>
            <a:ext cx="998538" cy="414338"/>
          </a:xfrm>
          <a:prstGeom prst="rect">
            <a:avLst/>
          </a:prstGeom>
          <a:solidFill>
            <a:schemeClr val="bg1"/>
          </a:solidFill>
          <a:ln w="9525">
            <a:noFill/>
            <a:miter lim="800000"/>
            <a:headEnd/>
            <a:tailEnd/>
          </a:ln>
        </p:spPr>
        <p:txBody>
          <a:bodyPr wrap="none" anchor="ctr"/>
          <a:lstStyle/>
          <a:p>
            <a:endParaRPr lang="en-US"/>
          </a:p>
        </p:txBody>
      </p:sp>
      <p:sp>
        <p:nvSpPr>
          <p:cNvPr id="31774" name="Rectangle 5"/>
          <p:cNvSpPr>
            <a:spLocks noChangeArrowheads="1"/>
          </p:cNvSpPr>
          <p:nvPr/>
        </p:nvSpPr>
        <p:spPr bwMode="auto">
          <a:xfrm>
            <a:off x="771525" y="4241800"/>
            <a:ext cx="998538" cy="566738"/>
          </a:xfrm>
          <a:prstGeom prst="rect">
            <a:avLst/>
          </a:prstGeom>
          <a:solidFill>
            <a:schemeClr val="bg1"/>
          </a:solidFill>
          <a:ln w="9525">
            <a:noFill/>
            <a:miter lim="800000"/>
            <a:headEnd/>
            <a:tailEnd/>
          </a:ln>
        </p:spPr>
        <p:txBody>
          <a:bodyPr wrap="none" anchor="ctr"/>
          <a:lstStyle/>
          <a:p>
            <a:endParaRPr lang="en-US"/>
          </a:p>
        </p:txBody>
      </p:sp>
      <p:sp>
        <p:nvSpPr>
          <p:cNvPr id="31775" name="Rectangle 6"/>
          <p:cNvSpPr>
            <a:spLocks noGrp="1" noChangeArrowheads="1"/>
          </p:cNvSpPr>
          <p:nvPr>
            <p:ph type="title"/>
          </p:nvPr>
        </p:nvSpPr>
        <p:spPr>
          <a:xfrm>
            <a:off x="0" y="0"/>
            <a:ext cx="9144000" cy="638175"/>
          </a:xfrm>
        </p:spPr>
        <p:txBody>
          <a:bodyPr/>
          <a:lstStyle/>
          <a:p>
            <a:pPr eaLnBrk="1" hangingPunct="1"/>
            <a:r>
              <a:rPr lang="en-US" sz="3800" smtClean="0"/>
              <a:t>Vector X and Y Components – Your Turn</a:t>
            </a:r>
          </a:p>
        </p:txBody>
      </p:sp>
      <p:sp>
        <p:nvSpPr>
          <p:cNvPr id="31776" name="Line 7"/>
          <p:cNvSpPr>
            <a:spLocks noChangeShapeType="1"/>
          </p:cNvSpPr>
          <p:nvPr/>
        </p:nvSpPr>
        <p:spPr bwMode="auto">
          <a:xfrm>
            <a:off x="1187450" y="4337050"/>
            <a:ext cx="3259138" cy="2235200"/>
          </a:xfrm>
          <a:prstGeom prst="line">
            <a:avLst/>
          </a:prstGeom>
          <a:noFill/>
          <a:ln w="38100">
            <a:solidFill>
              <a:schemeClr val="tx1"/>
            </a:solidFill>
            <a:round/>
            <a:headEnd/>
            <a:tailEnd type="triangle" w="med" len="med"/>
          </a:ln>
        </p:spPr>
        <p:txBody>
          <a:bodyPr/>
          <a:lstStyle/>
          <a:p>
            <a:endParaRPr lang="en-US"/>
          </a:p>
        </p:txBody>
      </p:sp>
      <p:sp>
        <p:nvSpPr>
          <p:cNvPr id="31777" name="Line 8"/>
          <p:cNvSpPr>
            <a:spLocks noChangeShapeType="1"/>
          </p:cNvSpPr>
          <p:nvPr/>
        </p:nvSpPr>
        <p:spPr bwMode="auto">
          <a:xfrm>
            <a:off x="584200" y="4329113"/>
            <a:ext cx="4395788" cy="0"/>
          </a:xfrm>
          <a:prstGeom prst="line">
            <a:avLst/>
          </a:prstGeom>
          <a:noFill/>
          <a:ln w="19050">
            <a:solidFill>
              <a:schemeClr val="tx1"/>
            </a:solidFill>
            <a:round/>
            <a:headEnd/>
            <a:tailEnd/>
          </a:ln>
        </p:spPr>
        <p:txBody>
          <a:bodyPr/>
          <a:lstStyle/>
          <a:p>
            <a:endParaRPr lang="en-US"/>
          </a:p>
        </p:txBody>
      </p:sp>
      <p:sp>
        <p:nvSpPr>
          <p:cNvPr id="31778" name="Rectangle 9"/>
          <p:cNvSpPr>
            <a:spLocks noChangeArrowheads="1"/>
          </p:cNvSpPr>
          <p:nvPr/>
        </p:nvSpPr>
        <p:spPr bwMode="auto">
          <a:xfrm>
            <a:off x="2147888" y="4449763"/>
            <a:ext cx="852487" cy="366712"/>
          </a:xfrm>
          <a:prstGeom prst="rect">
            <a:avLst/>
          </a:prstGeom>
          <a:noFill/>
          <a:ln w="9525">
            <a:noFill/>
            <a:miter lim="800000"/>
            <a:headEnd/>
            <a:tailEnd/>
          </a:ln>
        </p:spPr>
        <p:txBody>
          <a:bodyPr>
            <a:spAutoFit/>
          </a:bodyPr>
          <a:lstStyle/>
          <a:p>
            <a:r>
              <a:rPr lang="en-US">
                <a:solidFill>
                  <a:srgbClr val="FF0000"/>
                </a:solidFill>
              </a:rPr>
              <a:t>35.0°</a:t>
            </a:r>
          </a:p>
        </p:txBody>
      </p:sp>
      <p:sp>
        <p:nvSpPr>
          <p:cNvPr id="31779" name="Text Box 10"/>
          <p:cNvSpPr txBox="1">
            <a:spLocks noChangeArrowheads="1"/>
          </p:cNvSpPr>
          <p:nvPr/>
        </p:nvSpPr>
        <p:spPr bwMode="auto">
          <a:xfrm>
            <a:off x="703367" y="806450"/>
            <a:ext cx="3749675" cy="2774950"/>
          </a:xfrm>
          <a:prstGeom prst="rect">
            <a:avLst/>
          </a:prstGeom>
          <a:noFill/>
          <a:ln w="9525">
            <a:noFill/>
            <a:miter lim="800000"/>
            <a:headEnd/>
            <a:tailEnd/>
          </a:ln>
        </p:spPr>
        <p:txBody>
          <a:bodyPr>
            <a:spAutoFit/>
          </a:bodyPr>
          <a:lstStyle/>
          <a:p>
            <a:pPr>
              <a:spcBef>
                <a:spcPct val="50000"/>
              </a:spcBef>
            </a:pPr>
            <a:r>
              <a:rPr lang="en-US" sz="3200" dirty="0"/>
              <a:t>Vector</a:t>
            </a:r>
          </a:p>
          <a:p>
            <a:pPr>
              <a:spcBef>
                <a:spcPct val="50000"/>
              </a:spcBef>
            </a:pPr>
            <a:r>
              <a:rPr lang="en-US" sz="3200" dirty="0"/>
              <a:t>	Magnitude =</a:t>
            </a:r>
          </a:p>
          <a:p>
            <a:pPr>
              <a:spcBef>
                <a:spcPct val="50000"/>
              </a:spcBef>
            </a:pPr>
            <a:r>
              <a:rPr lang="en-US" sz="3200" dirty="0"/>
              <a:t>	Direction =</a:t>
            </a:r>
          </a:p>
          <a:p>
            <a:pPr>
              <a:spcBef>
                <a:spcPct val="50000"/>
              </a:spcBef>
            </a:pPr>
            <a:r>
              <a:rPr lang="en-US" sz="3200" dirty="0"/>
              <a:t>	Sense =</a:t>
            </a:r>
          </a:p>
        </p:txBody>
      </p:sp>
      <p:graphicFrame>
        <p:nvGraphicFramePr>
          <p:cNvPr id="31770" name="Object 26"/>
          <p:cNvGraphicFramePr>
            <a:graphicFrameLocks noChangeAspect="1"/>
          </p:cNvGraphicFramePr>
          <p:nvPr>
            <p:extLst>
              <p:ext uri="{D42A27DB-BD31-4B8C-83A1-F6EECF244321}">
                <p14:modId xmlns:p14="http://schemas.microsoft.com/office/powerpoint/2010/main" val="3705769599"/>
              </p:ext>
            </p:extLst>
          </p:nvPr>
        </p:nvGraphicFramePr>
        <p:xfrm>
          <a:off x="2038455" y="676275"/>
          <a:ext cx="477837" cy="639763"/>
        </p:xfrm>
        <a:graphic>
          <a:graphicData uri="http://schemas.openxmlformats.org/presentationml/2006/ole">
            <mc:AlternateContent xmlns:mc="http://schemas.openxmlformats.org/markup-compatibility/2006">
              <mc:Choice xmlns:v="urn:schemas-microsoft-com:vml" Requires="v">
                <p:oleObj spid="_x0000_s31809" name="Equation" r:id="rId4" imgW="152268" imgH="203024" progId="Equation.DSMT4">
                  <p:embed/>
                </p:oleObj>
              </mc:Choice>
              <mc:Fallback>
                <p:oleObj name="Equation" r:id="rId4" imgW="152268" imgH="203024" progId="Equation.DSMT4">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8455" y="676275"/>
                        <a:ext cx="477837" cy="63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80" name="Line 13"/>
          <p:cNvSpPr>
            <a:spLocks noChangeShapeType="1"/>
          </p:cNvSpPr>
          <p:nvPr/>
        </p:nvSpPr>
        <p:spPr bwMode="auto">
          <a:xfrm flipV="1">
            <a:off x="1201738" y="3146425"/>
            <a:ext cx="0" cy="2946400"/>
          </a:xfrm>
          <a:prstGeom prst="line">
            <a:avLst/>
          </a:prstGeom>
          <a:noFill/>
          <a:ln w="19050">
            <a:solidFill>
              <a:schemeClr val="tx1"/>
            </a:solidFill>
            <a:round/>
            <a:headEnd/>
            <a:tailEnd/>
          </a:ln>
        </p:spPr>
        <p:txBody>
          <a:bodyPr/>
          <a:lstStyle/>
          <a:p>
            <a:endParaRPr lang="en-US"/>
          </a:p>
        </p:txBody>
      </p:sp>
      <p:sp>
        <p:nvSpPr>
          <p:cNvPr id="31781" name="Text Box 14"/>
          <p:cNvSpPr txBox="1">
            <a:spLocks noChangeArrowheads="1"/>
          </p:cNvSpPr>
          <p:nvPr/>
        </p:nvSpPr>
        <p:spPr bwMode="auto">
          <a:xfrm>
            <a:off x="5011738" y="4129088"/>
            <a:ext cx="560387"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31782" name="Text Box 15"/>
          <p:cNvSpPr txBox="1">
            <a:spLocks noChangeArrowheads="1"/>
          </p:cNvSpPr>
          <p:nvPr/>
        </p:nvSpPr>
        <p:spPr bwMode="auto">
          <a:xfrm>
            <a:off x="981075" y="2728913"/>
            <a:ext cx="576263"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31783" name="Text Box 16"/>
          <p:cNvSpPr txBox="1">
            <a:spLocks noChangeArrowheads="1"/>
          </p:cNvSpPr>
          <p:nvPr/>
        </p:nvSpPr>
        <p:spPr bwMode="auto">
          <a:xfrm>
            <a:off x="947738" y="6089650"/>
            <a:ext cx="576262"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31784" name="Text Box 17"/>
          <p:cNvSpPr txBox="1">
            <a:spLocks noChangeArrowheads="1"/>
          </p:cNvSpPr>
          <p:nvPr/>
        </p:nvSpPr>
        <p:spPr bwMode="auto">
          <a:xfrm>
            <a:off x="179388" y="4121150"/>
            <a:ext cx="560387"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29714" name="Line 18"/>
          <p:cNvSpPr>
            <a:spLocks noChangeShapeType="1"/>
          </p:cNvSpPr>
          <p:nvPr/>
        </p:nvSpPr>
        <p:spPr bwMode="auto">
          <a:xfrm flipV="1">
            <a:off x="1219200" y="4316413"/>
            <a:ext cx="3201988" cy="17462"/>
          </a:xfrm>
          <a:prstGeom prst="line">
            <a:avLst/>
          </a:prstGeom>
          <a:noFill/>
          <a:ln w="38100">
            <a:solidFill>
              <a:srgbClr val="FF0000"/>
            </a:solidFill>
            <a:prstDash val="sysDot"/>
            <a:round/>
            <a:headEnd/>
            <a:tailEnd type="triangle" w="med" len="med"/>
          </a:ln>
        </p:spPr>
        <p:txBody>
          <a:bodyPr/>
          <a:lstStyle/>
          <a:p>
            <a:endParaRPr lang="en-US"/>
          </a:p>
        </p:txBody>
      </p:sp>
      <p:sp>
        <p:nvSpPr>
          <p:cNvPr id="29715" name="Line 19"/>
          <p:cNvSpPr>
            <a:spLocks noChangeShapeType="1"/>
          </p:cNvSpPr>
          <p:nvPr/>
        </p:nvSpPr>
        <p:spPr bwMode="auto">
          <a:xfrm>
            <a:off x="4433888" y="4346575"/>
            <a:ext cx="1587" cy="2201863"/>
          </a:xfrm>
          <a:prstGeom prst="line">
            <a:avLst/>
          </a:prstGeom>
          <a:noFill/>
          <a:ln w="38100">
            <a:solidFill>
              <a:srgbClr val="FF0000"/>
            </a:solidFill>
            <a:prstDash val="sysDot"/>
            <a:round/>
            <a:headEnd/>
            <a:tailEnd type="triangle" w="med" len="med"/>
          </a:ln>
        </p:spPr>
        <p:txBody>
          <a:bodyPr/>
          <a:lstStyle/>
          <a:p>
            <a:endParaRPr lang="en-US"/>
          </a:p>
        </p:txBody>
      </p:sp>
      <p:sp>
        <p:nvSpPr>
          <p:cNvPr id="29716" name="Rectangle 20"/>
          <p:cNvSpPr>
            <a:spLocks noChangeArrowheads="1"/>
          </p:cNvSpPr>
          <p:nvPr/>
        </p:nvSpPr>
        <p:spPr bwMode="auto">
          <a:xfrm>
            <a:off x="4038705" y="1501775"/>
            <a:ext cx="1401762" cy="579438"/>
          </a:xfrm>
          <a:prstGeom prst="rect">
            <a:avLst/>
          </a:prstGeom>
          <a:noFill/>
          <a:ln w="9525">
            <a:noFill/>
            <a:miter lim="800000"/>
            <a:headEnd/>
            <a:tailEnd/>
          </a:ln>
        </p:spPr>
        <p:txBody>
          <a:bodyPr wrap="none">
            <a:spAutoFit/>
          </a:bodyPr>
          <a:lstStyle/>
          <a:p>
            <a:r>
              <a:rPr lang="en-US" sz="3200">
                <a:solidFill>
                  <a:srgbClr val="FF0000"/>
                </a:solidFill>
              </a:rPr>
              <a:t>75.0 lb</a:t>
            </a:r>
          </a:p>
        </p:txBody>
      </p:sp>
      <p:sp>
        <p:nvSpPr>
          <p:cNvPr id="29717" name="Rectangle 21"/>
          <p:cNvSpPr>
            <a:spLocks noChangeArrowheads="1"/>
          </p:cNvSpPr>
          <p:nvPr/>
        </p:nvSpPr>
        <p:spPr bwMode="auto">
          <a:xfrm>
            <a:off x="3721205" y="2266950"/>
            <a:ext cx="5450531" cy="584775"/>
          </a:xfrm>
          <a:prstGeom prst="rect">
            <a:avLst/>
          </a:prstGeom>
          <a:noFill/>
          <a:ln w="9525">
            <a:noFill/>
            <a:miter lim="800000"/>
            <a:headEnd/>
            <a:tailEnd/>
          </a:ln>
        </p:spPr>
        <p:txBody>
          <a:bodyPr wrap="none">
            <a:spAutoFit/>
          </a:bodyPr>
          <a:lstStyle/>
          <a:p>
            <a:pPr>
              <a:spcBef>
                <a:spcPct val="50000"/>
              </a:spcBef>
            </a:pPr>
            <a:r>
              <a:rPr lang="en-US" sz="3200" dirty="0" smtClean="0">
                <a:solidFill>
                  <a:srgbClr val="FF0000"/>
                </a:solidFill>
              </a:rPr>
              <a:t>35.0°CW from positive x-axis</a:t>
            </a:r>
            <a:endParaRPr lang="en-US" sz="3200" dirty="0">
              <a:solidFill>
                <a:srgbClr val="FF0000"/>
              </a:solidFill>
            </a:endParaRPr>
          </a:p>
        </p:txBody>
      </p:sp>
      <p:sp>
        <p:nvSpPr>
          <p:cNvPr id="29719" name="Rectangle 23"/>
          <p:cNvSpPr>
            <a:spLocks noChangeArrowheads="1"/>
          </p:cNvSpPr>
          <p:nvPr/>
        </p:nvSpPr>
        <p:spPr bwMode="auto">
          <a:xfrm>
            <a:off x="3295755" y="2992438"/>
            <a:ext cx="2168525" cy="579437"/>
          </a:xfrm>
          <a:prstGeom prst="rect">
            <a:avLst/>
          </a:prstGeom>
          <a:noFill/>
          <a:ln w="9525">
            <a:noFill/>
            <a:miter lim="800000"/>
            <a:headEnd/>
            <a:tailEnd/>
          </a:ln>
        </p:spPr>
        <p:txBody>
          <a:bodyPr wrap="none">
            <a:spAutoFit/>
          </a:bodyPr>
          <a:lstStyle/>
          <a:p>
            <a:r>
              <a:rPr lang="en-US" sz="3200">
                <a:solidFill>
                  <a:srgbClr val="FF0000"/>
                </a:solidFill>
              </a:rPr>
              <a:t>right, down</a:t>
            </a:r>
          </a:p>
        </p:txBody>
      </p:sp>
      <mc:AlternateContent xmlns:mc="http://schemas.openxmlformats.org/markup-compatibility/2006" xmlns:a14="http://schemas.microsoft.com/office/drawing/2010/main">
        <mc:Choice Requires="a14">
          <p:sp>
            <p:nvSpPr>
              <p:cNvPr id="24" name="TextBox 23"/>
              <p:cNvSpPr txBox="1"/>
              <p:nvPr/>
            </p:nvSpPr>
            <p:spPr>
              <a:xfrm>
                <a:off x="4529878" y="5236134"/>
                <a:ext cx="1361783" cy="42274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opp</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y</m:t>
                              </m:r>
                            </m:sub>
                          </m:sSub>
                        </m:sub>
                      </m:sSub>
                    </m:oMath>
                  </m:oMathPara>
                </a14:m>
                <a:endParaRPr lang="en-US" dirty="0"/>
              </a:p>
            </p:txBody>
          </p:sp>
        </mc:Choice>
        <mc:Fallback xmlns="">
          <p:sp>
            <p:nvSpPr>
              <p:cNvPr id="24" name="TextBox 23"/>
              <p:cNvSpPr txBox="1">
                <a:spLocks noRot="1" noChangeAspect="1" noMove="1" noResize="1" noEditPoints="1" noAdjustHandles="1" noChangeArrowheads="1" noChangeShapeType="1" noTextEdit="1"/>
              </p:cNvSpPr>
              <p:nvPr/>
            </p:nvSpPr>
            <p:spPr>
              <a:xfrm>
                <a:off x="4529878" y="5236134"/>
                <a:ext cx="1361783" cy="422744"/>
              </a:xfrm>
              <a:prstGeom prst="rect">
                <a:avLst/>
              </a:prstGeom>
              <a:blipFill rotWithShape="1">
                <a:blip r:embed="rId6"/>
                <a:stretch>
                  <a:fillRect b="-289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2359558" y="3830061"/>
                <a:ext cx="1281633"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adj</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x</m:t>
                              </m:r>
                            </m:sub>
                          </m:sSub>
                        </m:sub>
                      </m:sSub>
                    </m:oMath>
                  </m:oMathPara>
                </a14:m>
                <a:endParaRPr lang="en-US" dirty="0"/>
              </a:p>
            </p:txBody>
          </p:sp>
        </mc:Choice>
        <mc:Fallback xmlns="">
          <p:sp>
            <p:nvSpPr>
              <p:cNvPr id="25" name="TextBox 24"/>
              <p:cNvSpPr txBox="1">
                <a:spLocks noRot="1" noChangeAspect="1" noMove="1" noResize="1" noEditPoints="1" noAdjustHandles="1" noChangeArrowheads="1" noChangeShapeType="1" noTextEdit="1"/>
              </p:cNvSpPr>
              <p:nvPr/>
            </p:nvSpPr>
            <p:spPr>
              <a:xfrm>
                <a:off x="2359558" y="3830061"/>
                <a:ext cx="1281633" cy="393121"/>
              </a:xfrm>
              <a:prstGeom prst="rect">
                <a:avLst/>
              </a:prstGeom>
              <a:blipFill rotWithShape="1">
                <a:blip r:embed="rId7"/>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1703894" y="5658878"/>
                <a:ext cx="1748620"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B</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1703894" y="5658878"/>
                <a:ext cx="1748620" cy="506421"/>
              </a:xfrm>
              <a:prstGeom prst="rect">
                <a:avLst/>
              </a:prstGeom>
              <a:blipFill rotWithShape="1">
                <a:blip r:embed="rId8"/>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9716"/>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0"/>
                                  </p:stCondLst>
                                  <p:childTnLst>
                                    <p:set>
                                      <p:cBhvr>
                                        <p:cTn id="9" dur="1" fill="hold">
                                          <p:stCondLst>
                                            <p:cond delay="0"/>
                                          </p:stCondLst>
                                        </p:cTn>
                                        <p:tgtEl>
                                          <p:spTgt spid="29717"/>
                                        </p:tgtEl>
                                        <p:attrNameLst>
                                          <p:attrName>style.visibility</p:attrName>
                                        </p:attrNameLst>
                                      </p:cBhvr>
                                      <p:to>
                                        <p:strVal val="visible"/>
                                      </p:to>
                                    </p:set>
                                  </p:childTnLst>
                                </p:cTn>
                              </p:par>
                            </p:childTnLst>
                          </p:cTn>
                        </p:par>
                        <p:par>
                          <p:cTn id="10" fill="hold" nodeType="afterGroup">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29719"/>
                                        </p:tgtEl>
                                        <p:attrNameLst>
                                          <p:attrName>style.visibility</p:attrName>
                                        </p:attrNameLst>
                                      </p:cBhvr>
                                      <p:to>
                                        <p:strVal val="visible"/>
                                      </p:to>
                                    </p:set>
                                  </p:childTnLst>
                                </p:cTn>
                              </p:par>
                            </p:childTnLst>
                          </p:cTn>
                        </p:par>
                        <p:par>
                          <p:cTn id="13" fill="hold" nodeType="afterGroup">
                            <p:stCondLst>
                              <p:cond delay="0"/>
                            </p:stCondLst>
                            <p:childTnLst>
                              <p:par>
                                <p:cTn id="14" presetID="12" presetClass="entr" presetSubtype="8" fill="hold" grpId="0" nodeType="afterEffect">
                                  <p:stCondLst>
                                    <p:cond delay="0"/>
                                  </p:stCondLst>
                                  <p:childTnLst>
                                    <p:set>
                                      <p:cBhvr>
                                        <p:cTn id="15" dur="1" fill="hold">
                                          <p:stCondLst>
                                            <p:cond delay="0"/>
                                          </p:stCondLst>
                                        </p:cTn>
                                        <p:tgtEl>
                                          <p:spTgt spid="29714"/>
                                        </p:tgtEl>
                                        <p:attrNameLst>
                                          <p:attrName>style.visibility</p:attrName>
                                        </p:attrNameLst>
                                      </p:cBhvr>
                                      <p:to>
                                        <p:strVal val="visible"/>
                                      </p:to>
                                    </p:set>
                                    <p:animEffect transition="in" filter="slide(fromLeft)">
                                      <p:cBhvr>
                                        <p:cTn id="16" dur="1000"/>
                                        <p:tgtEl>
                                          <p:spTgt spid="29714"/>
                                        </p:tgtEl>
                                      </p:cBhvr>
                                    </p:animEffect>
                                  </p:childTnLst>
                                </p:cTn>
                              </p:par>
                            </p:childTnLst>
                          </p:cTn>
                        </p:par>
                        <p:par>
                          <p:cTn id="17" fill="hold" nodeType="afterGroup">
                            <p:stCondLst>
                              <p:cond delay="1000"/>
                            </p:stCondLst>
                            <p:childTnLst>
                              <p:par>
                                <p:cTn id="18" presetID="12" presetClass="entr" presetSubtype="1" fill="hold" grpId="0" nodeType="afterEffect">
                                  <p:stCondLst>
                                    <p:cond delay="0"/>
                                  </p:stCondLst>
                                  <p:childTnLst>
                                    <p:set>
                                      <p:cBhvr>
                                        <p:cTn id="19" dur="1" fill="hold">
                                          <p:stCondLst>
                                            <p:cond delay="0"/>
                                          </p:stCondLst>
                                        </p:cTn>
                                        <p:tgtEl>
                                          <p:spTgt spid="29715"/>
                                        </p:tgtEl>
                                        <p:attrNameLst>
                                          <p:attrName>style.visibility</p:attrName>
                                        </p:attrNameLst>
                                      </p:cBhvr>
                                      <p:to>
                                        <p:strVal val="visible"/>
                                      </p:to>
                                    </p:set>
                                    <p:animEffect transition="in" filter="slide(fromTop)">
                                      <p:cBhvr>
                                        <p:cTn id="20" dur="1000"/>
                                        <p:tgtEl>
                                          <p:spTgt spid="29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4" grpId="0" animBg="1"/>
      <p:bldP spid="29715" grpId="0" animBg="1"/>
      <p:bldP spid="29716" grpId="0"/>
      <p:bldP spid="29717" grpId="0"/>
      <p:bldP spid="29719"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1766" name="Text Box 22"/>
              <p:cNvSpPr txBox="1">
                <a:spLocks noChangeArrowheads="1"/>
              </p:cNvSpPr>
              <p:nvPr/>
            </p:nvSpPr>
            <p:spPr bwMode="auto">
              <a:xfrm>
                <a:off x="290513" y="876300"/>
                <a:ext cx="3167062" cy="646395"/>
              </a:xfrm>
              <a:prstGeom prst="rect">
                <a:avLst/>
              </a:prstGeom>
              <a:noFill/>
              <a:ln w="9525">
                <a:noFill/>
                <a:miter lim="800000"/>
                <a:headEnd/>
                <a:tailEnd/>
              </a:ln>
            </p:spPr>
            <p:txBody>
              <a:bodyPr>
                <a:spAutoFit/>
              </a:bodyPr>
              <a:lstStyle/>
              <a:p>
                <a:pPr>
                  <a:spcBef>
                    <a:spcPct val="50000"/>
                  </a:spcBef>
                </a:pPr>
                <a:r>
                  <a:rPr lang="en-US" sz="3200" dirty="0" smtClean="0">
                    <a:solidFill>
                      <a:srgbClr val="FF0000"/>
                    </a:solidFill>
                  </a:rPr>
                  <a:t>Solve for </a:t>
                </a:r>
                <a14:m>
                  <m:oMath xmlns:m="http://schemas.openxmlformats.org/officeDocument/2006/math">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F</m:t>
                        </m:r>
                      </m:e>
                      <m:sub>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B</m:t>
                            </m:r>
                          </m:e>
                          <m:sub>
                            <m:r>
                              <m:rPr>
                                <m:sty m:val="p"/>
                              </m:rPr>
                              <a:rPr lang="en-US" sz="3200" b="0" i="0" smtClean="0">
                                <a:solidFill>
                                  <a:srgbClr val="FF0000"/>
                                </a:solidFill>
                                <a:latin typeface="Cambria Math"/>
                              </a:rPr>
                              <m:t>x</m:t>
                            </m:r>
                          </m:sub>
                        </m:sSub>
                      </m:sub>
                    </m:sSub>
                  </m:oMath>
                </a14:m>
                <a:endParaRPr lang="el-GR" sz="3200" baseline="-25000" dirty="0">
                  <a:solidFill>
                    <a:srgbClr val="FF0000"/>
                  </a:solidFill>
                  <a:latin typeface="GreekC" pitchFamily="2" charset="0"/>
                  <a:cs typeface="Arial" charset="0"/>
                </a:endParaRPr>
              </a:p>
            </p:txBody>
          </p:sp>
        </mc:Choice>
        <mc:Fallback xmlns="">
          <p:sp>
            <p:nvSpPr>
              <p:cNvPr id="31766" name="Text Box 22"/>
              <p:cNvSpPr txBox="1">
                <a:spLocks noRot="1" noChangeAspect="1" noMove="1" noResize="1" noEditPoints="1" noAdjustHandles="1" noChangeArrowheads="1" noChangeShapeType="1" noTextEdit="1"/>
              </p:cNvSpPr>
              <p:nvPr/>
            </p:nvSpPr>
            <p:spPr bwMode="auto">
              <a:xfrm>
                <a:off x="290513" y="876300"/>
                <a:ext cx="3167062" cy="646395"/>
              </a:xfrm>
              <a:prstGeom prst="rect">
                <a:avLst/>
              </a:prstGeom>
              <a:blipFill rotWithShape="1">
                <a:blip r:embed="rId3"/>
                <a:stretch>
                  <a:fillRect l="-5010" t="-13208" b="-19811"/>
                </a:stretch>
              </a:blipFill>
              <a:ln w="9525">
                <a:noFill/>
                <a:miter lim="800000"/>
                <a:headEnd/>
                <a:tailEnd/>
              </a:ln>
            </p:spPr>
            <p:txBody>
              <a:bodyPr/>
              <a:lstStyle/>
              <a:p>
                <a:r>
                  <a:rPr lang="en-US">
                    <a:noFill/>
                  </a:rPr>
                  <a:t> </a:t>
                </a:r>
              </a:p>
            </p:txBody>
          </p:sp>
        </mc:Fallback>
      </mc:AlternateContent>
      <p:sp>
        <p:nvSpPr>
          <p:cNvPr id="32806" name="Rectangle 46"/>
          <p:cNvSpPr>
            <a:spLocks noGrp="1" noChangeArrowheads="1"/>
          </p:cNvSpPr>
          <p:nvPr>
            <p:ph type="title"/>
          </p:nvPr>
        </p:nvSpPr>
        <p:spPr>
          <a:xfrm>
            <a:off x="0" y="0"/>
            <a:ext cx="9144000" cy="638175"/>
          </a:xfrm>
        </p:spPr>
        <p:txBody>
          <a:bodyPr/>
          <a:lstStyle/>
          <a:p>
            <a:pPr eaLnBrk="1" hangingPunct="1"/>
            <a:r>
              <a:rPr lang="en-US" sz="3800" smtClean="0"/>
              <a:t>Vector X and Y Components – Your Turn</a:t>
            </a:r>
          </a:p>
        </p:txBody>
      </p:sp>
      <p:sp>
        <p:nvSpPr>
          <p:cNvPr id="32807" name="Oval 27"/>
          <p:cNvSpPr>
            <a:spLocks noChangeArrowheads="1"/>
          </p:cNvSpPr>
          <p:nvPr/>
        </p:nvSpPr>
        <p:spPr bwMode="auto">
          <a:xfrm>
            <a:off x="1385888" y="4186238"/>
            <a:ext cx="576262" cy="576262"/>
          </a:xfrm>
          <a:prstGeom prst="ellipse">
            <a:avLst/>
          </a:prstGeom>
          <a:noFill/>
          <a:ln w="19050">
            <a:solidFill>
              <a:schemeClr val="tx1"/>
            </a:solidFill>
            <a:round/>
            <a:headEnd/>
            <a:tailEnd/>
          </a:ln>
        </p:spPr>
        <p:txBody>
          <a:bodyPr wrap="none" anchor="ctr"/>
          <a:lstStyle/>
          <a:p>
            <a:endParaRPr lang="en-US"/>
          </a:p>
        </p:txBody>
      </p:sp>
      <p:sp>
        <p:nvSpPr>
          <p:cNvPr id="32808" name="Rectangle 28"/>
          <p:cNvSpPr>
            <a:spLocks noChangeArrowheads="1"/>
          </p:cNvSpPr>
          <p:nvPr/>
        </p:nvSpPr>
        <p:spPr bwMode="auto">
          <a:xfrm>
            <a:off x="1330325" y="3921125"/>
            <a:ext cx="998538" cy="414338"/>
          </a:xfrm>
          <a:prstGeom prst="rect">
            <a:avLst/>
          </a:prstGeom>
          <a:solidFill>
            <a:schemeClr val="bg1"/>
          </a:solidFill>
          <a:ln w="9525">
            <a:noFill/>
            <a:miter lim="800000"/>
            <a:headEnd/>
            <a:tailEnd/>
          </a:ln>
        </p:spPr>
        <p:txBody>
          <a:bodyPr wrap="none" anchor="ctr"/>
          <a:lstStyle/>
          <a:p>
            <a:endParaRPr lang="en-US"/>
          </a:p>
        </p:txBody>
      </p:sp>
      <p:sp>
        <p:nvSpPr>
          <p:cNvPr id="32809" name="Rectangle 29"/>
          <p:cNvSpPr>
            <a:spLocks noChangeArrowheads="1"/>
          </p:cNvSpPr>
          <p:nvPr/>
        </p:nvSpPr>
        <p:spPr bwMode="auto">
          <a:xfrm>
            <a:off x="771525" y="4241800"/>
            <a:ext cx="998538" cy="566738"/>
          </a:xfrm>
          <a:prstGeom prst="rect">
            <a:avLst/>
          </a:prstGeom>
          <a:solidFill>
            <a:schemeClr val="bg1"/>
          </a:solidFill>
          <a:ln w="9525">
            <a:noFill/>
            <a:miter lim="800000"/>
            <a:headEnd/>
            <a:tailEnd/>
          </a:ln>
        </p:spPr>
        <p:txBody>
          <a:bodyPr wrap="none" anchor="ctr"/>
          <a:lstStyle/>
          <a:p>
            <a:endParaRPr lang="en-US"/>
          </a:p>
        </p:txBody>
      </p:sp>
      <p:sp>
        <p:nvSpPr>
          <p:cNvPr id="32810" name="Line 30"/>
          <p:cNvSpPr>
            <a:spLocks noChangeShapeType="1"/>
          </p:cNvSpPr>
          <p:nvPr/>
        </p:nvSpPr>
        <p:spPr bwMode="auto">
          <a:xfrm>
            <a:off x="1187450" y="4337050"/>
            <a:ext cx="3259138" cy="2235200"/>
          </a:xfrm>
          <a:prstGeom prst="line">
            <a:avLst/>
          </a:prstGeom>
          <a:noFill/>
          <a:ln w="38100">
            <a:solidFill>
              <a:schemeClr val="tx1"/>
            </a:solidFill>
            <a:round/>
            <a:headEnd/>
            <a:tailEnd type="triangle" w="med" len="med"/>
          </a:ln>
        </p:spPr>
        <p:txBody>
          <a:bodyPr/>
          <a:lstStyle/>
          <a:p>
            <a:endParaRPr lang="en-US"/>
          </a:p>
        </p:txBody>
      </p:sp>
      <p:sp>
        <p:nvSpPr>
          <p:cNvPr id="32811" name="Line 31"/>
          <p:cNvSpPr>
            <a:spLocks noChangeShapeType="1"/>
          </p:cNvSpPr>
          <p:nvPr/>
        </p:nvSpPr>
        <p:spPr bwMode="auto">
          <a:xfrm>
            <a:off x="584200" y="4329113"/>
            <a:ext cx="4335463" cy="7937"/>
          </a:xfrm>
          <a:prstGeom prst="line">
            <a:avLst/>
          </a:prstGeom>
          <a:noFill/>
          <a:ln w="19050">
            <a:solidFill>
              <a:schemeClr val="tx1"/>
            </a:solidFill>
            <a:round/>
            <a:headEnd/>
            <a:tailEnd/>
          </a:ln>
        </p:spPr>
        <p:txBody>
          <a:bodyPr/>
          <a:lstStyle/>
          <a:p>
            <a:endParaRPr lang="en-US"/>
          </a:p>
        </p:txBody>
      </p:sp>
      <p:sp>
        <p:nvSpPr>
          <p:cNvPr id="32812" name="Rectangle 32"/>
          <p:cNvSpPr>
            <a:spLocks noChangeArrowheads="1"/>
          </p:cNvSpPr>
          <p:nvPr/>
        </p:nvSpPr>
        <p:spPr bwMode="auto">
          <a:xfrm>
            <a:off x="2147888" y="4449763"/>
            <a:ext cx="889000" cy="366712"/>
          </a:xfrm>
          <a:prstGeom prst="rect">
            <a:avLst/>
          </a:prstGeom>
          <a:noFill/>
          <a:ln w="9525">
            <a:noFill/>
            <a:miter lim="800000"/>
            <a:headEnd/>
            <a:tailEnd/>
          </a:ln>
        </p:spPr>
        <p:txBody>
          <a:bodyPr>
            <a:spAutoFit/>
          </a:bodyPr>
          <a:lstStyle/>
          <a:p>
            <a:r>
              <a:rPr lang="en-US">
                <a:solidFill>
                  <a:srgbClr val="FF0000"/>
                </a:solidFill>
              </a:rPr>
              <a:t>35.0°</a:t>
            </a:r>
          </a:p>
        </p:txBody>
      </p:sp>
      <p:sp>
        <p:nvSpPr>
          <p:cNvPr id="32813" name="Line 34"/>
          <p:cNvSpPr>
            <a:spLocks noChangeShapeType="1"/>
          </p:cNvSpPr>
          <p:nvPr/>
        </p:nvSpPr>
        <p:spPr bwMode="auto">
          <a:xfrm flipV="1">
            <a:off x="1201738" y="3146425"/>
            <a:ext cx="0" cy="2946400"/>
          </a:xfrm>
          <a:prstGeom prst="line">
            <a:avLst/>
          </a:prstGeom>
          <a:noFill/>
          <a:ln w="19050">
            <a:solidFill>
              <a:schemeClr val="tx1"/>
            </a:solidFill>
            <a:round/>
            <a:headEnd/>
            <a:tailEnd/>
          </a:ln>
        </p:spPr>
        <p:txBody>
          <a:bodyPr/>
          <a:lstStyle/>
          <a:p>
            <a:endParaRPr lang="en-US"/>
          </a:p>
        </p:txBody>
      </p:sp>
      <p:sp>
        <p:nvSpPr>
          <p:cNvPr id="32814" name="Text Box 35"/>
          <p:cNvSpPr txBox="1">
            <a:spLocks noChangeArrowheads="1"/>
          </p:cNvSpPr>
          <p:nvPr/>
        </p:nvSpPr>
        <p:spPr bwMode="auto">
          <a:xfrm>
            <a:off x="4900613" y="4130675"/>
            <a:ext cx="560387"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32815" name="Text Box 36"/>
          <p:cNvSpPr txBox="1">
            <a:spLocks noChangeArrowheads="1"/>
          </p:cNvSpPr>
          <p:nvPr/>
        </p:nvSpPr>
        <p:spPr bwMode="auto">
          <a:xfrm>
            <a:off x="981075" y="2728913"/>
            <a:ext cx="576263"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32816" name="Text Box 37"/>
          <p:cNvSpPr txBox="1">
            <a:spLocks noChangeArrowheads="1"/>
          </p:cNvSpPr>
          <p:nvPr/>
        </p:nvSpPr>
        <p:spPr bwMode="auto">
          <a:xfrm>
            <a:off x="947738" y="6089650"/>
            <a:ext cx="576262"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32817" name="Text Box 38"/>
          <p:cNvSpPr txBox="1">
            <a:spLocks noChangeArrowheads="1"/>
          </p:cNvSpPr>
          <p:nvPr/>
        </p:nvSpPr>
        <p:spPr bwMode="auto">
          <a:xfrm>
            <a:off x="179388" y="4121150"/>
            <a:ext cx="560387"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32818" name="Line 39"/>
          <p:cNvSpPr>
            <a:spLocks noChangeShapeType="1"/>
          </p:cNvSpPr>
          <p:nvPr/>
        </p:nvSpPr>
        <p:spPr bwMode="auto">
          <a:xfrm flipV="1">
            <a:off x="1219200" y="4316413"/>
            <a:ext cx="3201988" cy="17462"/>
          </a:xfrm>
          <a:prstGeom prst="line">
            <a:avLst/>
          </a:prstGeom>
          <a:noFill/>
          <a:ln w="38100">
            <a:solidFill>
              <a:srgbClr val="FF0000"/>
            </a:solidFill>
            <a:prstDash val="sysDot"/>
            <a:round/>
            <a:headEnd/>
            <a:tailEnd type="triangle" w="med" len="med"/>
          </a:ln>
        </p:spPr>
        <p:txBody>
          <a:bodyPr/>
          <a:lstStyle/>
          <a:p>
            <a:endParaRPr lang="en-US"/>
          </a:p>
        </p:txBody>
      </p:sp>
      <p:sp>
        <p:nvSpPr>
          <p:cNvPr id="32819" name="Line 40"/>
          <p:cNvSpPr>
            <a:spLocks noChangeShapeType="1"/>
          </p:cNvSpPr>
          <p:nvPr/>
        </p:nvSpPr>
        <p:spPr bwMode="auto">
          <a:xfrm>
            <a:off x="4433888" y="4346575"/>
            <a:ext cx="1587" cy="2201863"/>
          </a:xfrm>
          <a:prstGeom prst="line">
            <a:avLst/>
          </a:prstGeom>
          <a:noFill/>
          <a:ln w="38100">
            <a:solidFill>
              <a:srgbClr val="FF0000"/>
            </a:solidFill>
            <a:prstDash val="sysDot"/>
            <a:round/>
            <a:headEnd/>
            <a:tailEnd type="triangle" w="med" len="med"/>
          </a:ln>
        </p:spPr>
        <p:txBody>
          <a:bodyPr/>
          <a:lstStyle/>
          <a:p>
            <a:endParaRPr lang="en-US"/>
          </a:p>
        </p:txBody>
      </p:sp>
      <mc:AlternateContent xmlns:mc="http://schemas.openxmlformats.org/markup-compatibility/2006">
        <mc:Choice xmlns:a14="http://schemas.microsoft.com/office/drawing/2010/main" Requires="a14">
          <p:sp>
            <p:nvSpPr>
              <p:cNvPr id="3" name="TextBox 2"/>
              <p:cNvSpPr txBox="1"/>
              <p:nvPr/>
            </p:nvSpPr>
            <p:spPr>
              <a:xfrm>
                <a:off x="749808" y="1737360"/>
                <a:ext cx="1886478" cy="8570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cos</m:t>
                          </m:r>
                        </m:fName>
                        <m:e>
                          <m:r>
                            <m:rPr>
                              <m:sty m:val="p"/>
                            </m:rPr>
                            <a:rPr lang="en-US" sz="2400" i="0" smtClean="0">
                              <a:latin typeface="Cambria Math"/>
                              <a:ea typeface="Cambria Math"/>
                            </a:rPr>
                            <m:t>θ</m:t>
                          </m:r>
                        </m:e>
                      </m:func>
                      <m:r>
                        <a:rPr lang="en-US" sz="2400" b="0" i="0" smtClean="0">
                          <a:latin typeface="Cambria Math"/>
                        </a:rPr>
                        <m:t>= </m:t>
                      </m:r>
                      <m:f>
                        <m:fPr>
                          <m:ctrlPr>
                            <a:rPr lang="en-US" sz="2400" b="0" i="1" smtClean="0">
                              <a:latin typeface="Cambria Math"/>
                            </a:rPr>
                          </m:ctrlPr>
                        </m:fPr>
                        <m:num>
                          <m:r>
                            <m:rPr>
                              <m:sty m:val="p"/>
                            </m:rPr>
                            <a:rPr lang="en-US" sz="2400" b="0" i="0" smtClean="0">
                              <a:latin typeface="Cambria Math"/>
                            </a:rPr>
                            <m:t>adj</m:t>
                          </m:r>
                        </m:num>
                        <m:den>
                          <m:r>
                            <m:rPr>
                              <m:sty m:val="p"/>
                            </m:rPr>
                            <a:rPr lang="en-US" sz="2400" b="0" i="0" smtClean="0">
                              <a:latin typeface="Cambria Math"/>
                            </a:rPr>
                            <m:t>hyp</m:t>
                          </m:r>
                        </m:den>
                      </m:f>
                    </m:oMath>
                  </m:oMathPara>
                </a14:m>
                <a:endParaRPr lang="en-US" sz="2400" dirty="0"/>
              </a:p>
            </p:txBody>
          </p:sp>
        </mc:Choice>
        <mc:Fallback>
          <p:sp>
            <p:nvSpPr>
              <p:cNvPr id="3" name="TextBox 2"/>
              <p:cNvSpPr txBox="1">
                <a:spLocks noRot="1" noChangeAspect="1" noMove="1" noResize="1" noEditPoints="1" noAdjustHandles="1" noChangeArrowheads="1" noChangeShapeType="1" noTextEdit="1"/>
              </p:cNvSpPr>
              <p:nvPr/>
            </p:nvSpPr>
            <p:spPr>
              <a:xfrm>
                <a:off x="749808" y="1737360"/>
                <a:ext cx="1886478" cy="857094"/>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Box 4"/>
              <p:cNvSpPr txBox="1"/>
              <p:nvPr/>
            </p:nvSpPr>
            <p:spPr>
              <a:xfrm>
                <a:off x="3172968" y="1773936"/>
                <a:ext cx="1856213" cy="79592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cos</m:t>
                          </m:r>
                        </m:fName>
                        <m:e>
                          <m:r>
                            <m:rPr>
                              <m:sty m:val="p"/>
                            </m:rPr>
                            <a:rPr lang="en-US" sz="2400" i="0" smtClean="0">
                              <a:latin typeface="Cambria Math"/>
                              <a:ea typeface="Cambria Math"/>
                            </a:rPr>
                            <m:t>θ</m:t>
                          </m:r>
                        </m:e>
                      </m:func>
                      <m:r>
                        <a:rPr lang="en-US" sz="2400" b="0" i="0" smtClean="0">
                          <a:latin typeface="Cambria Math"/>
                        </a:rPr>
                        <m:t>= </m:t>
                      </m:r>
                      <m:f>
                        <m:fPr>
                          <m:ctrlPr>
                            <a:rPr lang="en-US" sz="2400" b="0" i="1" smtClean="0">
                              <a:latin typeface="Cambria Math"/>
                            </a:rPr>
                          </m:ctrlPr>
                        </m:fPr>
                        <m:num>
                          <m:sSub>
                            <m:sSubPr>
                              <m:ctrlPr>
                                <a:rPr lang="en-US" sz="2400" b="0" i="1" smtClean="0">
                                  <a:latin typeface="Cambria Math"/>
                                </a:rPr>
                              </m:ctrlPr>
                            </m:sSubPr>
                            <m:e>
                              <m:r>
                                <m:rPr>
                                  <m:sty m:val="p"/>
                                </m:rPr>
                                <a:rPr lang="en-US" sz="2400" b="0" i="0" smtClean="0">
                                  <a:latin typeface="Cambria Math"/>
                                </a:rPr>
                                <m:t>F</m:t>
                              </m:r>
                            </m:e>
                            <m:sub>
                              <m:sSub>
                                <m:sSubPr>
                                  <m:ctrlPr>
                                    <a:rPr lang="en-US" sz="2400" b="0" i="1" smtClean="0">
                                      <a:latin typeface="Cambria Math"/>
                                    </a:rPr>
                                  </m:ctrlPr>
                                </m:sSubPr>
                                <m:e>
                                  <m:r>
                                    <m:rPr>
                                      <m:sty m:val="p"/>
                                    </m:rPr>
                                    <a:rPr lang="en-US" sz="2400" b="0" i="0" smtClean="0">
                                      <a:latin typeface="Cambria Math"/>
                                    </a:rPr>
                                    <m:t>B</m:t>
                                  </m:r>
                                </m:e>
                                <m:sub>
                                  <m:r>
                                    <m:rPr>
                                      <m:sty m:val="p"/>
                                    </m:rPr>
                                    <a:rPr lang="en-US" sz="2400" b="0" i="0" smtClean="0">
                                      <a:latin typeface="Cambria Math"/>
                                    </a:rPr>
                                    <m:t>x</m:t>
                                  </m:r>
                                </m:sub>
                              </m:sSub>
                            </m:sub>
                          </m:sSub>
                        </m:num>
                        <m:den>
                          <m:r>
                            <m:rPr>
                              <m:sty m:val="p"/>
                            </m:rPr>
                            <a:rPr lang="en-US" sz="2400" b="0" i="0" smtClean="0">
                              <a:latin typeface="Cambria Math"/>
                            </a:rPr>
                            <m:t>B</m:t>
                          </m:r>
                        </m:den>
                      </m:f>
                    </m:oMath>
                  </m:oMathPara>
                </a14:m>
                <a:endParaRPr lang="en-US" sz="2400" dirty="0"/>
              </a:p>
            </p:txBody>
          </p:sp>
        </mc:Choice>
        <mc:Fallback>
          <p:sp>
            <p:nvSpPr>
              <p:cNvPr id="5" name="TextBox 4"/>
              <p:cNvSpPr txBox="1">
                <a:spLocks noRot="1" noChangeAspect="1" noMove="1" noResize="1" noEditPoints="1" noAdjustHandles="1" noChangeArrowheads="1" noChangeShapeType="1" noTextEdit="1"/>
              </p:cNvSpPr>
              <p:nvPr/>
            </p:nvSpPr>
            <p:spPr>
              <a:xfrm>
                <a:off x="3172968" y="1773936"/>
                <a:ext cx="1856213" cy="795924"/>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5541264" y="1746504"/>
                <a:ext cx="2800189" cy="81092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i="1" smtClean="0">
                              <a:latin typeface="Cambria Math"/>
                            </a:rPr>
                          </m:ctrlPr>
                        </m:funcPr>
                        <m:fName>
                          <m:r>
                            <m:rPr>
                              <m:sty m:val="p"/>
                            </m:rPr>
                            <a:rPr lang="en-US" sz="2400" i="0" smtClean="0">
                              <a:latin typeface="Cambria Math"/>
                            </a:rPr>
                            <m:t>cos</m:t>
                          </m:r>
                        </m:fName>
                        <m:e>
                          <m:r>
                            <a:rPr lang="en-US" sz="2400" b="0" i="0" smtClean="0">
                              <a:latin typeface="Cambria Math"/>
                            </a:rPr>
                            <m:t>35.0</m:t>
                          </m:r>
                          <m:r>
                            <a:rPr lang="en-US" sz="2400" b="0" i="0" smtClean="0">
                              <a:latin typeface="Cambria Math"/>
                              <a:ea typeface="Cambria Math"/>
                            </a:rPr>
                            <m:t>°</m:t>
                          </m:r>
                        </m:e>
                      </m:func>
                      <m:r>
                        <a:rPr lang="en-US" sz="2400" b="0" i="0" smtClean="0">
                          <a:latin typeface="Cambria Math"/>
                        </a:rPr>
                        <m:t>= </m:t>
                      </m:r>
                      <m:f>
                        <m:fPr>
                          <m:ctrlPr>
                            <a:rPr lang="en-US" sz="2400" b="0" i="1" smtClean="0">
                              <a:latin typeface="Cambria Math"/>
                            </a:rPr>
                          </m:ctrlPr>
                        </m:fPr>
                        <m:num>
                          <m:sSub>
                            <m:sSubPr>
                              <m:ctrlPr>
                                <a:rPr lang="en-US" sz="2400" b="0" i="1" smtClean="0">
                                  <a:latin typeface="Cambria Math"/>
                                </a:rPr>
                              </m:ctrlPr>
                            </m:sSubPr>
                            <m:e>
                              <m:r>
                                <m:rPr>
                                  <m:sty m:val="p"/>
                                </m:rPr>
                                <a:rPr lang="en-US" sz="2400" b="0" i="0" smtClean="0">
                                  <a:latin typeface="Cambria Math"/>
                                </a:rPr>
                                <m:t>F</m:t>
                              </m:r>
                            </m:e>
                            <m:sub>
                              <m:sSub>
                                <m:sSubPr>
                                  <m:ctrlPr>
                                    <a:rPr lang="en-US" sz="2400" b="0" i="1" smtClean="0">
                                      <a:latin typeface="Cambria Math"/>
                                    </a:rPr>
                                  </m:ctrlPr>
                                </m:sSubPr>
                                <m:e>
                                  <m:r>
                                    <m:rPr>
                                      <m:sty m:val="p"/>
                                    </m:rPr>
                                    <a:rPr lang="en-US" sz="2400" b="0" i="0" smtClean="0">
                                      <a:latin typeface="Cambria Math"/>
                                    </a:rPr>
                                    <m:t>B</m:t>
                                  </m:r>
                                </m:e>
                                <m:sub>
                                  <m:r>
                                    <m:rPr>
                                      <m:sty m:val="p"/>
                                    </m:rPr>
                                    <a:rPr lang="en-US" sz="2400" b="0" i="0" smtClean="0">
                                      <a:latin typeface="Cambria Math"/>
                                    </a:rPr>
                                    <m:t>x</m:t>
                                  </m:r>
                                </m:sub>
                              </m:sSub>
                            </m:sub>
                          </m:sSub>
                        </m:num>
                        <m:den>
                          <m:r>
                            <a:rPr lang="en-US" sz="2400" b="0" i="0" smtClean="0">
                              <a:latin typeface="Cambria Math"/>
                            </a:rPr>
                            <m:t>75.0 </m:t>
                          </m:r>
                          <m:r>
                            <m:rPr>
                              <m:sty m:val="p"/>
                            </m:rPr>
                            <a:rPr lang="en-US" sz="2400" b="0" i="0" smtClean="0">
                              <a:latin typeface="Cambria Math"/>
                            </a:rPr>
                            <m:t>lb</m:t>
                          </m:r>
                        </m:den>
                      </m:f>
                    </m:oMath>
                  </m:oMathPara>
                </a14:m>
                <a:endParaRPr lang="en-US" sz="2400" dirty="0"/>
              </a:p>
            </p:txBody>
          </p:sp>
        </mc:Choice>
        <mc:Fallback>
          <p:sp>
            <p:nvSpPr>
              <p:cNvPr id="6" name="TextBox 5"/>
              <p:cNvSpPr txBox="1">
                <a:spLocks noRot="1" noChangeAspect="1" noMove="1" noResize="1" noEditPoints="1" noAdjustHandles="1" noChangeArrowheads="1" noChangeShapeType="1" noTextEdit="1"/>
              </p:cNvSpPr>
              <p:nvPr/>
            </p:nvSpPr>
            <p:spPr>
              <a:xfrm>
                <a:off x="5541264" y="1746504"/>
                <a:ext cx="2800189" cy="810928"/>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3474720" y="2724912"/>
                <a:ext cx="5422767" cy="64639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latin typeface="Cambria Math"/>
                            </a:rPr>
                          </m:ctrlPr>
                        </m:sSubPr>
                        <m:e>
                          <m:r>
                            <m:rPr>
                              <m:sty m:val="p"/>
                            </m:rPr>
                            <a:rPr lang="en-US" sz="3200" b="0" i="0" smtClean="0">
                              <a:latin typeface="Cambria Math"/>
                            </a:rPr>
                            <m:t>F</m:t>
                          </m:r>
                        </m:e>
                        <m:sub>
                          <m:sSub>
                            <m:sSubPr>
                              <m:ctrlPr>
                                <a:rPr lang="en-US" sz="3200" i="1" smtClean="0">
                                  <a:latin typeface="Cambria Math"/>
                                </a:rPr>
                              </m:ctrlPr>
                            </m:sSubPr>
                            <m:e>
                              <m:r>
                                <m:rPr>
                                  <m:sty m:val="p"/>
                                </m:rPr>
                                <a:rPr lang="en-US" sz="3200" b="0" i="0" smtClean="0">
                                  <a:latin typeface="Cambria Math"/>
                                </a:rPr>
                                <m:t>B</m:t>
                              </m:r>
                            </m:e>
                            <m:sub>
                              <m:r>
                                <m:rPr>
                                  <m:sty m:val="p"/>
                                </m:rPr>
                                <a:rPr lang="en-US" sz="3200" b="0" i="0" smtClean="0">
                                  <a:latin typeface="Cambria Math"/>
                                </a:rPr>
                                <m:t>x</m:t>
                              </m:r>
                            </m:sub>
                          </m:sSub>
                        </m:sub>
                      </m:sSub>
                      <m:r>
                        <a:rPr lang="en-US" sz="3200" b="0" i="0" smtClean="0">
                          <a:latin typeface="Cambria Math"/>
                        </a:rPr>
                        <m:t>=75.0 </m:t>
                      </m:r>
                      <m:r>
                        <m:rPr>
                          <m:sty m:val="p"/>
                        </m:rPr>
                        <a:rPr lang="en-US" sz="3200" b="0" i="0" smtClean="0">
                          <a:latin typeface="Cambria Math"/>
                        </a:rPr>
                        <m:t>lb</m:t>
                      </m:r>
                      <m:func>
                        <m:funcPr>
                          <m:ctrlPr>
                            <a:rPr lang="en-US" sz="3200" b="0" i="1" smtClean="0">
                              <a:latin typeface="Cambria Math"/>
                            </a:rPr>
                          </m:ctrlPr>
                        </m:funcPr>
                        <m:fName>
                          <m:r>
                            <m:rPr>
                              <m:sty m:val="p"/>
                            </m:rPr>
                            <a:rPr lang="en-US" sz="3200" b="0" i="0" smtClean="0">
                              <a:latin typeface="Cambria Math"/>
                            </a:rPr>
                            <m:t>cos</m:t>
                          </m:r>
                        </m:fName>
                        <m:e>
                          <m:r>
                            <a:rPr lang="en-US" sz="3200" b="0" i="0" smtClean="0">
                              <a:latin typeface="Cambria Math"/>
                            </a:rPr>
                            <m:t>35.0</m:t>
                          </m:r>
                          <m:r>
                            <a:rPr lang="en-US" sz="3200" b="0" i="0" smtClean="0">
                              <a:latin typeface="Cambria Math"/>
                              <a:ea typeface="Cambria Math"/>
                            </a:rPr>
                            <m:t>°</m:t>
                          </m:r>
                        </m:e>
                      </m:func>
                      <m:r>
                        <a:rPr lang="en-US" sz="3200" b="0" i="0" smtClean="0">
                          <a:latin typeface="Cambria Math"/>
                        </a:rPr>
                        <m:t> </m:t>
                      </m:r>
                      <m:r>
                        <m:rPr>
                          <m:sty m:val="p"/>
                        </m:rPr>
                        <a:rPr lang="en-US" sz="3200" b="0" i="0" smtClean="0">
                          <a:latin typeface="Cambria Math"/>
                        </a:rPr>
                        <m:t>right</m:t>
                      </m:r>
                    </m:oMath>
                  </m:oMathPara>
                </a14:m>
                <a:endParaRPr lang="en-US" sz="3200" dirty="0"/>
              </a:p>
            </p:txBody>
          </p:sp>
        </mc:Choice>
        <mc:Fallback>
          <p:sp>
            <p:nvSpPr>
              <p:cNvPr id="7" name="TextBox 6"/>
              <p:cNvSpPr txBox="1">
                <a:spLocks noRot="1" noChangeAspect="1" noMove="1" noResize="1" noEditPoints="1" noAdjustHandles="1" noChangeArrowheads="1" noChangeShapeType="1" noTextEdit="1"/>
              </p:cNvSpPr>
              <p:nvPr/>
            </p:nvSpPr>
            <p:spPr>
              <a:xfrm>
                <a:off x="3474720" y="2724912"/>
                <a:ext cx="5422767" cy="646395"/>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p:cNvSpPr txBox="1"/>
              <p:nvPr/>
            </p:nvSpPr>
            <p:spPr>
              <a:xfrm>
                <a:off x="5276088" y="3602736"/>
                <a:ext cx="2617511" cy="6295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F</m:t>
                          </m:r>
                        </m:e>
                        <m:sub>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B</m:t>
                              </m:r>
                            </m:e>
                            <m:sub>
                              <m:r>
                                <m:rPr>
                                  <m:sty m:val="p"/>
                                </m:rPr>
                                <a:rPr lang="en-US" sz="3200" b="0" i="0" smtClean="0">
                                  <a:solidFill>
                                    <a:srgbClr val="FF0000"/>
                                  </a:solidFill>
                                  <a:latin typeface="Cambria Math"/>
                                </a:rPr>
                                <m:t>x</m:t>
                              </m:r>
                            </m:sub>
                          </m:sSub>
                        </m:sub>
                      </m:sSub>
                      <m:r>
                        <a:rPr lang="en-US" sz="3200" b="0" i="0" smtClean="0">
                          <a:solidFill>
                            <a:srgbClr val="FF0000"/>
                          </a:solidFill>
                          <a:latin typeface="Cambria Math"/>
                        </a:rPr>
                        <m:t>=61.4 </m:t>
                      </m:r>
                      <m:r>
                        <m:rPr>
                          <m:sty m:val="p"/>
                        </m:rPr>
                        <a:rPr lang="en-US" sz="3200" b="0" i="0" smtClean="0">
                          <a:solidFill>
                            <a:srgbClr val="FF0000"/>
                          </a:solidFill>
                          <a:latin typeface="Cambria Math"/>
                        </a:rPr>
                        <m:t>lb</m:t>
                      </m:r>
                    </m:oMath>
                  </m:oMathPara>
                </a14:m>
                <a:endParaRPr lang="en-US" sz="3200" dirty="0">
                  <a:solidFill>
                    <a:srgbClr val="FF0000"/>
                  </a:solidFill>
                </a:endParaRPr>
              </a:p>
            </p:txBody>
          </p:sp>
        </mc:Choice>
        <mc:Fallback>
          <p:sp>
            <p:nvSpPr>
              <p:cNvPr id="10" name="TextBox 9"/>
              <p:cNvSpPr txBox="1">
                <a:spLocks noRot="1" noChangeAspect="1" noMove="1" noResize="1" noEditPoints="1" noAdjustHandles="1" noChangeArrowheads="1" noChangeShapeType="1" noTextEdit="1"/>
              </p:cNvSpPr>
              <p:nvPr/>
            </p:nvSpPr>
            <p:spPr>
              <a:xfrm>
                <a:off x="5276088" y="3602736"/>
                <a:ext cx="2617511" cy="629596"/>
              </a:xfrm>
              <a:prstGeom prst="rect">
                <a:avLst/>
              </a:prstGeom>
              <a:blipFill rotWithShape="1">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4529878" y="5236134"/>
                <a:ext cx="1361783" cy="42274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opp</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y</m:t>
                              </m:r>
                            </m:sub>
                          </m:sSub>
                        </m:sub>
                      </m:sSub>
                    </m:oMath>
                  </m:oMathPara>
                </a14:m>
                <a:endParaRPr lang="en-US" dirty="0"/>
              </a:p>
            </p:txBody>
          </p:sp>
        </mc:Choice>
        <mc:Fallback xmlns="">
          <p:sp>
            <p:nvSpPr>
              <p:cNvPr id="33" name="TextBox 32"/>
              <p:cNvSpPr txBox="1">
                <a:spLocks noRot="1" noChangeAspect="1" noMove="1" noResize="1" noEditPoints="1" noAdjustHandles="1" noChangeArrowheads="1" noChangeShapeType="1" noTextEdit="1"/>
              </p:cNvSpPr>
              <p:nvPr/>
            </p:nvSpPr>
            <p:spPr>
              <a:xfrm>
                <a:off x="4529878" y="5236134"/>
                <a:ext cx="1361783" cy="422744"/>
              </a:xfrm>
              <a:prstGeom prst="rect">
                <a:avLst/>
              </a:prstGeom>
              <a:blipFill rotWithShape="1">
                <a:blip r:embed="rId9"/>
                <a:stretch>
                  <a:fillRect b="-289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2359558" y="3830061"/>
                <a:ext cx="1281633"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adj</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x</m:t>
                              </m:r>
                            </m:sub>
                          </m:sSub>
                        </m:sub>
                      </m:sSub>
                    </m:oMath>
                  </m:oMathPara>
                </a14:m>
                <a:endParaRPr lang="en-US" dirty="0"/>
              </a:p>
            </p:txBody>
          </p:sp>
        </mc:Choice>
        <mc:Fallback xmlns="">
          <p:sp>
            <p:nvSpPr>
              <p:cNvPr id="34" name="TextBox 33"/>
              <p:cNvSpPr txBox="1">
                <a:spLocks noRot="1" noChangeAspect="1" noMove="1" noResize="1" noEditPoints="1" noAdjustHandles="1" noChangeArrowheads="1" noChangeShapeType="1" noTextEdit="1"/>
              </p:cNvSpPr>
              <p:nvPr/>
            </p:nvSpPr>
            <p:spPr>
              <a:xfrm>
                <a:off x="2359558" y="3830061"/>
                <a:ext cx="1281633" cy="393121"/>
              </a:xfrm>
              <a:prstGeom prst="rect">
                <a:avLst/>
              </a:prstGeom>
              <a:blipFill rotWithShape="1">
                <a:blip r:embed="rId10"/>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1703894" y="5658878"/>
                <a:ext cx="1748620"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B</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35" name="TextBox 34"/>
              <p:cNvSpPr txBox="1">
                <a:spLocks noRot="1" noChangeAspect="1" noMove="1" noResize="1" noEditPoints="1" noAdjustHandles="1" noChangeArrowheads="1" noChangeShapeType="1" noTextEdit="1"/>
              </p:cNvSpPr>
              <p:nvPr/>
            </p:nvSpPr>
            <p:spPr>
              <a:xfrm>
                <a:off x="1703894" y="5658878"/>
                <a:ext cx="1748620" cy="506421"/>
              </a:xfrm>
              <a:prstGeom prst="rect">
                <a:avLst/>
              </a:prstGeom>
              <a:blipFill rotWithShape="1">
                <a:blip r:embed="rId11"/>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829" name="Rectangle 2"/>
          <p:cNvSpPr>
            <a:spLocks noGrp="1" noChangeArrowheads="1"/>
          </p:cNvSpPr>
          <p:nvPr>
            <p:ph type="title"/>
          </p:nvPr>
        </p:nvSpPr>
        <p:spPr>
          <a:xfrm>
            <a:off x="0" y="0"/>
            <a:ext cx="9144000" cy="628650"/>
          </a:xfrm>
        </p:spPr>
        <p:txBody>
          <a:bodyPr/>
          <a:lstStyle/>
          <a:p>
            <a:pPr eaLnBrk="1" hangingPunct="1"/>
            <a:r>
              <a:rPr lang="en-US" sz="3800" smtClean="0"/>
              <a:t>Vector X and Y Components – Your Turn</a:t>
            </a:r>
          </a:p>
        </p:txBody>
      </p:sp>
      <p:sp>
        <p:nvSpPr>
          <p:cNvPr id="33831" name="Oval 27"/>
          <p:cNvSpPr>
            <a:spLocks noChangeArrowheads="1"/>
          </p:cNvSpPr>
          <p:nvPr/>
        </p:nvSpPr>
        <p:spPr bwMode="auto">
          <a:xfrm>
            <a:off x="1385888" y="4186238"/>
            <a:ext cx="576262" cy="576262"/>
          </a:xfrm>
          <a:prstGeom prst="ellipse">
            <a:avLst/>
          </a:prstGeom>
          <a:noFill/>
          <a:ln w="19050">
            <a:solidFill>
              <a:schemeClr val="tx1"/>
            </a:solidFill>
            <a:round/>
            <a:headEnd/>
            <a:tailEnd/>
          </a:ln>
        </p:spPr>
        <p:txBody>
          <a:bodyPr wrap="none" anchor="ctr"/>
          <a:lstStyle/>
          <a:p>
            <a:endParaRPr lang="en-US"/>
          </a:p>
        </p:txBody>
      </p:sp>
      <p:sp>
        <p:nvSpPr>
          <p:cNvPr id="33832" name="Rectangle 28"/>
          <p:cNvSpPr>
            <a:spLocks noChangeArrowheads="1"/>
          </p:cNvSpPr>
          <p:nvPr/>
        </p:nvSpPr>
        <p:spPr bwMode="auto">
          <a:xfrm>
            <a:off x="1330325" y="3921125"/>
            <a:ext cx="998538" cy="414338"/>
          </a:xfrm>
          <a:prstGeom prst="rect">
            <a:avLst/>
          </a:prstGeom>
          <a:solidFill>
            <a:schemeClr val="bg1"/>
          </a:solidFill>
          <a:ln w="9525">
            <a:noFill/>
            <a:miter lim="800000"/>
            <a:headEnd/>
            <a:tailEnd/>
          </a:ln>
        </p:spPr>
        <p:txBody>
          <a:bodyPr wrap="none" anchor="ctr"/>
          <a:lstStyle/>
          <a:p>
            <a:endParaRPr lang="en-US"/>
          </a:p>
        </p:txBody>
      </p:sp>
      <p:sp>
        <p:nvSpPr>
          <p:cNvPr id="33833" name="Rectangle 29"/>
          <p:cNvSpPr>
            <a:spLocks noChangeArrowheads="1"/>
          </p:cNvSpPr>
          <p:nvPr/>
        </p:nvSpPr>
        <p:spPr bwMode="auto">
          <a:xfrm>
            <a:off x="771525" y="4241800"/>
            <a:ext cx="998538" cy="566738"/>
          </a:xfrm>
          <a:prstGeom prst="rect">
            <a:avLst/>
          </a:prstGeom>
          <a:solidFill>
            <a:schemeClr val="bg1"/>
          </a:solidFill>
          <a:ln w="9525">
            <a:noFill/>
            <a:miter lim="800000"/>
            <a:headEnd/>
            <a:tailEnd/>
          </a:ln>
        </p:spPr>
        <p:txBody>
          <a:bodyPr wrap="none" anchor="ctr"/>
          <a:lstStyle/>
          <a:p>
            <a:endParaRPr lang="en-US"/>
          </a:p>
        </p:txBody>
      </p:sp>
      <p:sp>
        <p:nvSpPr>
          <p:cNvPr id="33834" name="Line 30"/>
          <p:cNvSpPr>
            <a:spLocks noChangeShapeType="1"/>
          </p:cNvSpPr>
          <p:nvPr/>
        </p:nvSpPr>
        <p:spPr bwMode="auto">
          <a:xfrm>
            <a:off x="1187450" y="4337050"/>
            <a:ext cx="3259138" cy="2235200"/>
          </a:xfrm>
          <a:prstGeom prst="line">
            <a:avLst/>
          </a:prstGeom>
          <a:noFill/>
          <a:ln w="38100">
            <a:solidFill>
              <a:schemeClr val="tx1"/>
            </a:solidFill>
            <a:round/>
            <a:headEnd/>
            <a:tailEnd type="triangle" w="med" len="med"/>
          </a:ln>
        </p:spPr>
        <p:txBody>
          <a:bodyPr/>
          <a:lstStyle/>
          <a:p>
            <a:endParaRPr lang="en-US"/>
          </a:p>
        </p:txBody>
      </p:sp>
      <p:sp>
        <p:nvSpPr>
          <p:cNvPr id="33835" name="Line 31"/>
          <p:cNvSpPr>
            <a:spLocks noChangeShapeType="1"/>
          </p:cNvSpPr>
          <p:nvPr/>
        </p:nvSpPr>
        <p:spPr bwMode="auto">
          <a:xfrm>
            <a:off x="584200" y="4329113"/>
            <a:ext cx="4302125" cy="0"/>
          </a:xfrm>
          <a:prstGeom prst="line">
            <a:avLst/>
          </a:prstGeom>
          <a:noFill/>
          <a:ln w="19050">
            <a:solidFill>
              <a:schemeClr val="tx1"/>
            </a:solidFill>
            <a:round/>
            <a:headEnd/>
            <a:tailEnd/>
          </a:ln>
        </p:spPr>
        <p:txBody>
          <a:bodyPr/>
          <a:lstStyle/>
          <a:p>
            <a:endParaRPr lang="en-US"/>
          </a:p>
        </p:txBody>
      </p:sp>
      <p:sp>
        <p:nvSpPr>
          <p:cNvPr id="33836" name="Rectangle 32"/>
          <p:cNvSpPr>
            <a:spLocks noChangeArrowheads="1"/>
          </p:cNvSpPr>
          <p:nvPr/>
        </p:nvSpPr>
        <p:spPr bwMode="auto">
          <a:xfrm>
            <a:off x="2147888" y="4449763"/>
            <a:ext cx="979487" cy="366712"/>
          </a:xfrm>
          <a:prstGeom prst="rect">
            <a:avLst/>
          </a:prstGeom>
          <a:noFill/>
          <a:ln w="9525">
            <a:noFill/>
            <a:miter lim="800000"/>
            <a:headEnd/>
            <a:tailEnd/>
          </a:ln>
        </p:spPr>
        <p:txBody>
          <a:bodyPr>
            <a:spAutoFit/>
          </a:bodyPr>
          <a:lstStyle/>
          <a:p>
            <a:r>
              <a:rPr lang="en-US">
                <a:solidFill>
                  <a:srgbClr val="FF0000"/>
                </a:solidFill>
              </a:rPr>
              <a:t>35.0°</a:t>
            </a:r>
          </a:p>
        </p:txBody>
      </p:sp>
      <p:sp>
        <p:nvSpPr>
          <p:cNvPr id="33837" name="Line 34"/>
          <p:cNvSpPr>
            <a:spLocks noChangeShapeType="1"/>
          </p:cNvSpPr>
          <p:nvPr/>
        </p:nvSpPr>
        <p:spPr bwMode="auto">
          <a:xfrm flipV="1">
            <a:off x="1201738" y="3146425"/>
            <a:ext cx="0" cy="2946400"/>
          </a:xfrm>
          <a:prstGeom prst="line">
            <a:avLst/>
          </a:prstGeom>
          <a:noFill/>
          <a:ln w="19050">
            <a:solidFill>
              <a:schemeClr val="tx1"/>
            </a:solidFill>
            <a:round/>
            <a:headEnd/>
            <a:tailEnd/>
          </a:ln>
        </p:spPr>
        <p:txBody>
          <a:bodyPr/>
          <a:lstStyle/>
          <a:p>
            <a:endParaRPr lang="en-US"/>
          </a:p>
        </p:txBody>
      </p:sp>
      <p:sp>
        <p:nvSpPr>
          <p:cNvPr id="33838" name="Text Box 35"/>
          <p:cNvSpPr txBox="1">
            <a:spLocks noChangeArrowheads="1"/>
          </p:cNvSpPr>
          <p:nvPr/>
        </p:nvSpPr>
        <p:spPr bwMode="auto">
          <a:xfrm>
            <a:off x="4852988" y="4121150"/>
            <a:ext cx="560387"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33839" name="Text Box 36"/>
          <p:cNvSpPr txBox="1">
            <a:spLocks noChangeArrowheads="1"/>
          </p:cNvSpPr>
          <p:nvPr/>
        </p:nvSpPr>
        <p:spPr bwMode="auto">
          <a:xfrm>
            <a:off x="981075" y="2728913"/>
            <a:ext cx="576263"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33840" name="Text Box 37"/>
          <p:cNvSpPr txBox="1">
            <a:spLocks noChangeArrowheads="1"/>
          </p:cNvSpPr>
          <p:nvPr/>
        </p:nvSpPr>
        <p:spPr bwMode="auto">
          <a:xfrm>
            <a:off x="947738" y="6089650"/>
            <a:ext cx="576262"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-y</a:t>
            </a:r>
          </a:p>
        </p:txBody>
      </p:sp>
      <p:sp>
        <p:nvSpPr>
          <p:cNvPr id="33841" name="Text Box 38"/>
          <p:cNvSpPr txBox="1">
            <a:spLocks noChangeArrowheads="1"/>
          </p:cNvSpPr>
          <p:nvPr/>
        </p:nvSpPr>
        <p:spPr bwMode="auto">
          <a:xfrm>
            <a:off x="179388" y="4121150"/>
            <a:ext cx="560387"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rPr>
              <a:t>-x</a:t>
            </a:r>
          </a:p>
        </p:txBody>
      </p:sp>
      <p:sp>
        <p:nvSpPr>
          <p:cNvPr id="33842" name="Line 39"/>
          <p:cNvSpPr>
            <a:spLocks noChangeShapeType="1"/>
          </p:cNvSpPr>
          <p:nvPr/>
        </p:nvSpPr>
        <p:spPr bwMode="auto">
          <a:xfrm flipV="1">
            <a:off x="1219200" y="4316413"/>
            <a:ext cx="3201988" cy="17462"/>
          </a:xfrm>
          <a:prstGeom prst="line">
            <a:avLst/>
          </a:prstGeom>
          <a:noFill/>
          <a:ln w="38100">
            <a:solidFill>
              <a:srgbClr val="FF0000"/>
            </a:solidFill>
            <a:prstDash val="sysDot"/>
            <a:round/>
            <a:headEnd/>
            <a:tailEnd type="triangle" w="med" len="med"/>
          </a:ln>
        </p:spPr>
        <p:txBody>
          <a:bodyPr/>
          <a:lstStyle/>
          <a:p>
            <a:endParaRPr lang="en-US"/>
          </a:p>
        </p:txBody>
      </p:sp>
      <p:sp>
        <p:nvSpPr>
          <p:cNvPr id="33843" name="Line 40"/>
          <p:cNvSpPr>
            <a:spLocks noChangeShapeType="1"/>
          </p:cNvSpPr>
          <p:nvPr/>
        </p:nvSpPr>
        <p:spPr bwMode="auto">
          <a:xfrm>
            <a:off x="4433888" y="4346575"/>
            <a:ext cx="1587" cy="2201863"/>
          </a:xfrm>
          <a:prstGeom prst="line">
            <a:avLst/>
          </a:prstGeom>
          <a:noFill/>
          <a:ln w="38100">
            <a:solidFill>
              <a:srgbClr val="FF0000"/>
            </a:solidFill>
            <a:prstDash val="sysDot"/>
            <a:round/>
            <a:headEnd/>
            <a:tailEnd type="triangle" w="med" len="med"/>
          </a:ln>
        </p:spPr>
        <p:txBody>
          <a:bodyPr/>
          <a:lstStyle/>
          <a:p>
            <a:endParaRPr lang="en-US"/>
          </a:p>
        </p:txBody>
      </p:sp>
      <mc:AlternateContent xmlns:mc="http://schemas.openxmlformats.org/markup-compatibility/2006" xmlns:a14="http://schemas.microsoft.com/office/drawing/2010/main">
        <mc:Choice Requires="a14">
          <p:sp>
            <p:nvSpPr>
              <p:cNvPr id="25" name="Text Box 22"/>
              <p:cNvSpPr txBox="1">
                <a:spLocks noChangeArrowheads="1"/>
              </p:cNvSpPr>
              <p:nvPr/>
            </p:nvSpPr>
            <p:spPr bwMode="auto">
              <a:xfrm>
                <a:off x="290513" y="876300"/>
                <a:ext cx="3167062" cy="679801"/>
              </a:xfrm>
              <a:prstGeom prst="rect">
                <a:avLst/>
              </a:prstGeom>
              <a:noFill/>
              <a:ln w="9525">
                <a:noFill/>
                <a:miter lim="800000"/>
                <a:headEnd/>
                <a:tailEnd/>
              </a:ln>
            </p:spPr>
            <p:txBody>
              <a:bodyPr>
                <a:spAutoFit/>
              </a:bodyPr>
              <a:lstStyle/>
              <a:p>
                <a:pPr>
                  <a:spcBef>
                    <a:spcPct val="50000"/>
                  </a:spcBef>
                </a:pPr>
                <a:r>
                  <a:rPr lang="en-US" sz="3200" dirty="0" smtClean="0">
                    <a:solidFill>
                      <a:srgbClr val="FF0000"/>
                    </a:solidFill>
                  </a:rPr>
                  <a:t>Solve for </a:t>
                </a:r>
                <a14:m>
                  <m:oMath xmlns:m="http://schemas.openxmlformats.org/officeDocument/2006/math">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F</m:t>
                        </m:r>
                      </m:e>
                      <m:sub>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B</m:t>
                            </m:r>
                          </m:e>
                          <m:sub>
                            <m:r>
                              <m:rPr>
                                <m:sty m:val="p"/>
                              </m:rPr>
                              <a:rPr lang="en-US" sz="3200" b="0" i="0" smtClean="0">
                                <a:solidFill>
                                  <a:srgbClr val="FF0000"/>
                                </a:solidFill>
                                <a:latin typeface="Cambria Math"/>
                              </a:rPr>
                              <m:t>y</m:t>
                            </m:r>
                          </m:sub>
                        </m:sSub>
                      </m:sub>
                    </m:sSub>
                  </m:oMath>
                </a14:m>
                <a:endParaRPr lang="el-GR" sz="3200" baseline="-25000" dirty="0">
                  <a:solidFill>
                    <a:srgbClr val="FF0000"/>
                  </a:solidFill>
                  <a:latin typeface="GreekC" pitchFamily="2" charset="0"/>
                  <a:cs typeface="Arial" charset="0"/>
                </a:endParaRPr>
              </a:p>
            </p:txBody>
          </p:sp>
        </mc:Choice>
        <mc:Fallback xmlns="">
          <p:sp>
            <p:nvSpPr>
              <p:cNvPr id="25" name="Text Box 22"/>
              <p:cNvSpPr txBox="1">
                <a:spLocks noRot="1" noChangeAspect="1" noMove="1" noResize="1" noEditPoints="1" noAdjustHandles="1" noChangeArrowheads="1" noChangeShapeType="1" noTextEdit="1"/>
              </p:cNvSpPr>
              <p:nvPr/>
            </p:nvSpPr>
            <p:spPr bwMode="auto">
              <a:xfrm>
                <a:off x="290513" y="876300"/>
                <a:ext cx="3167062" cy="679801"/>
              </a:xfrm>
              <a:prstGeom prst="rect">
                <a:avLst/>
              </a:prstGeom>
              <a:blipFill rotWithShape="1">
                <a:blip r:embed="rId3"/>
                <a:stretch>
                  <a:fillRect l="-5010" t="-12613" b="-14414"/>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4529878" y="5236134"/>
                <a:ext cx="1361783" cy="42274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opp</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y</m:t>
                              </m:r>
                            </m:sub>
                          </m:sSub>
                        </m:sub>
                      </m:sSub>
                    </m:oMath>
                  </m:oMathPara>
                </a14:m>
                <a:endParaRPr lang="en-US" dirty="0"/>
              </a:p>
            </p:txBody>
          </p:sp>
        </mc:Choice>
        <mc:Fallback xmlns="">
          <p:sp>
            <p:nvSpPr>
              <p:cNvPr id="26" name="TextBox 25"/>
              <p:cNvSpPr txBox="1">
                <a:spLocks noRot="1" noChangeAspect="1" noMove="1" noResize="1" noEditPoints="1" noAdjustHandles="1" noChangeArrowheads="1" noChangeShapeType="1" noTextEdit="1"/>
              </p:cNvSpPr>
              <p:nvPr/>
            </p:nvSpPr>
            <p:spPr>
              <a:xfrm>
                <a:off x="4529878" y="5236134"/>
                <a:ext cx="1361783" cy="422744"/>
              </a:xfrm>
              <a:prstGeom prst="rect">
                <a:avLst/>
              </a:prstGeom>
              <a:blipFill rotWithShape="1">
                <a:blip r:embed="rId4"/>
                <a:stretch>
                  <a:fillRect b="-289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2359558" y="3830061"/>
                <a:ext cx="1281633"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b="0" i="0" smtClean="0">
                          <a:latin typeface="Cambria Math"/>
                        </a:rPr>
                        <m:t>adj</m:t>
                      </m:r>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x</m:t>
                              </m:r>
                            </m:sub>
                          </m:sSub>
                        </m:sub>
                      </m:sSub>
                    </m:oMath>
                  </m:oMathPara>
                </a14:m>
                <a:endParaRPr lang="en-US" dirty="0"/>
              </a:p>
            </p:txBody>
          </p:sp>
        </mc:Choice>
        <mc:Fallback xmlns="">
          <p:sp>
            <p:nvSpPr>
              <p:cNvPr id="27" name="TextBox 26"/>
              <p:cNvSpPr txBox="1">
                <a:spLocks noRot="1" noChangeAspect="1" noMove="1" noResize="1" noEditPoints="1" noAdjustHandles="1" noChangeArrowheads="1" noChangeShapeType="1" noTextEdit="1"/>
              </p:cNvSpPr>
              <p:nvPr/>
            </p:nvSpPr>
            <p:spPr>
              <a:xfrm>
                <a:off x="2359558" y="3830061"/>
                <a:ext cx="1281633" cy="393121"/>
              </a:xfrm>
              <a:prstGeom prst="rect">
                <a:avLst/>
              </a:prstGeom>
              <a:blipFill rotWithShape="1">
                <a:blip r:embed="rId5"/>
                <a:stretch>
                  <a:fillRect b="-615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8" name="TextBox 27"/>
              <p:cNvSpPr txBox="1"/>
              <p:nvPr/>
            </p:nvSpPr>
            <p:spPr>
              <a:xfrm>
                <a:off x="749808" y="1737360"/>
                <a:ext cx="1910972" cy="78797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b="0" i="1" smtClean="0">
                              <a:latin typeface="Cambria Math"/>
                            </a:rPr>
                          </m:ctrlPr>
                        </m:funcPr>
                        <m:fName>
                          <m:r>
                            <m:rPr>
                              <m:sty m:val="p"/>
                            </m:rPr>
                            <a:rPr lang="en-US" sz="2400" b="0" i="0" smtClean="0">
                              <a:latin typeface="Cambria Math"/>
                            </a:rPr>
                            <m:t>sin</m:t>
                          </m:r>
                        </m:fName>
                        <m:e>
                          <m:r>
                            <m:rPr>
                              <m:sty m:val="p"/>
                            </m:rPr>
                            <a:rPr lang="en-US" sz="2400" b="0" i="0" smtClean="0">
                              <a:latin typeface="Cambria Math"/>
                              <a:ea typeface="Cambria Math"/>
                            </a:rPr>
                            <m:t>θ</m:t>
                          </m:r>
                        </m:e>
                      </m:func>
                      <m:r>
                        <a:rPr lang="en-US" sz="2400" b="0" i="0" smtClean="0">
                          <a:latin typeface="Cambria Math"/>
                        </a:rPr>
                        <m:t>= </m:t>
                      </m:r>
                      <m:f>
                        <m:fPr>
                          <m:ctrlPr>
                            <a:rPr lang="en-US" sz="2400" b="0" i="1" smtClean="0">
                              <a:latin typeface="Cambria Math"/>
                            </a:rPr>
                          </m:ctrlPr>
                        </m:fPr>
                        <m:num>
                          <m:r>
                            <m:rPr>
                              <m:sty m:val="p"/>
                            </m:rPr>
                            <a:rPr lang="en-US" sz="2400" b="0" i="0" smtClean="0">
                              <a:latin typeface="Cambria Math"/>
                            </a:rPr>
                            <m:t>opp</m:t>
                          </m:r>
                        </m:num>
                        <m:den>
                          <m:r>
                            <m:rPr>
                              <m:sty m:val="p"/>
                            </m:rPr>
                            <a:rPr lang="en-US" sz="2400" b="0" i="0" smtClean="0">
                              <a:latin typeface="Cambria Math"/>
                            </a:rPr>
                            <m:t>hyp</m:t>
                          </m:r>
                        </m:den>
                      </m:f>
                    </m:oMath>
                  </m:oMathPara>
                </a14:m>
                <a:endParaRPr lang="en-US" sz="2400" dirty="0"/>
              </a:p>
            </p:txBody>
          </p:sp>
        </mc:Choice>
        <mc:Fallback>
          <p:sp>
            <p:nvSpPr>
              <p:cNvPr id="28" name="TextBox 27"/>
              <p:cNvSpPr txBox="1">
                <a:spLocks noRot="1" noChangeAspect="1" noMove="1" noResize="1" noEditPoints="1" noAdjustHandles="1" noChangeArrowheads="1" noChangeShapeType="1" noTextEdit="1"/>
              </p:cNvSpPr>
              <p:nvPr/>
            </p:nvSpPr>
            <p:spPr>
              <a:xfrm>
                <a:off x="749808" y="1737360"/>
                <a:ext cx="1910972" cy="787973"/>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9" name="TextBox 28"/>
              <p:cNvSpPr txBox="1"/>
              <p:nvPr/>
            </p:nvSpPr>
            <p:spPr>
              <a:xfrm>
                <a:off x="3172968" y="1773936"/>
                <a:ext cx="2047420" cy="8334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b="0" i="1" smtClean="0">
                              <a:latin typeface="Cambria Math"/>
                            </a:rPr>
                          </m:ctrlPr>
                        </m:funcPr>
                        <m:fName>
                          <m:r>
                            <m:rPr>
                              <m:sty m:val="p"/>
                            </m:rPr>
                            <a:rPr lang="en-US" sz="2400" b="0" i="0" smtClean="0">
                              <a:latin typeface="Cambria Math"/>
                            </a:rPr>
                            <m:t>sin</m:t>
                          </m:r>
                        </m:fName>
                        <m:e>
                          <m:r>
                            <m:rPr>
                              <m:sty m:val="p"/>
                            </m:rPr>
                            <a:rPr lang="en-US" sz="2400" b="0" i="0" smtClean="0">
                              <a:latin typeface="Cambria Math"/>
                              <a:ea typeface="Cambria Math"/>
                            </a:rPr>
                            <m:t>θ</m:t>
                          </m:r>
                        </m:e>
                      </m:func>
                      <m:r>
                        <a:rPr lang="en-US" sz="2400" b="0" i="0" smtClean="0">
                          <a:latin typeface="Cambria Math"/>
                        </a:rPr>
                        <m:t>= </m:t>
                      </m:r>
                      <m:f>
                        <m:fPr>
                          <m:ctrlPr>
                            <a:rPr lang="en-US" sz="2400" b="0" i="1" smtClean="0">
                              <a:latin typeface="Cambria Math"/>
                            </a:rPr>
                          </m:ctrlPr>
                        </m:fPr>
                        <m:num>
                          <m:sSub>
                            <m:sSubPr>
                              <m:ctrlPr>
                                <a:rPr lang="en-US" sz="2400" b="0" i="1" smtClean="0">
                                  <a:latin typeface="Cambria Math"/>
                                </a:rPr>
                              </m:ctrlPr>
                            </m:sSubPr>
                            <m:e>
                              <m:r>
                                <a:rPr lang="en-US" sz="2400" b="0" i="0" smtClean="0">
                                  <a:latin typeface="Cambria Math"/>
                                  <a:ea typeface="Cambria Math"/>
                                </a:rPr>
                                <m:t>−</m:t>
                              </m:r>
                              <m:r>
                                <m:rPr>
                                  <m:sty m:val="p"/>
                                </m:rPr>
                                <a:rPr lang="en-US" sz="2400" b="0" i="0" smtClean="0">
                                  <a:latin typeface="Cambria Math"/>
                                </a:rPr>
                                <m:t>F</m:t>
                              </m:r>
                            </m:e>
                            <m:sub>
                              <m:sSub>
                                <m:sSubPr>
                                  <m:ctrlPr>
                                    <a:rPr lang="en-US" sz="2400" b="0" i="1" smtClean="0">
                                      <a:latin typeface="Cambria Math"/>
                                    </a:rPr>
                                  </m:ctrlPr>
                                </m:sSubPr>
                                <m:e>
                                  <m:r>
                                    <m:rPr>
                                      <m:sty m:val="p"/>
                                    </m:rPr>
                                    <a:rPr lang="en-US" sz="2400" b="0" i="0" smtClean="0">
                                      <a:latin typeface="Cambria Math"/>
                                    </a:rPr>
                                    <m:t>B</m:t>
                                  </m:r>
                                </m:e>
                                <m:sub>
                                  <m:r>
                                    <m:rPr>
                                      <m:sty m:val="p"/>
                                    </m:rPr>
                                    <a:rPr lang="en-US" sz="2400" b="0" i="0" smtClean="0">
                                      <a:latin typeface="Cambria Math"/>
                                    </a:rPr>
                                    <m:t>y</m:t>
                                  </m:r>
                                </m:sub>
                              </m:sSub>
                            </m:sub>
                          </m:sSub>
                        </m:num>
                        <m:den>
                          <m:r>
                            <m:rPr>
                              <m:sty m:val="p"/>
                            </m:rPr>
                            <a:rPr lang="en-US" sz="2400" b="0" i="0" smtClean="0">
                              <a:latin typeface="Cambria Math"/>
                            </a:rPr>
                            <m:t>B</m:t>
                          </m:r>
                        </m:den>
                      </m:f>
                    </m:oMath>
                  </m:oMathPara>
                </a14:m>
                <a:endParaRPr lang="en-US" sz="2400" dirty="0"/>
              </a:p>
            </p:txBody>
          </p:sp>
        </mc:Choice>
        <mc:Fallback>
          <p:sp>
            <p:nvSpPr>
              <p:cNvPr id="29" name="TextBox 28"/>
              <p:cNvSpPr txBox="1">
                <a:spLocks noRot="1" noChangeAspect="1" noMove="1" noResize="1" noEditPoints="1" noAdjustHandles="1" noChangeArrowheads="1" noChangeShapeType="1" noTextEdit="1"/>
              </p:cNvSpPr>
              <p:nvPr/>
            </p:nvSpPr>
            <p:spPr>
              <a:xfrm>
                <a:off x="3172968" y="1773936"/>
                <a:ext cx="2047420" cy="833498"/>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0" name="TextBox 29"/>
              <p:cNvSpPr txBox="1"/>
              <p:nvPr/>
            </p:nvSpPr>
            <p:spPr>
              <a:xfrm>
                <a:off x="5541264" y="1746504"/>
                <a:ext cx="2808974" cy="8354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sz="2400" b="0" i="1" smtClean="0">
                              <a:latin typeface="Cambria Math"/>
                            </a:rPr>
                          </m:ctrlPr>
                        </m:funcPr>
                        <m:fName>
                          <m:r>
                            <m:rPr>
                              <m:sty m:val="p"/>
                            </m:rPr>
                            <a:rPr lang="en-US" sz="2400" b="0" i="0" smtClean="0">
                              <a:latin typeface="Cambria Math"/>
                            </a:rPr>
                            <m:t>sin</m:t>
                          </m:r>
                        </m:fName>
                        <m:e>
                          <m:r>
                            <a:rPr lang="en-US" sz="2400" b="0" i="0" smtClean="0">
                              <a:latin typeface="Cambria Math"/>
                            </a:rPr>
                            <m:t>35.0</m:t>
                          </m:r>
                          <m:r>
                            <a:rPr lang="en-US" sz="2400" b="0" i="0" smtClean="0">
                              <a:latin typeface="Cambria Math"/>
                              <a:ea typeface="Cambria Math"/>
                            </a:rPr>
                            <m:t>°</m:t>
                          </m:r>
                        </m:e>
                      </m:func>
                      <m:r>
                        <a:rPr lang="en-US" sz="2400" b="0" i="0" smtClean="0">
                          <a:latin typeface="Cambria Math"/>
                        </a:rPr>
                        <m:t>= </m:t>
                      </m:r>
                      <m:f>
                        <m:fPr>
                          <m:ctrlPr>
                            <a:rPr lang="en-US" sz="2400" b="0" i="1" smtClean="0">
                              <a:latin typeface="Cambria Math"/>
                            </a:rPr>
                          </m:ctrlPr>
                        </m:fPr>
                        <m:num>
                          <m:r>
                            <a:rPr lang="en-US" sz="2400" b="0" i="0" smtClean="0">
                              <a:latin typeface="Cambria Math"/>
                              <a:ea typeface="Cambria Math"/>
                            </a:rPr>
                            <m:t>−</m:t>
                          </m:r>
                          <m:sSub>
                            <m:sSubPr>
                              <m:ctrlPr>
                                <a:rPr lang="en-US" sz="2400" b="0" i="1" smtClean="0">
                                  <a:latin typeface="Cambria Math"/>
                                </a:rPr>
                              </m:ctrlPr>
                            </m:sSubPr>
                            <m:e>
                              <m:r>
                                <m:rPr>
                                  <m:sty m:val="p"/>
                                </m:rPr>
                                <a:rPr lang="en-US" sz="2400" b="0" i="0" smtClean="0">
                                  <a:latin typeface="Cambria Math"/>
                                </a:rPr>
                                <m:t>F</m:t>
                              </m:r>
                            </m:e>
                            <m:sub>
                              <m:sSub>
                                <m:sSubPr>
                                  <m:ctrlPr>
                                    <a:rPr lang="en-US" sz="2400" b="0" i="1" smtClean="0">
                                      <a:latin typeface="Cambria Math"/>
                                    </a:rPr>
                                  </m:ctrlPr>
                                </m:sSubPr>
                                <m:e>
                                  <m:r>
                                    <m:rPr>
                                      <m:sty m:val="p"/>
                                    </m:rPr>
                                    <a:rPr lang="en-US" sz="2400" b="0" i="0" smtClean="0">
                                      <a:latin typeface="Cambria Math"/>
                                    </a:rPr>
                                    <m:t>B</m:t>
                                  </m:r>
                                </m:e>
                                <m:sub>
                                  <m:r>
                                    <m:rPr>
                                      <m:sty m:val="p"/>
                                    </m:rPr>
                                    <a:rPr lang="en-US" sz="2400" b="0" i="0" smtClean="0">
                                      <a:latin typeface="Cambria Math"/>
                                    </a:rPr>
                                    <m:t>y</m:t>
                                  </m:r>
                                </m:sub>
                              </m:sSub>
                            </m:sub>
                          </m:sSub>
                        </m:num>
                        <m:den>
                          <m:r>
                            <a:rPr lang="en-US" sz="2400" b="0" i="0" smtClean="0">
                              <a:latin typeface="Cambria Math"/>
                            </a:rPr>
                            <m:t>75.0 </m:t>
                          </m:r>
                          <m:r>
                            <m:rPr>
                              <m:sty m:val="p"/>
                            </m:rPr>
                            <a:rPr lang="en-US" sz="2400" b="0" i="0" smtClean="0">
                              <a:latin typeface="Cambria Math"/>
                            </a:rPr>
                            <m:t>lb</m:t>
                          </m:r>
                        </m:den>
                      </m:f>
                    </m:oMath>
                  </m:oMathPara>
                </a14:m>
                <a:endParaRPr lang="en-US" sz="2400" dirty="0"/>
              </a:p>
            </p:txBody>
          </p:sp>
        </mc:Choice>
        <mc:Fallback>
          <p:sp>
            <p:nvSpPr>
              <p:cNvPr id="30" name="TextBox 29"/>
              <p:cNvSpPr txBox="1">
                <a:spLocks noRot="1" noChangeAspect="1" noMove="1" noResize="1" noEditPoints="1" noAdjustHandles="1" noChangeArrowheads="1" noChangeShapeType="1" noTextEdit="1"/>
              </p:cNvSpPr>
              <p:nvPr/>
            </p:nvSpPr>
            <p:spPr>
              <a:xfrm>
                <a:off x="5541264" y="1746504"/>
                <a:ext cx="2808974" cy="835422"/>
              </a:xfrm>
              <a:prstGeom prst="rect">
                <a:avLst/>
              </a:prstGeom>
              <a:blipFill rotWithShape="1">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TextBox 2"/>
              <p:cNvSpPr txBox="1"/>
              <p:nvPr/>
            </p:nvSpPr>
            <p:spPr>
              <a:xfrm>
                <a:off x="3474720" y="2724912"/>
                <a:ext cx="5399299" cy="6790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latin typeface="Cambria Math"/>
                            </a:rPr>
                          </m:ctrlPr>
                        </m:sSubPr>
                        <m:e>
                          <m:r>
                            <m:rPr>
                              <m:sty m:val="p"/>
                            </m:rPr>
                            <a:rPr lang="en-US" sz="3200" b="0" i="0" smtClean="0">
                              <a:latin typeface="Cambria Math"/>
                            </a:rPr>
                            <m:t>F</m:t>
                          </m:r>
                        </m:e>
                        <m:sub>
                          <m:sSub>
                            <m:sSubPr>
                              <m:ctrlPr>
                                <a:rPr lang="en-US" sz="3200" i="1" smtClean="0">
                                  <a:latin typeface="Cambria Math"/>
                                </a:rPr>
                              </m:ctrlPr>
                            </m:sSubPr>
                            <m:e>
                              <m:r>
                                <m:rPr>
                                  <m:sty m:val="p"/>
                                </m:rPr>
                                <a:rPr lang="en-US" sz="3200" b="0" i="0" smtClean="0">
                                  <a:latin typeface="Cambria Math"/>
                                </a:rPr>
                                <m:t>B</m:t>
                              </m:r>
                            </m:e>
                            <m:sub>
                              <m:r>
                                <m:rPr>
                                  <m:sty m:val="p"/>
                                </m:rPr>
                                <a:rPr lang="en-US" sz="3200" b="0" i="0" smtClean="0">
                                  <a:latin typeface="Cambria Math"/>
                                </a:rPr>
                                <m:t>y</m:t>
                              </m:r>
                            </m:sub>
                          </m:sSub>
                        </m:sub>
                      </m:sSub>
                      <m:r>
                        <a:rPr lang="en-US" sz="3200" b="0" i="0" smtClean="0">
                          <a:latin typeface="Cambria Math"/>
                        </a:rPr>
                        <m:t>=75.0 </m:t>
                      </m:r>
                      <m:r>
                        <m:rPr>
                          <m:sty m:val="p"/>
                        </m:rPr>
                        <a:rPr lang="en-US" sz="3200" b="0" i="0" smtClean="0">
                          <a:latin typeface="Cambria Math"/>
                        </a:rPr>
                        <m:t>lb</m:t>
                      </m:r>
                      <m:r>
                        <a:rPr lang="en-US" sz="3200" b="0" i="0" smtClean="0">
                          <a:latin typeface="Cambria Math"/>
                        </a:rPr>
                        <m:t> </m:t>
                      </m:r>
                      <m:func>
                        <m:funcPr>
                          <m:ctrlPr>
                            <a:rPr lang="en-US" sz="3200" b="0" i="1" smtClean="0">
                              <a:latin typeface="Cambria Math"/>
                            </a:rPr>
                          </m:ctrlPr>
                        </m:funcPr>
                        <m:fName>
                          <m:r>
                            <m:rPr>
                              <m:sty m:val="p"/>
                            </m:rPr>
                            <a:rPr lang="en-US" sz="3200" b="0" i="0" smtClean="0">
                              <a:latin typeface="Cambria Math"/>
                            </a:rPr>
                            <m:t>sin</m:t>
                          </m:r>
                        </m:fName>
                        <m:e>
                          <m:r>
                            <a:rPr lang="en-US" sz="3200" b="0" i="0" smtClean="0">
                              <a:latin typeface="Cambria Math"/>
                            </a:rPr>
                            <m:t>35.0</m:t>
                          </m:r>
                          <m:r>
                            <a:rPr lang="en-US" sz="3200" b="0" i="0" smtClean="0">
                              <a:latin typeface="Cambria Math"/>
                              <a:ea typeface="Cambria Math"/>
                            </a:rPr>
                            <m:t>° </m:t>
                          </m:r>
                          <m:r>
                            <m:rPr>
                              <m:sty m:val="p"/>
                            </m:rPr>
                            <a:rPr lang="en-US" sz="3200" b="0" i="0" smtClean="0">
                              <a:latin typeface="Cambria Math"/>
                              <a:ea typeface="Cambria Math"/>
                            </a:rPr>
                            <m:t>down</m:t>
                          </m:r>
                        </m:e>
                      </m:func>
                    </m:oMath>
                  </m:oMathPara>
                </a14:m>
                <a:endParaRPr lang="en-US" sz="3200" dirty="0"/>
              </a:p>
            </p:txBody>
          </p:sp>
        </mc:Choice>
        <mc:Fallback>
          <p:sp>
            <p:nvSpPr>
              <p:cNvPr id="3" name="TextBox 2"/>
              <p:cNvSpPr txBox="1">
                <a:spLocks noRot="1" noChangeAspect="1" noMove="1" noResize="1" noEditPoints="1" noAdjustHandles="1" noChangeArrowheads="1" noChangeShapeType="1" noTextEdit="1"/>
              </p:cNvSpPr>
              <p:nvPr/>
            </p:nvSpPr>
            <p:spPr>
              <a:xfrm>
                <a:off x="3474720" y="2724912"/>
                <a:ext cx="5399299" cy="679097"/>
              </a:xfrm>
              <a:prstGeom prst="rect">
                <a:avLst/>
              </a:prstGeom>
              <a:blipFill rotWithShape="1">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TextBox 3"/>
              <p:cNvSpPr txBox="1"/>
              <p:nvPr/>
            </p:nvSpPr>
            <p:spPr>
              <a:xfrm>
                <a:off x="5276088" y="3602736"/>
                <a:ext cx="2941254" cy="67980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F</m:t>
                          </m:r>
                        </m:e>
                        <m:sub>
                          <m:sSub>
                            <m:sSubPr>
                              <m:ctrlPr>
                                <a:rPr lang="en-US" sz="3200" i="1" smtClean="0">
                                  <a:solidFill>
                                    <a:srgbClr val="FF0000"/>
                                  </a:solidFill>
                                  <a:latin typeface="Cambria Math"/>
                                </a:rPr>
                              </m:ctrlPr>
                            </m:sSubPr>
                            <m:e>
                              <m:r>
                                <m:rPr>
                                  <m:sty m:val="p"/>
                                </m:rPr>
                                <a:rPr lang="en-US" sz="3200" b="0" i="0" smtClean="0">
                                  <a:solidFill>
                                    <a:srgbClr val="FF0000"/>
                                  </a:solidFill>
                                  <a:latin typeface="Cambria Math"/>
                                </a:rPr>
                                <m:t>B</m:t>
                              </m:r>
                            </m:e>
                            <m:sub>
                              <m:r>
                                <m:rPr>
                                  <m:sty m:val="p"/>
                                </m:rPr>
                                <a:rPr lang="en-US" sz="3200" b="0" i="0" smtClean="0">
                                  <a:solidFill>
                                    <a:srgbClr val="FF0000"/>
                                  </a:solidFill>
                                  <a:latin typeface="Cambria Math"/>
                                </a:rPr>
                                <m:t>y</m:t>
                              </m:r>
                            </m:sub>
                          </m:sSub>
                        </m:sub>
                      </m:sSub>
                      <m:r>
                        <a:rPr lang="en-US" sz="3200" b="0" i="0" smtClean="0">
                          <a:solidFill>
                            <a:srgbClr val="FF0000"/>
                          </a:solidFill>
                          <a:latin typeface="Cambria Math"/>
                        </a:rPr>
                        <m:t>=−43.0 </m:t>
                      </m:r>
                      <m:r>
                        <m:rPr>
                          <m:sty m:val="p"/>
                        </m:rPr>
                        <a:rPr lang="en-US" sz="3200" b="0" i="0" smtClean="0">
                          <a:solidFill>
                            <a:srgbClr val="FF0000"/>
                          </a:solidFill>
                          <a:latin typeface="Cambria Math"/>
                        </a:rPr>
                        <m:t>lb</m:t>
                      </m:r>
                    </m:oMath>
                  </m:oMathPara>
                </a14:m>
                <a:endParaRPr lang="en-US" sz="3200" dirty="0">
                  <a:solidFill>
                    <a:srgbClr val="FF0000"/>
                  </a:solidFill>
                </a:endParaRPr>
              </a:p>
            </p:txBody>
          </p:sp>
        </mc:Choice>
        <mc:Fallback>
          <p:sp>
            <p:nvSpPr>
              <p:cNvPr id="4" name="TextBox 3"/>
              <p:cNvSpPr txBox="1">
                <a:spLocks noRot="1" noChangeAspect="1" noMove="1" noResize="1" noEditPoints="1" noAdjustHandles="1" noChangeArrowheads="1" noChangeShapeType="1" noTextEdit="1"/>
              </p:cNvSpPr>
              <p:nvPr/>
            </p:nvSpPr>
            <p:spPr>
              <a:xfrm>
                <a:off x="5276088" y="3602736"/>
                <a:ext cx="2941254" cy="679801"/>
              </a:xfrm>
              <a:prstGeom prst="rect">
                <a:avLst/>
              </a:prstGeom>
              <a:blipFill rotWithShape="1">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1703894" y="5658878"/>
                <a:ext cx="1748620"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B</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1703894" y="5658878"/>
                <a:ext cx="1748620" cy="506421"/>
              </a:xfrm>
              <a:prstGeom prst="rect">
                <a:avLst/>
              </a:prstGeom>
              <a:blipFill rotWithShape="1">
                <a:blip r:embed="rId11"/>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39" name="Rectangle 35"/>
          <p:cNvSpPr>
            <a:spLocks noChangeArrowheads="1"/>
          </p:cNvSpPr>
          <p:nvPr/>
        </p:nvSpPr>
        <p:spPr bwMode="auto">
          <a:xfrm>
            <a:off x="0" y="0"/>
            <a:ext cx="4232275" cy="6858000"/>
          </a:xfrm>
          <a:prstGeom prst="rect">
            <a:avLst/>
          </a:prstGeom>
          <a:solidFill>
            <a:srgbClr val="33CC33"/>
          </a:solidFill>
          <a:ln w="9525">
            <a:noFill/>
            <a:miter lim="800000"/>
            <a:headEnd/>
            <a:tailEnd/>
          </a:ln>
        </p:spPr>
        <p:txBody>
          <a:bodyPr wrap="none" anchor="ctr"/>
          <a:lstStyle/>
          <a:p>
            <a:endParaRPr lang="en-US"/>
          </a:p>
        </p:txBody>
      </p:sp>
      <p:sp>
        <p:nvSpPr>
          <p:cNvPr id="34840" name="Freeform 34"/>
          <p:cNvSpPr>
            <a:spLocks/>
          </p:cNvSpPr>
          <p:nvPr/>
        </p:nvSpPr>
        <p:spPr bwMode="auto">
          <a:xfrm>
            <a:off x="-101600" y="1227138"/>
            <a:ext cx="2344738" cy="5732462"/>
          </a:xfrm>
          <a:custGeom>
            <a:avLst/>
            <a:gdLst>
              <a:gd name="T0" fmla="*/ 2147483647 w 1477"/>
              <a:gd name="T1" fmla="*/ 2147483647 h 3611"/>
              <a:gd name="T2" fmla="*/ 2147483647 w 1477"/>
              <a:gd name="T3" fmla="*/ 2147483647 h 3611"/>
              <a:gd name="T4" fmla="*/ 2147483647 w 1477"/>
              <a:gd name="T5" fmla="*/ 2147483647 h 3611"/>
              <a:gd name="T6" fmla="*/ 2147483647 w 1477"/>
              <a:gd name="T7" fmla="*/ 2147483647 h 3611"/>
              <a:gd name="T8" fmla="*/ 2147483647 w 1477"/>
              <a:gd name="T9" fmla="*/ 2147483647 h 3611"/>
              <a:gd name="T10" fmla="*/ 2147483647 w 1477"/>
              <a:gd name="T11" fmla="*/ 2147483647 h 3611"/>
              <a:gd name="T12" fmla="*/ 2147483647 w 1477"/>
              <a:gd name="T13" fmla="*/ 2147483647 h 3611"/>
              <a:gd name="T14" fmla="*/ 2147483647 w 1477"/>
              <a:gd name="T15" fmla="*/ 2147483647 h 3611"/>
              <a:gd name="T16" fmla="*/ 2147483647 w 1477"/>
              <a:gd name="T17" fmla="*/ 2147483647 h 3611"/>
              <a:gd name="T18" fmla="*/ 0 w 1477"/>
              <a:gd name="T19" fmla="*/ 2147483647 h 3611"/>
              <a:gd name="T20" fmla="*/ 0 w 1477"/>
              <a:gd name="T21" fmla="*/ 0 h 3611"/>
              <a:gd name="T22" fmla="*/ 2147483647 w 1477"/>
              <a:gd name="T23" fmla="*/ 2147483647 h 36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477"/>
              <a:gd name="T37" fmla="*/ 0 h 3611"/>
              <a:gd name="T38" fmla="*/ 1477 w 1477"/>
              <a:gd name="T39" fmla="*/ 3611 h 36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477" h="3611">
                <a:moveTo>
                  <a:pt x="1056" y="299"/>
                </a:moveTo>
                <a:lnTo>
                  <a:pt x="1339" y="843"/>
                </a:lnTo>
                <a:lnTo>
                  <a:pt x="1227" y="1435"/>
                </a:lnTo>
                <a:lnTo>
                  <a:pt x="1467" y="2048"/>
                </a:lnTo>
                <a:lnTo>
                  <a:pt x="1477" y="2603"/>
                </a:lnTo>
                <a:lnTo>
                  <a:pt x="1232" y="2763"/>
                </a:lnTo>
                <a:lnTo>
                  <a:pt x="1024" y="3046"/>
                </a:lnTo>
                <a:lnTo>
                  <a:pt x="1168" y="3414"/>
                </a:lnTo>
                <a:lnTo>
                  <a:pt x="1088" y="3611"/>
                </a:lnTo>
                <a:lnTo>
                  <a:pt x="0" y="3595"/>
                </a:lnTo>
                <a:lnTo>
                  <a:pt x="0" y="0"/>
                </a:lnTo>
                <a:lnTo>
                  <a:pt x="1056" y="299"/>
                </a:lnTo>
                <a:close/>
              </a:path>
            </a:pathLst>
          </a:custGeom>
          <a:solidFill>
            <a:srgbClr val="3399FF"/>
          </a:solidFill>
          <a:ln w="9525">
            <a:noFill/>
            <a:round/>
            <a:headEnd/>
            <a:tailEnd/>
          </a:ln>
        </p:spPr>
        <p:txBody>
          <a:bodyPr/>
          <a:lstStyle/>
          <a:p>
            <a:endParaRPr lang="en-US"/>
          </a:p>
        </p:txBody>
      </p:sp>
      <p:pic>
        <p:nvPicPr>
          <p:cNvPr id="34841" name="Picture 37" descr="boat"/>
          <p:cNvPicPr>
            <a:picLocks noChangeAspect="1" noChangeArrowheads="1"/>
          </p:cNvPicPr>
          <p:nvPr/>
        </p:nvPicPr>
        <p:blipFill>
          <a:blip r:embed="rId4"/>
          <a:srcRect/>
          <a:stretch>
            <a:fillRect/>
          </a:stretch>
        </p:blipFill>
        <p:spPr bwMode="auto">
          <a:xfrm>
            <a:off x="295275" y="2814638"/>
            <a:ext cx="5819775" cy="2371725"/>
          </a:xfrm>
          <a:prstGeom prst="rect">
            <a:avLst/>
          </a:prstGeom>
          <a:noFill/>
          <a:ln w="9525">
            <a:noFill/>
            <a:miter lim="800000"/>
            <a:headEnd/>
            <a:tailEnd/>
          </a:ln>
        </p:spPr>
      </p:pic>
      <p:sp>
        <p:nvSpPr>
          <p:cNvPr id="34842" name="Rectangle 26"/>
          <p:cNvSpPr>
            <a:spLocks noGrp="1" noChangeArrowheads="1"/>
          </p:cNvSpPr>
          <p:nvPr>
            <p:ph type="title"/>
          </p:nvPr>
        </p:nvSpPr>
        <p:spPr/>
        <p:txBody>
          <a:bodyPr/>
          <a:lstStyle/>
          <a:p>
            <a:pPr eaLnBrk="1" hangingPunct="1"/>
            <a:r>
              <a:rPr lang="en-US" smtClean="0"/>
              <a:t>Resultant Force</a:t>
            </a:r>
          </a:p>
        </p:txBody>
      </p:sp>
      <p:sp>
        <p:nvSpPr>
          <p:cNvPr id="34843" name="Line 5"/>
          <p:cNvSpPr>
            <a:spLocks noChangeShapeType="1"/>
          </p:cNvSpPr>
          <p:nvPr/>
        </p:nvSpPr>
        <p:spPr bwMode="auto">
          <a:xfrm>
            <a:off x="4224338" y="3878263"/>
            <a:ext cx="3362325" cy="0"/>
          </a:xfrm>
          <a:prstGeom prst="line">
            <a:avLst/>
          </a:prstGeom>
          <a:noFill/>
          <a:ln w="9525">
            <a:solidFill>
              <a:schemeClr val="tx1"/>
            </a:solidFill>
            <a:round/>
            <a:headEnd/>
            <a:tailEnd/>
          </a:ln>
        </p:spPr>
        <p:txBody>
          <a:bodyPr/>
          <a:lstStyle/>
          <a:p>
            <a:endParaRPr lang="en-US"/>
          </a:p>
        </p:txBody>
      </p:sp>
      <p:sp>
        <p:nvSpPr>
          <p:cNvPr id="34844" name="Line 32"/>
          <p:cNvSpPr>
            <a:spLocks noChangeShapeType="1"/>
          </p:cNvSpPr>
          <p:nvPr/>
        </p:nvSpPr>
        <p:spPr bwMode="auto">
          <a:xfrm>
            <a:off x="5945188" y="4884738"/>
            <a:ext cx="608012" cy="371475"/>
          </a:xfrm>
          <a:prstGeom prst="line">
            <a:avLst/>
          </a:prstGeom>
          <a:noFill/>
          <a:ln w="38100">
            <a:solidFill>
              <a:schemeClr val="tx1"/>
            </a:solidFill>
            <a:round/>
            <a:headEnd/>
            <a:tailEnd type="triangle" w="med" len="med"/>
          </a:ln>
        </p:spPr>
        <p:txBody>
          <a:bodyPr/>
          <a:lstStyle/>
          <a:p>
            <a:endParaRPr lang="en-US"/>
          </a:p>
        </p:txBody>
      </p:sp>
      <p:sp>
        <p:nvSpPr>
          <p:cNvPr id="34845" name="Line 33"/>
          <p:cNvSpPr>
            <a:spLocks noChangeShapeType="1"/>
          </p:cNvSpPr>
          <p:nvPr/>
        </p:nvSpPr>
        <p:spPr bwMode="auto">
          <a:xfrm flipV="1">
            <a:off x="6037263" y="2952750"/>
            <a:ext cx="533400" cy="204788"/>
          </a:xfrm>
          <a:prstGeom prst="line">
            <a:avLst/>
          </a:prstGeom>
          <a:noFill/>
          <a:ln w="38100">
            <a:solidFill>
              <a:schemeClr val="tx1"/>
            </a:solidFill>
            <a:round/>
            <a:headEnd/>
            <a:tailEnd type="triangle" w="med" len="med"/>
          </a:ln>
        </p:spPr>
        <p:txBody>
          <a:bodyPr/>
          <a:lstStyle/>
          <a:p>
            <a:endParaRPr lang="en-US"/>
          </a:p>
        </p:txBody>
      </p:sp>
      <p:sp>
        <p:nvSpPr>
          <p:cNvPr id="34846" name="Text Box 36"/>
          <p:cNvSpPr txBox="1">
            <a:spLocks noChangeArrowheads="1"/>
          </p:cNvSpPr>
          <p:nvPr/>
        </p:nvSpPr>
        <p:spPr bwMode="auto">
          <a:xfrm>
            <a:off x="1960563" y="971550"/>
            <a:ext cx="6916737" cy="946150"/>
          </a:xfrm>
          <a:prstGeom prst="rect">
            <a:avLst/>
          </a:prstGeom>
          <a:noFill/>
          <a:ln w="9525">
            <a:noFill/>
            <a:miter lim="800000"/>
            <a:headEnd/>
            <a:tailEnd/>
          </a:ln>
        </p:spPr>
        <p:txBody>
          <a:bodyPr>
            <a:spAutoFit/>
          </a:bodyPr>
          <a:lstStyle/>
          <a:p>
            <a:pPr>
              <a:spcBef>
                <a:spcPct val="50000"/>
              </a:spcBef>
            </a:pPr>
            <a:r>
              <a:rPr lang="en-US" sz="2800"/>
              <a:t>Two people are pulling a boat to shore. They are pulling with the same magnitude.</a:t>
            </a:r>
          </a:p>
        </p:txBody>
      </p:sp>
      <p:graphicFrame>
        <p:nvGraphicFramePr>
          <p:cNvPr id="34837" name="Object 21"/>
          <p:cNvGraphicFramePr>
            <a:graphicFrameLocks noChangeAspect="1"/>
          </p:cNvGraphicFramePr>
          <p:nvPr/>
        </p:nvGraphicFramePr>
        <p:xfrm>
          <a:off x="5168900" y="3551238"/>
          <a:ext cx="992188" cy="242887"/>
        </p:xfrm>
        <a:graphic>
          <a:graphicData uri="http://schemas.openxmlformats.org/presentationml/2006/ole">
            <mc:AlternateContent xmlns:mc="http://schemas.openxmlformats.org/markup-compatibility/2006">
              <mc:Choice xmlns:v="urn:schemas-microsoft-com:vml" Requires="v">
                <p:oleObj spid="_x0000_s34913" name="Equation" r:id="rId5" imgW="1143000" imgH="279400" progId="Equation.DSMT4">
                  <p:embed/>
                </p:oleObj>
              </mc:Choice>
              <mc:Fallback>
                <p:oleObj name="Equation" r:id="rId5" imgW="1143000" imgH="279400" progId="Equation.DSMT4">
                  <p:embed/>
                  <p:pic>
                    <p:nvPicPr>
                      <p:cNvPr id="0"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68900" y="3551238"/>
                        <a:ext cx="992188" cy="242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38" name="Object 22"/>
          <p:cNvGraphicFramePr>
            <a:graphicFrameLocks noChangeAspect="1"/>
          </p:cNvGraphicFramePr>
          <p:nvPr/>
        </p:nvGraphicFramePr>
        <p:xfrm>
          <a:off x="5164138" y="4022725"/>
          <a:ext cx="992187" cy="242888"/>
        </p:xfrm>
        <a:graphic>
          <a:graphicData uri="http://schemas.openxmlformats.org/presentationml/2006/ole">
            <mc:AlternateContent xmlns:mc="http://schemas.openxmlformats.org/markup-compatibility/2006">
              <mc:Choice xmlns:v="urn:schemas-microsoft-com:vml" Requires="v">
                <p:oleObj spid="_x0000_s34914" name="Equation" r:id="rId7" imgW="1143000" imgH="279400" progId="Equation.DSMT4">
                  <p:embed/>
                </p:oleObj>
              </mc:Choice>
              <mc:Fallback>
                <p:oleObj name="Equation" r:id="rId7" imgW="1143000" imgH="279400" progId="Equation.DSMT4">
                  <p:embed/>
                  <p:pic>
                    <p:nvPicPr>
                      <p:cNvPr id="0" name="Picture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64138" y="4022725"/>
                        <a:ext cx="992187" cy="242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47" name="Arc 48"/>
          <p:cNvSpPr>
            <a:spLocks/>
          </p:cNvSpPr>
          <p:nvPr/>
        </p:nvSpPr>
        <p:spPr bwMode="auto">
          <a:xfrm rot="2558838">
            <a:off x="4391025" y="3527425"/>
            <a:ext cx="804863" cy="781050"/>
          </a:xfrm>
          <a:custGeom>
            <a:avLst/>
            <a:gdLst>
              <a:gd name="T0" fmla="*/ 2147483647 w 20788"/>
              <a:gd name="T1" fmla="*/ 0 h 20158"/>
              <a:gd name="T2" fmla="*/ 2147483647 w 20788"/>
              <a:gd name="T3" fmla="*/ 2147483647 h 20158"/>
              <a:gd name="T4" fmla="*/ 0 w 20788"/>
              <a:gd name="T5" fmla="*/ 2147483647 h 20158"/>
              <a:gd name="T6" fmla="*/ 0 60000 65536"/>
              <a:gd name="T7" fmla="*/ 0 60000 65536"/>
              <a:gd name="T8" fmla="*/ 0 60000 65536"/>
              <a:gd name="T9" fmla="*/ 0 w 20788"/>
              <a:gd name="T10" fmla="*/ 0 h 20158"/>
              <a:gd name="T11" fmla="*/ 20788 w 20788"/>
              <a:gd name="T12" fmla="*/ 20158 h 20158"/>
            </a:gdLst>
            <a:ahLst/>
            <a:cxnLst>
              <a:cxn ang="T6">
                <a:pos x="T0" y="T1"/>
              </a:cxn>
              <a:cxn ang="T7">
                <a:pos x="T2" y="T3"/>
              </a:cxn>
              <a:cxn ang="T8">
                <a:pos x="T4" y="T5"/>
              </a:cxn>
            </a:cxnLst>
            <a:rect l="T9" t="T10" r="T11" b="T12"/>
            <a:pathLst>
              <a:path w="20788" h="20158" fill="none" extrusionOk="0">
                <a:moveTo>
                  <a:pt x="7759" y="-1"/>
                </a:moveTo>
                <a:cubicBezTo>
                  <a:pt x="14111" y="2444"/>
                  <a:pt x="18939" y="7741"/>
                  <a:pt x="20788" y="14291"/>
                </a:cubicBezTo>
              </a:path>
              <a:path w="20788" h="20158" stroke="0" extrusionOk="0">
                <a:moveTo>
                  <a:pt x="7759" y="-1"/>
                </a:moveTo>
                <a:cubicBezTo>
                  <a:pt x="14111" y="2444"/>
                  <a:pt x="18939" y="7741"/>
                  <a:pt x="20788" y="14291"/>
                </a:cubicBezTo>
                <a:lnTo>
                  <a:pt x="0" y="20158"/>
                </a:lnTo>
                <a:lnTo>
                  <a:pt x="7759" y="-1"/>
                </a:lnTo>
                <a:close/>
              </a:path>
            </a:pathLst>
          </a:custGeom>
          <a:noFill/>
          <a:ln w="9525">
            <a:solidFill>
              <a:schemeClr val="tx1"/>
            </a:solidFill>
            <a:round/>
            <a:headEnd/>
            <a:tailEnd/>
          </a:ln>
        </p:spPr>
        <p:txBody>
          <a:bodyPr wrap="none" anchor="ctr"/>
          <a:lstStyle/>
          <a:p>
            <a:endParaRPr lang="en-US"/>
          </a:p>
        </p:txBody>
      </p:sp>
      <mc:AlternateContent xmlns:mc="http://schemas.openxmlformats.org/markup-compatibility/2006" xmlns:a14="http://schemas.microsoft.com/office/drawing/2010/main">
        <mc:Choice Requires="a14">
          <p:sp>
            <p:nvSpPr>
              <p:cNvPr id="2" name="TextBox 1"/>
              <p:cNvSpPr txBox="1"/>
              <p:nvPr/>
            </p:nvSpPr>
            <p:spPr>
              <a:xfrm>
                <a:off x="6510627" y="2311105"/>
                <a:ext cx="1753429"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A</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6510627" y="2311105"/>
                <a:ext cx="1753429" cy="508857"/>
              </a:xfrm>
              <a:prstGeom prst="rect">
                <a:avLst/>
              </a:prstGeom>
              <a:blipFill rotWithShape="1">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6515436" y="5484662"/>
                <a:ext cx="1748620"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B</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4" name="TextBox 3"/>
              <p:cNvSpPr txBox="1">
                <a:spLocks noRot="1" noChangeAspect="1" noMove="1" noResize="1" noEditPoints="1" noAdjustHandles="1" noChangeArrowheads="1" noChangeShapeType="1" noTextEdit="1"/>
              </p:cNvSpPr>
              <p:nvPr/>
            </p:nvSpPr>
            <p:spPr>
              <a:xfrm>
                <a:off x="6515436" y="5484662"/>
                <a:ext cx="1748620" cy="506421"/>
              </a:xfrm>
              <a:prstGeom prst="rect">
                <a:avLst/>
              </a:prstGeom>
              <a:blipFill rotWithShape="1">
                <a:blip r:embed="rId10"/>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8" name="Line 4"/>
          <p:cNvSpPr>
            <a:spLocks noChangeShapeType="1"/>
          </p:cNvSpPr>
          <p:nvPr/>
        </p:nvSpPr>
        <p:spPr bwMode="auto">
          <a:xfrm flipV="1">
            <a:off x="742950" y="1770063"/>
            <a:ext cx="2860675" cy="2014537"/>
          </a:xfrm>
          <a:prstGeom prst="line">
            <a:avLst/>
          </a:prstGeom>
          <a:noFill/>
          <a:ln w="38100">
            <a:solidFill>
              <a:schemeClr val="tx1"/>
            </a:solidFill>
            <a:round/>
            <a:headEnd/>
            <a:tailEnd type="triangle" w="med" len="med"/>
          </a:ln>
        </p:spPr>
        <p:txBody>
          <a:bodyPr/>
          <a:lstStyle/>
          <a:p>
            <a:endParaRPr lang="en-US"/>
          </a:p>
        </p:txBody>
      </p:sp>
      <p:sp>
        <p:nvSpPr>
          <p:cNvPr id="35870" name="Line 6"/>
          <p:cNvSpPr>
            <a:spLocks noChangeShapeType="1"/>
          </p:cNvSpPr>
          <p:nvPr/>
        </p:nvSpPr>
        <p:spPr bwMode="auto">
          <a:xfrm>
            <a:off x="-3175" y="3784600"/>
            <a:ext cx="4962525" cy="0"/>
          </a:xfrm>
          <a:prstGeom prst="line">
            <a:avLst/>
          </a:prstGeom>
          <a:noFill/>
          <a:ln w="9525">
            <a:solidFill>
              <a:schemeClr val="tx1"/>
            </a:solidFill>
            <a:round/>
            <a:headEnd/>
            <a:tailEnd/>
          </a:ln>
        </p:spPr>
        <p:txBody>
          <a:bodyPr/>
          <a:lstStyle/>
          <a:p>
            <a:endParaRPr lang="en-US"/>
          </a:p>
        </p:txBody>
      </p:sp>
      <p:sp>
        <p:nvSpPr>
          <p:cNvPr id="36871" name="Line 7"/>
          <p:cNvSpPr>
            <a:spLocks noChangeShapeType="1"/>
          </p:cNvSpPr>
          <p:nvPr/>
        </p:nvSpPr>
        <p:spPr bwMode="auto">
          <a:xfrm>
            <a:off x="760413" y="3802063"/>
            <a:ext cx="2860675" cy="2014537"/>
          </a:xfrm>
          <a:prstGeom prst="line">
            <a:avLst/>
          </a:prstGeom>
          <a:noFill/>
          <a:ln w="38100">
            <a:solidFill>
              <a:schemeClr val="tx1"/>
            </a:solidFill>
            <a:round/>
            <a:headEnd/>
            <a:tailEnd type="triangle" w="med" len="med"/>
          </a:ln>
        </p:spPr>
        <p:txBody>
          <a:bodyPr/>
          <a:lstStyle/>
          <a:p>
            <a:endParaRPr lang="en-US"/>
          </a:p>
        </p:txBody>
      </p:sp>
      <p:sp>
        <p:nvSpPr>
          <p:cNvPr id="36878" name="Line 14"/>
          <p:cNvSpPr>
            <a:spLocks noChangeShapeType="1"/>
          </p:cNvSpPr>
          <p:nvPr/>
        </p:nvSpPr>
        <p:spPr bwMode="auto">
          <a:xfrm>
            <a:off x="895350" y="3717925"/>
            <a:ext cx="2667000" cy="0"/>
          </a:xfrm>
          <a:prstGeom prst="line">
            <a:avLst/>
          </a:prstGeom>
          <a:noFill/>
          <a:ln w="28575">
            <a:solidFill>
              <a:srgbClr val="FF0000"/>
            </a:solidFill>
            <a:round/>
            <a:headEnd/>
            <a:tailEnd type="triangle" w="med" len="med"/>
          </a:ln>
        </p:spPr>
        <p:txBody>
          <a:bodyPr/>
          <a:lstStyle/>
          <a:p>
            <a:endParaRPr lang="en-US"/>
          </a:p>
        </p:txBody>
      </p:sp>
      <p:sp>
        <p:nvSpPr>
          <p:cNvPr id="36879" name="Line 15"/>
          <p:cNvSpPr>
            <a:spLocks noChangeShapeType="1"/>
          </p:cNvSpPr>
          <p:nvPr/>
        </p:nvSpPr>
        <p:spPr bwMode="auto">
          <a:xfrm>
            <a:off x="904875" y="3870325"/>
            <a:ext cx="2667000" cy="0"/>
          </a:xfrm>
          <a:prstGeom prst="line">
            <a:avLst/>
          </a:prstGeom>
          <a:noFill/>
          <a:ln w="28575">
            <a:solidFill>
              <a:srgbClr val="FF0000"/>
            </a:solidFill>
            <a:round/>
            <a:headEnd/>
            <a:tailEnd type="triangle" w="med" len="med"/>
          </a:ln>
        </p:spPr>
        <p:txBody>
          <a:bodyPr/>
          <a:lstStyle/>
          <a:p>
            <a:endParaRPr lang="en-US"/>
          </a:p>
        </p:txBody>
      </p:sp>
      <p:sp>
        <p:nvSpPr>
          <p:cNvPr id="36880" name="Line 16"/>
          <p:cNvSpPr>
            <a:spLocks noChangeShapeType="1"/>
          </p:cNvSpPr>
          <p:nvPr/>
        </p:nvSpPr>
        <p:spPr bwMode="auto">
          <a:xfrm>
            <a:off x="744538" y="3887788"/>
            <a:ext cx="0" cy="1911350"/>
          </a:xfrm>
          <a:prstGeom prst="line">
            <a:avLst/>
          </a:prstGeom>
          <a:noFill/>
          <a:ln w="28575">
            <a:solidFill>
              <a:srgbClr val="FF0000"/>
            </a:solidFill>
            <a:round/>
            <a:headEnd/>
            <a:tailEnd type="triangle" w="med" len="med"/>
          </a:ln>
        </p:spPr>
        <p:txBody>
          <a:bodyPr/>
          <a:lstStyle/>
          <a:p>
            <a:endParaRPr lang="en-US"/>
          </a:p>
        </p:txBody>
      </p:sp>
      <p:sp>
        <p:nvSpPr>
          <p:cNvPr id="36881" name="Line 17"/>
          <p:cNvSpPr>
            <a:spLocks noChangeShapeType="1"/>
          </p:cNvSpPr>
          <p:nvPr/>
        </p:nvSpPr>
        <p:spPr bwMode="auto">
          <a:xfrm flipH="1" flipV="1">
            <a:off x="752475" y="1858963"/>
            <a:ext cx="0" cy="1766887"/>
          </a:xfrm>
          <a:prstGeom prst="line">
            <a:avLst/>
          </a:prstGeom>
          <a:noFill/>
          <a:ln w="28575">
            <a:solidFill>
              <a:srgbClr val="FF0000"/>
            </a:solidFill>
            <a:round/>
            <a:headEnd/>
            <a:tailEnd type="triangle" w="med" len="med"/>
          </a:ln>
        </p:spPr>
        <p:txBody>
          <a:bodyPr/>
          <a:lstStyle/>
          <a:p>
            <a:endParaRPr lang="en-US"/>
          </a:p>
        </p:txBody>
      </p:sp>
      <mc:AlternateContent xmlns:mc="http://schemas.openxmlformats.org/markup-compatibility/2006" xmlns:a14="http://schemas.microsoft.com/office/drawing/2010/main">
        <mc:Choice Requires="a14">
          <p:sp>
            <p:nvSpPr>
              <p:cNvPr id="36882" name="Text Box 18"/>
              <p:cNvSpPr txBox="1">
                <a:spLocks noChangeArrowheads="1"/>
              </p:cNvSpPr>
              <p:nvPr/>
            </p:nvSpPr>
            <p:spPr bwMode="auto">
              <a:xfrm>
                <a:off x="3324225" y="3200400"/>
                <a:ext cx="1931988" cy="42806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A</m:t>
                              </m:r>
                            </m:e>
                            <m:sub>
                              <m:r>
                                <m:rPr>
                                  <m:sty m:val="p"/>
                                </m:rPr>
                                <a:rPr lang="en-US" sz="2000" b="0" i="0" smtClean="0">
                                  <a:solidFill>
                                    <a:srgbClr val="FF0000"/>
                                  </a:solidFill>
                                  <a:latin typeface="Cambria Math"/>
                                </a:rPr>
                                <m:t>x</m:t>
                              </m:r>
                            </m:sub>
                          </m:sSub>
                        </m:sub>
                      </m:sSub>
                      <m:r>
                        <a:rPr lang="en-US" sz="2000" b="0" i="0" smtClean="0">
                          <a:solidFill>
                            <a:srgbClr val="FF0000"/>
                          </a:solidFill>
                          <a:latin typeface="Cambria Math"/>
                        </a:rPr>
                        <m:t>=61.4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36882" name="Text Box 18"/>
              <p:cNvSpPr txBox="1">
                <a:spLocks noRot="1" noChangeAspect="1" noMove="1" noResize="1" noEditPoints="1" noAdjustHandles="1" noChangeArrowheads="1" noChangeShapeType="1" noTextEdit="1"/>
              </p:cNvSpPr>
              <p:nvPr/>
            </p:nvSpPr>
            <p:spPr bwMode="auto">
              <a:xfrm>
                <a:off x="3324225" y="3200400"/>
                <a:ext cx="1931988" cy="428066"/>
              </a:xfrm>
              <a:prstGeom prst="rect">
                <a:avLst/>
              </a:prstGeom>
              <a:blipFill rotWithShape="1">
                <a:blip r:embed="rId4"/>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883" name="Text Box 19"/>
              <p:cNvSpPr txBox="1">
                <a:spLocks noChangeArrowheads="1"/>
              </p:cNvSpPr>
              <p:nvPr/>
            </p:nvSpPr>
            <p:spPr bwMode="auto">
              <a:xfrm>
                <a:off x="3371850" y="3927475"/>
                <a:ext cx="2058988" cy="42806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B</m:t>
                              </m:r>
                            </m:e>
                            <m:sub>
                              <m:r>
                                <m:rPr>
                                  <m:sty m:val="p"/>
                                </m:rPr>
                                <a:rPr lang="en-US" sz="2000" b="0" i="0" smtClean="0">
                                  <a:solidFill>
                                    <a:srgbClr val="FF0000"/>
                                  </a:solidFill>
                                  <a:latin typeface="Cambria Math"/>
                                </a:rPr>
                                <m:t>x</m:t>
                              </m:r>
                            </m:sub>
                          </m:sSub>
                        </m:sub>
                      </m:sSub>
                      <m:r>
                        <a:rPr lang="en-US" sz="2000" b="0" i="0" smtClean="0">
                          <a:solidFill>
                            <a:srgbClr val="FF0000"/>
                          </a:solidFill>
                          <a:latin typeface="Cambria Math"/>
                        </a:rPr>
                        <m:t>=61.4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36883" name="Text Box 19"/>
              <p:cNvSpPr txBox="1">
                <a:spLocks noRot="1" noChangeAspect="1" noMove="1" noResize="1" noEditPoints="1" noAdjustHandles="1" noChangeArrowheads="1" noChangeShapeType="1" noTextEdit="1"/>
              </p:cNvSpPr>
              <p:nvPr/>
            </p:nvSpPr>
            <p:spPr bwMode="auto">
              <a:xfrm>
                <a:off x="3371850" y="3927475"/>
                <a:ext cx="2058988" cy="428066"/>
              </a:xfrm>
              <a:prstGeom prst="rect">
                <a:avLst/>
              </a:prstGeom>
              <a:blipFill rotWithShape="1">
                <a:blip r:embed="rId5"/>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884" name="Text Box 20"/>
              <p:cNvSpPr txBox="1">
                <a:spLocks noChangeArrowheads="1"/>
              </p:cNvSpPr>
              <p:nvPr/>
            </p:nvSpPr>
            <p:spPr bwMode="auto">
              <a:xfrm>
                <a:off x="73025" y="1377950"/>
                <a:ext cx="1803400" cy="459036"/>
              </a:xfrm>
              <a:prstGeom prst="rect">
                <a:avLst/>
              </a:prstGeom>
              <a:noFill/>
              <a:ln w="9525">
                <a:noFill/>
                <a:miter lim="800000"/>
                <a:headEnd/>
                <a:tailEnd/>
              </a:ln>
            </p:spPr>
            <p:txBody>
              <a:bodyPr wrap="square">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A</m:t>
                              </m:r>
                            </m:e>
                            <m:sub>
                              <m:r>
                                <m:rPr>
                                  <m:sty m:val="p"/>
                                </m:rPr>
                                <a:rPr lang="en-US" sz="2000" b="0" i="0" smtClean="0">
                                  <a:solidFill>
                                    <a:srgbClr val="FF0000"/>
                                  </a:solidFill>
                                  <a:latin typeface="Cambria Math"/>
                                </a:rPr>
                                <m:t>y</m:t>
                              </m:r>
                            </m:sub>
                          </m:sSub>
                        </m:sub>
                      </m:sSub>
                      <m:r>
                        <a:rPr lang="en-US" sz="2000" b="0" i="0" smtClean="0">
                          <a:solidFill>
                            <a:srgbClr val="FF0000"/>
                          </a:solidFill>
                          <a:latin typeface="Cambria Math"/>
                        </a:rPr>
                        <m:t>=43.0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36884" name="Text Box 20"/>
              <p:cNvSpPr txBox="1">
                <a:spLocks noRot="1" noChangeAspect="1" noMove="1" noResize="1" noEditPoints="1" noAdjustHandles="1" noChangeArrowheads="1" noChangeShapeType="1" noTextEdit="1"/>
              </p:cNvSpPr>
              <p:nvPr/>
            </p:nvSpPr>
            <p:spPr bwMode="auto">
              <a:xfrm>
                <a:off x="73025" y="1377950"/>
                <a:ext cx="1803400" cy="459036"/>
              </a:xfrm>
              <a:prstGeom prst="rect">
                <a:avLst/>
              </a:prstGeom>
              <a:blipFill rotWithShape="1">
                <a:blip r:embed="rId6"/>
                <a:stretch>
                  <a:fillRect b="-2667"/>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885" name="Text Box 21"/>
              <p:cNvSpPr txBox="1">
                <a:spLocks noChangeArrowheads="1"/>
              </p:cNvSpPr>
              <p:nvPr/>
            </p:nvSpPr>
            <p:spPr bwMode="auto">
              <a:xfrm>
                <a:off x="73024" y="5802313"/>
                <a:ext cx="2005157" cy="459421"/>
              </a:xfrm>
              <a:prstGeom prst="rect">
                <a:avLst/>
              </a:prstGeom>
              <a:noFill/>
              <a:ln w="9525">
                <a:noFill/>
                <a:miter lim="800000"/>
                <a:headEnd/>
                <a:tailEnd/>
              </a:ln>
            </p:spPr>
            <p:txBody>
              <a:bodyPr wrap="square">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B</m:t>
                              </m:r>
                            </m:e>
                            <m:sub>
                              <m:r>
                                <m:rPr>
                                  <m:sty m:val="p"/>
                                </m:rPr>
                                <a:rPr lang="en-US" sz="2000" b="0" i="0" smtClean="0">
                                  <a:solidFill>
                                    <a:srgbClr val="FF0000"/>
                                  </a:solidFill>
                                  <a:latin typeface="Cambria Math"/>
                                </a:rPr>
                                <m:t>y</m:t>
                              </m:r>
                            </m:sub>
                          </m:sSub>
                        </m:sub>
                      </m:sSub>
                      <m:r>
                        <a:rPr lang="en-US" sz="2000" b="0" i="0" smtClean="0">
                          <a:solidFill>
                            <a:srgbClr val="FF0000"/>
                          </a:solidFill>
                          <a:latin typeface="Cambria Math"/>
                        </a:rPr>
                        <m:t>=−43.0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36885" name="Text Box 21"/>
              <p:cNvSpPr txBox="1">
                <a:spLocks noRot="1" noChangeAspect="1" noMove="1" noResize="1" noEditPoints="1" noAdjustHandles="1" noChangeArrowheads="1" noChangeShapeType="1" noTextEdit="1"/>
              </p:cNvSpPr>
              <p:nvPr/>
            </p:nvSpPr>
            <p:spPr bwMode="auto">
              <a:xfrm>
                <a:off x="73024" y="5802313"/>
                <a:ext cx="2005157" cy="459421"/>
              </a:xfrm>
              <a:prstGeom prst="rect">
                <a:avLst/>
              </a:prstGeom>
              <a:blipFill rotWithShape="1">
                <a:blip r:embed="rId7"/>
                <a:stretch>
                  <a:fillRect b="-2667"/>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880" name="Text Box 23"/>
              <p:cNvSpPr txBox="1">
                <a:spLocks noChangeArrowheads="1"/>
              </p:cNvSpPr>
              <p:nvPr/>
            </p:nvSpPr>
            <p:spPr bwMode="auto">
              <a:xfrm>
                <a:off x="6174220" y="3200400"/>
                <a:ext cx="2573338" cy="3091872"/>
              </a:xfrm>
              <a:prstGeom prst="rect">
                <a:avLst/>
              </a:prstGeom>
              <a:noFill/>
              <a:ln w="9525">
                <a:noFill/>
                <a:miter lim="800000"/>
                <a:headEnd/>
                <a:tailEnd/>
              </a:ln>
            </p:spPr>
            <p:txBody>
              <a:bodyPr wrap="square">
                <a:spAutoFit/>
              </a:bodyPr>
              <a:lstStyle/>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x</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A</m:t>
                              </m:r>
                            </m:e>
                            <m:sub>
                              <m:r>
                                <m:rPr>
                                  <m:sty m:val="p"/>
                                </m:rPr>
                                <a:rPr lang="en-US" sz="2400" b="0" i="0" smtClean="0">
                                  <a:latin typeface="Cambria Math"/>
                                </a:rPr>
                                <m:t>x</m:t>
                              </m:r>
                            </m:sub>
                          </m:sSub>
                        </m:sub>
                      </m:sSub>
                      <m:r>
                        <a:rPr lang="en-US" sz="2400" b="0" i="0" smtClean="0">
                          <a:latin typeface="Cambria Math"/>
                        </a:rPr>
                        <m:t>= +61.4 </m:t>
                      </m:r>
                      <m:r>
                        <m:rPr>
                          <m:sty m:val="p"/>
                        </m:rPr>
                        <a:rPr lang="en-US" sz="2400" b="0" i="0" smtClean="0">
                          <a:latin typeface="Cambria Math"/>
                        </a:rPr>
                        <m:t>lb</m:t>
                      </m:r>
                    </m:oMath>
                  </m:oMathPara>
                </a14:m>
                <a:endParaRPr lang="en-US" sz="2400" dirty="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B</m:t>
                              </m:r>
                            </m:e>
                            <m:sub>
                              <m:r>
                                <m:rPr>
                                  <m:sty m:val="p"/>
                                </m:rPr>
                                <a:rPr lang="en-US" sz="2400" b="0" i="0" smtClean="0">
                                  <a:latin typeface="Cambria Math"/>
                                </a:rPr>
                                <m:t>x</m:t>
                              </m:r>
                            </m:sub>
                          </m:sSub>
                        </m:sub>
                      </m:sSub>
                      <m:r>
                        <a:rPr lang="en-US" sz="2400" b="0" i="0" smtClean="0">
                          <a:latin typeface="Cambria Math"/>
                        </a:rPr>
                        <m:t>= +61.4 </m:t>
                      </m:r>
                      <m:r>
                        <m:rPr>
                          <m:sty m:val="p"/>
                        </m:rPr>
                        <a:rPr lang="en-US" sz="2400" b="0" i="0" smtClean="0">
                          <a:latin typeface="Cambria Math"/>
                        </a:rPr>
                        <m:t>lb</m:t>
                      </m:r>
                    </m:oMath>
                  </m:oMathPara>
                </a14:m>
                <a:r>
                  <a:rPr lang="en-US" sz="2400" b="0" dirty="0" smtClean="0"/>
                  <a:t/>
                </a:r>
                <a:br>
                  <a:rPr lang="en-US" sz="2400" b="0" dirty="0" smtClean="0"/>
                </a:br>
                <a:endParaRPr lang="en-US" sz="2400" dirty="0"/>
              </a:p>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y</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A</m:t>
                              </m:r>
                            </m:e>
                            <m:sub>
                              <m:r>
                                <m:rPr>
                                  <m:sty m:val="p"/>
                                </m:rPr>
                                <a:rPr lang="en-US" sz="2400" b="0" i="0" smtClean="0">
                                  <a:latin typeface="Cambria Math"/>
                                </a:rPr>
                                <m:t>y</m:t>
                              </m:r>
                            </m:sub>
                          </m:sSub>
                        </m:sub>
                      </m:sSub>
                      <m:r>
                        <a:rPr lang="en-US" sz="2400" b="0" i="0" smtClean="0">
                          <a:latin typeface="Cambria Math"/>
                        </a:rPr>
                        <m:t>= +43.0 </m:t>
                      </m:r>
                      <m:r>
                        <m:rPr>
                          <m:sty m:val="p"/>
                        </m:rPr>
                        <a:rPr lang="en-US" sz="2400" b="0" i="0" smtClean="0">
                          <a:latin typeface="Cambria Math"/>
                        </a:rPr>
                        <m:t>lb</m:t>
                      </m:r>
                    </m:oMath>
                  </m:oMathPara>
                </a14:m>
                <a:endParaRPr lang="en-US" sz="2400" dirty="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B</m:t>
                              </m:r>
                            </m:e>
                            <m:sub>
                              <m:r>
                                <m:rPr>
                                  <m:sty m:val="p"/>
                                </m:rPr>
                                <a:rPr lang="en-US" sz="2400" b="0" i="0" smtClean="0">
                                  <a:latin typeface="Cambria Math"/>
                                </a:rPr>
                                <m:t>y</m:t>
                              </m:r>
                            </m:sub>
                          </m:sSub>
                        </m:sub>
                      </m:sSub>
                      <m:r>
                        <a:rPr lang="en-US" sz="2400" b="0" i="0" smtClean="0">
                          <a:latin typeface="Cambria Math"/>
                        </a:rPr>
                        <m:t>=−43.0 </m:t>
                      </m:r>
                      <m:r>
                        <m:rPr>
                          <m:sty m:val="p"/>
                        </m:rPr>
                        <a:rPr lang="en-US" sz="2400" b="0" i="0" smtClean="0">
                          <a:latin typeface="Cambria Math"/>
                        </a:rPr>
                        <m:t>lb</m:t>
                      </m:r>
                    </m:oMath>
                  </m:oMathPara>
                </a14:m>
                <a:endParaRPr lang="en-US" sz="2400" dirty="0"/>
              </a:p>
            </p:txBody>
          </p:sp>
        </mc:Choice>
        <mc:Fallback xmlns="">
          <p:sp>
            <p:nvSpPr>
              <p:cNvPr id="35880" name="Text Box 23"/>
              <p:cNvSpPr txBox="1">
                <a:spLocks noRot="1" noChangeAspect="1" noMove="1" noResize="1" noEditPoints="1" noAdjustHandles="1" noChangeArrowheads="1" noChangeShapeType="1" noTextEdit="1"/>
              </p:cNvSpPr>
              <p:nvPr/>
            </p:nvSpPr>
            <p:spPr bwMode="auto">
              <a:xfrm>
                <a:off x="6174220" y="3200400"/>
                <a:ext cx="2573338" cy="3091872"/>
              </a:xfrm>
              <a:prstGeom prst="rect">
                <a:avLst/>
              </a:prstGeom>
              <a:blipFill rotWithShape="1">
                <a:blip r:embed="rId8"/>
                <a:stretch>
                  <a:fillRect l="-711"/>
                </a:stretch>
              </a:blipFill>
              <a:ln w="9525">
                <a:noFill/>
                <a:miter lim="800000"/>
                <a:headEnd/>
                <a:tailEnd/>
              </a:ln>
            </p:spPr>
            <p:txBody>
              <a:bodyPr/>
              <a:lstStyle/>
              <a:p>
                <a:r>
                  <a:rPr lang="en-US">
                    <a:noFill/>
                  </a:rPr>
                  <a:t> </a:t>
                </a:r>
              </a:p>
            </p:txBody>
          </p:sp>
        </mc:Fallback>
      </mc:AlternateContent>
      <p:graphicFrame>
        <p:nvGraphicFramePr>
          <p:cNvPr id="36888" name="Object 26"/>
          <p:cNvGraphicFramePr>
            <a:graphicFrameLocks noChangeAspect="1"/>
          </p:cNvGraphicFramePr>
          <p:nvPr/>
        </p:nvGraphicFramePr>
        <p:xfrm>
          <a:off x="1730375" y="3394075"/>
          <a:ext cx="795338" cy="242888"/>
        </p:xfrm>
        <a:graphic>
          <a:graphicData uri="http://schemas.openxmlformats.org/presentationml/2006/ole">
            <mc:AlternateContent xmlns:mc="http://schemas.openxmlformats.org/markup-compatibility/2006">
              <mc:Choice xmlns:v="urn:schemas-microsoft-com:vml" Requires="v">
                <p:oleObj spid="_x0000_s35940" name="Equation" r:id="rId9" imgW="914400" imgH="279400" progId="Equation.DSMT4">
                  <p:embed/>
                </p:oleObj>
              </mc:Choice>
              <mc:Fallback>
                <p:oleObj name="Equation" r:id="rId9" imgW="914400" imgH="279400" progId="Equation.DSMT4">
                  <p:embed/>
                  <p:pic>
                    <p:nvPicPr>
                      <p:cNvPr id="0" name="Picture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30375" y="3394075"/>
                        <a:ext cx="795338" cy="242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89" name="Object 27"/>
          <p:cNvGraphicFramePr>
            <a:graphicFrameLocks noChangeAspect="1"/>
          </p:cNvGraphicFramePr>
          <p:nvPr/>
        </p:nvGraphicFramePr>
        <p:xfrm>
          <a:off x="1755775" y="3943350"/>
          <a:ext cx="793750" cy="242888"/>
        </p:xfrm>
        <a:graphic>
          <a:graphicData uri="http://schemas.openxmlformats.org/presentationml/2006/ole">
            <mc:AlternateContent xmlns:mc="http://schemas.openxmlformats.org/markup-compatibility/2006">
              <mc:Choice xmlns:v="urn:schemas-microsoft-com:vml" Requires="v">
                <p:oleObj spid="_x0000_s35941" name="Equation" r:id="rId11" imgW="914400" imgH="279400" progId="Equation.DSMT4">
                  <p:embed/>
                </p:oleObj>
              </mc:Choice>
              <mc:Fallback>
                <p:oleObj name="Equation" r:id="rId11" imgW="914400" imgH="279400" progId="Equation.DSMT4">
                  <p:embed/>
                  <p:pic>
                    <p:nvPicPr>
                      <p:cNvPr id="0" name="Picture 2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5775" y="3943350"/>
                        <a:ext cx="793750" cy="242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881" name="Text Box 26"/>
          <p:cNvSpPr txBox="1">
            <a:spLocks noChangeArrowheads="1"/>
          </p:cNvSpPr>
          <p:nvPr/>
        </p:nvSpPr>
        <p:spPr bwMode="auto">
          <a:xfrm>
            <a:off x="5113338" y="608013"/>
            <a:ext cx="3902075" cy="2465387"/>
          </a:xfrm>
          <a:prstGeom prst="rect">
            <a:avLst/>
          </a:prstGeom>
          <a:noFill/>
          <a:ln w="9525">
            <a:noFill/>
            <a:miter lim="800000"/>
            <a:headEnd/>
            <a:tailEnd/>
          </a:ln>
        </p:spPr>
        <p:txBody>
          <a:bodyPr>
            <a:spAutoFit/>
          </a:bodyPr>
          <a:lstStyle/>
          <a:p>
            <a:pPr>
              <a:spcBef>
                <a:spcPct val="50000"/>
              </a:spcBef>
            </a:pPr>
            <a:r>
              <a:rPr lang="en-US" sz="2400" dirty="0"/>
              <a:t>List the forces according to sense.</a:t>
            </a:r>
          </a:p>
          <a:p>
            <a:pPr>
              <a:spcBef>
                <a:spcPct val="50000"/>
              </a:spcBef>
            </a:pPr>
            <a:r>
              <a:rPr lang="en-US" sz="2400" dirty="0"/>
              <a:t>Label right and up forces as positive, and label left and down forces as negative.</a:t>
            </a:r>
          </a:p>
        </p:txBody>
      </p:sp>
      <mc:AlternateContent xmlns:mc="http://schemas.openxmlformats.org/markup-compatibility/2006" xmlns:a14="http://schemas.microsoft.com/office/drawing/2010/main">
        <mc:Choice Requires="a14">
          <p:sp>
            <p:nvSpPr>
              <p:cNvPr id="20" name="TextBox 19"/>
              <p:cNvSpPr txBox="1"/>
              <p:nvPr/>
            </p:nvSpPr>
            <p:spPr>
              <a:xfrm>
                <a:off x="3371850" y="1261206"/>
                <a:ext cx="1753429"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A</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20" name="TextBox 19"/>
              <p:cNvSpPr txBox="1">
                <a:spLocks noRot="1" noChangeAspect="1" noMove="1" noResize="1" noEditPoints="1" noAdjustHandles="1" noChangeArrowheads="1" noChangeShapeType="1" noTextEdit="1"/>
              </p:cNvSpPr>
              <p:nvPr/>
            </p:nvSpPr>
            <p:spPr>
              <a:xfrm>
                <a:off x="3371850" y="1261206"/>
                <a:ext cx="1753429" cy="508857"/>
              </a:xfrm>
              <a:prstGeom prst="rect">
                <a:avLst/>
              </a:prstGeom>
              <a:blipFill rotWithShape="1">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3376659" y="5912581"/>
                <a:ext cx="1748620"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B</m:t>
                          </m:r>
                        </m:e>
                      </m:acc>
                      <m:r>
                        <a:rPr lang="en-US" sz="2400" b="0" i="0" smtClean="0">
                          <a:latin typeface="Cambria Math"/>
                        </a:rPr>
                        <m:t>=75.0 </m:t>
                      </m:r>
                      <m:r>
                        <m:rPr>
                          <m:sty m:val="p"/>
                        </m:rPr>
                        <a:rPr lang="en-US" sz="2400" b="0" i="0" smtClean="0">
                          <a:latin typeface="Cambria Math"/>
                        </a:rPr>
                        <m:t>lb</m:t>
                      </m:r>
                    </m:oMath>
                  </m:oMathPara>
                </a14:m>
                <a:endParaRPr lang="en-US" sz="2400" dirty="0"/>
              </a:p>
            </p:txBody>
          </p:sp>
        </mc:Choice>
        <mc:Fallback xmlns="">
          <p:sp>
            <p:nvSpPr>
              <p:cNvPr id="21" name="TextBox 20"/>
              <p:cNvSpPr txBox="1">
                <a:spLocks noRot="1" noChangeAspect="1" noMove="1" noResize="1" noEditPoints="1" noAdjustHandles="1" noChangeArrowheads="1" noChangeShapeType="1" noTextEdit="1"/>
              </p:cNvSpPr>
              <p:nvPr/>
            </p:nvSpPr>
            <p:spPr>
              <a:xfrm>
                <a:off x="3376659" y="5912581"/>
                <a:ext cx="1748620" cy="506421"/>
              </a:xfrm>
              <a:prstGeom prst="rect">
                <a:avLst/>
              </a:prstGeom>
              <a:blipFill rotWithShape="1">
                <a:blip r:embed="rId14"/>
                <a:stretch>
                  <a:fillRect/>
                </a:stretch>
              </a:blipFill>
            </p:spPr>
            <p:txBody>
              <a:bodyPr/>
              <a:lstStyle/>
              <a:p>
                <a:r>
                  <a:rPr lang="en-US">
                    <a:noFill/>
                  </a:rPr>
                  <a:t> </a:t>
                </a:r>
              </a:p>
            </p:txBody>
          </p:sp>
        </mc:Fallback>
      </mc:AlternateContent>
      <p:sp>
        <p:nvSpPr>
          <p:cNvPr id="23"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xit" presetSubtype="2" fill="hold" grpId="0" nodeType="afterEffect">
                                  <p:stCondLst>
                                    <p:cond delay="0"/>
                                  </p:stCondLst>
                                  <p:childTnLst>
                                    <p:animEffect transition="out" filter="wipe(right)">
                                      <p:cBhvr>
                                        <p:cTn id="6" dur="500"/>
                                        <p:tgtEl>
                                          <p:spTgt spid="36868"/>
                                        </p:tgtEl>
                                      </p:cBhvr>
                                    </p:animEffect>
                                    <p:set>
                                      <p:cBhvr>
                                        <p:cTn id="7" dur="1" fill="hold">
                                          <p:stCondLst>
                                            <p:cond delay="499"/>
                                          </p:stCondLst>
                                        </p:cTn>
                                        <p:tgtEl>
                                          <p:spTgt spid="36868"/>
                                        </p:tgtEl>
                                        <p:attrNameLst>
                                          <p:attrName>style.visibility</p:attrName>
                                        </p:attrNameLst>
                                      </p:cBhvr>
                                      <p:to>
                                        <p:strVal val="hidden"/>
                                      </p:to>
                                    </p:set>
                                  </p:childTnLst>
                                </p:cTn>
                              </p:par>
                              <p:par>
                                <p:cTn id="8" presetID="1" presetClass="exit" presetSubtype="0" fill="hold" nodeType="withEffect">
                                  <p:stCondLst>
                                    <p:cond delay="0"/>
                                  </p:stCondLst>
                                  <p:childTnLst>
                                    <p:set>
                                      <p:cBhvr>
                                        <p:cTn id="9" dur="1" fill="hold">
                                          <p:stCondLst>
                                            <p:cond delay="0"/>
                                          </p:stCondLst>
                                        </p:cTn>
                                        <p:tgtEl>
                                          <p:spTgt spid="36888"/>
                                        </p:tgtEl>
                                        <p:attrNameLst>
                                          <p:attrName>style.visibility</p:attrName>
                                        </p:attrNameLst>
                                      </p:cBhvr>
                                      <p:to>
                                        <p:strVal val="hidden"/>
                                      </p:to>
                                    </p:set>
                                  </p:childTnLst>
                                </p:cTn>
                              </p:par>
                            </p:childTnLst>
                          </p:cTn>
                        </p:par>
                        <p:par>
                          <p:cTn id="10" fill="hold" nodeType="afterGroup">
                            <p:stCondLst>
                              <p:cond delay="500"/>
                            </p:stCondLst>
                            <p:childTnLst>
                              <p:par>
                                <p:cTn id="11" presetID="12" presetClass="entr" presetSubtype="4" fill="hold" grpId="0" nodeType="afterEffect">
                                  <p:stCondLst>
                                    <p:cond delay="0"/>
                                  </p:stCondLst>
                                  <p:childTnLst>
                                    <p:set>
                                      <p:cBhvr>
                                        <p:cTn id="12" dur="1" fill="hold">
                                          <p:stCondLst>
                                            <p:cond delay="0"/>
                                          </p:stCondLst>
                                        </p:cTn>
                                        <p:tgtEl>
                                          <p:spTgt spid="36881"/>
                                        </p:tgtEl>
                                        <p:attrNameLst>
                                          <p:attrName>style.visibility</p:attrName>
                                        </p:attrNameLst>
                                      </p:cBhvr>
                                      <p:to>
                                        <p:strVal val="visible"/>
                                      </p:to>
                                    </p:set>
                                    <p:animEffect transition="in" filter="slide(fromBottom)">
                                      <p:cBhvr>
                                        <p:cTn id="13" dur="500"/>
                                        <p:tgtEl>
                                          <p:spTgt spid="36881"/>
                                        </p:tgtEl>
                                      </p:cBhvr>
                                    </p:animEffect>
                                  </p:childTnLst>
                                </p:cTn>
                              </p:par>
                            </p:childTnLst>
                          </p:cTn>
                        </p:par>
                        <p:par>
                          <p:cTn id="14" fill="hold" nodeType="afterGroup">
                            <p:stCondLst>
                              <p:cond delay="1000"/>
                            </p:stCondLst>
                            <p:childTnLst>
                              <p:par>
                                <p:cTn id="15" presetID="1" presetClass="entr" presetSubtype="0" fill="hold" grpId="0" nodeType="afterEffect">
                                  <p:stCondLst>
                                    <p:cond delay="0"/>
                                  </p:stCondLst>
                                  <p:childTnLst>
                                    <p:set>
                                      <p:cBhvr>
                                        <p:cTn id="16" dur="1" fill="hold">
                                          <p:stCondLst>
                                            <p:cond delay="0"/>
                                          </p:stCondLst>
                                        </p:cTn>
                                        <p:tgtEl>
                                          <p:spTgt spid="36884"/>
                                        </p:tgtEl>
                                        <p:attrNameLst>
                                          <p:attrName>style.visibility</p:attrName>
                                        </p:attrNameLst>
                                      </p:cBhvr>
                                      <p:to>
                                        <p:strVal val="visible"/>
                                      </p:to>
                                    </p:set>
                                  </p:childTnLst>
                                </p:cTn>
                              </p:par>
                            </p:childTnLst>
                          </p:cTn>
                        </p:par>
                        <p:par>
                          <p:cTn id="17" fill="hold" nodeType="afterGroup">
                            <p:stCondLst>
                              <p:cond delay="1000"/>
                            </p:stCondLst>
                            <p:childTnLst>
                              <p:par>
                                <p:cTn id="18" presetID="12" presetClass="entr" presetSubtype="8" fill="hold" grpId="0" nodeType="afterEffect">
                                  <p:stCondLst>
                                    <p:cond delay="0"/>
                                  </p:stCondLst>
                                  <p:childTnLst>
                                    <p:set>
                                      <p:cBhvr>
                                        <p:cTn id="19" dur="1" fill="hold">
                                          <p:stCondLst>
                                            <p:cond delay="0"/>
                                          </p:stCondLst>
                                        </p:cTn>
                                        <p:tgtEl>
                                          <p:spTgt spid="36878"/>
                                        </p:tgtEl>
                                        <p:attrNameLst>
                                          <p:attrName>style.visibility</p:attrName>
                                        </p:attrNameLst>
                                      </p:cBhvr>
                                      <p:to>
                                        <p:strVal val="visible"/>
                                      </p:to>
                                    </p:set>
                                    <p:animEffect transition="in" filter="slide(fromLeft)">
                                      <p:cBhvr>
                                        <p:cTn id="20" dur="500"/>
                                        <p:tgtEl>
                                          <p:spTgt spid="36878"/>
                                        </p:tgtEl>
                                      </p:cBhvr>
                                    </p:animEffect>
                                  </p:childTnLst>
                                </p:cTn>
                              </p:par>
                            </p:childTnLst>
                          </p:cTn>
                        </p:par>
                        <p:par>
                          <p:cTn id="21" fill="hold" nodeType="afterGroup">
                            <p:stCondLst>
                              <p:cond delay="1500"/>
                            </p:stCondLst>
                            <p:childTnLst>
                              <p:par>
                                <p:cTn id="22" presetID="1" presetClass="entr" presetSubtype="0" fill="hold" grpId="0" nodeType="afterEffect">
                                  <p:stCondLst>
                                    <p:cond delay="0"/>
                                  </p:stCondLst>
                                  <p:childTnLst>
                                    <p:set>
                                      <p:cBhvr>
                                        <p:cTn id="23" dur="1" fill="hold">
                                          <p:stCondLst>
                                            <p:cond delay="0"/>
                                          </p:stCondLst>
                                        </p:cTn>
                                        <p:tgtEl>
                                          <p:spTgt spid="36882"/>
                                        </p:tgtEl>
                                        <p:attrNameLst>
                                          <p:attrName>style.visibility</p:attrName>
                                        </p:attrNameLst>
                                      </p:cBhvr>
                                      <p:to>
                                        <p:strVal val="visible"/>
                                      </p:to>
                                    </p:set>
                                  </p:childTnLst>
                                </p:cTn>
                              </p:par>
                              <p:par>
                                <p:cTn id="24" presetID="22" presetClass="exit" presetSubtype="4" fill="hold" grpId="0" nodeType="withEffect">
                                  <p:stCondLst>
                                    <p:cond delay="0"/>
                                  </p:stCondLst>
                                  <p:childTnLst>
                                    <p:animEffect transition="out" filter="wipe(down)">
                                      <p:cBhvr>
                                        <p:cTn id="25" dur="500"/>
                                        <p:tgtEl>
                                          <p:spTgt spid="36871"/>
                                        </p:tgtEl>
                                      </p:cBhvr>
                                    </p:animEffect>
                                    <p:set>
                                      <p:cBhvr>
                                        <p:cTn id="26" dur="1" fill="hold">
                                          <p:stCondLst>
                                            <p:cond delay="499"/>
                                          </p:stCondLst>
                                        </p:cTn>
                                        <p:tgtEl>
                                          <p:spTgt spid="36871"/>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36889"/>
                                        </p:tgtEl>
                                        <p:attrNameLst>
                                          <p:attrName>style.visibility</p:attrName>
                                        </p:attrNameLst>
                                      </p:cBhvr>
                                      <p:to>
                                        <p:strVal val="hidden"/>
                                      </p:to>
                                    </p:set>
                                  </p:childTnLst>
                                </p:cTn>
                              </p:par>
                            </p:childTnLst>
                          </p:cTn>
                        </p:par>
                        <p:par>
                          <p:cTn id="29" fill="hold" nodeType="afterGroup">
                            <p:stCondLst>
                              <p:cond delay="2000"/>
                            </p:stCondLst>
                            <p:childTnLst>
                              <p:par>
                                <p:cTn id="30" presetID="12" presetClass="entr" presetSubtype="8" fill="hold" grpId="0" nodeType="afterEffect">
                                  <p:stCondLst>
                                    <p:cond delay="0"/>
                                  </p:stCondLst>
                                  <p:childTnLst>
                                    <p:set>
                                      <p:cBhvr>
                                        <p:cTn id="31" dur="1" fill="hold">
                                          <p:stCondLst>
                                            <p:cond delay="0"/>
                                          </p:stCondLst>
                                        </p:cTn>
                                        <p:tgtEl>
                                          <p:spTgt spid="36879"/>
                                        </p:tgtEl>
                                        <p:attrNameLst>
                                          <p:attrName>style.visibility</p:attrName>
                                        </p:attrNameLst>
                                      </p:cBhvr>
                                      <p:to>
                                        <p:strVal val="visible"/>
                                      </p:to>
                                    </p:set>
                                    <p:animEffect transition="in" filter="slide(fromLeft)">
                                      <p:cBhvr>
                                        <p:cTn id="32" dur="500"/>
                                        <p:tgtEl>
                                          <p:spTgt spid="36879"/>
                                        </p:tgtEl>
                                      </p:cBhvr>
                                    </p:animEffect>
                                  </p:childTnLst>
                                </p:cTn>
                              </p:par>
                            </p:childTnLst>
                          </p:cTn>
                        </p:par>
                        <p:par>
                          <p:cTn id="33" fill="hold" nodeType="afterGroup">
                            <p:stCondLst>
                              <p:cond delay="2500"/>
                            </p:stCondLst>
                            <p:childTnLst>
                              <p:par>
                                <p:cTn id="34" presetID="1" presetClass="entr" presetSubtype="0" fill="hold" grpId="0" nodeType="afterEffect">
                                  <p:stCondLst>
                                    <p:cond delay="0"/>
                                  </p:stCondLst>
                                  <p:childTnLst>
                                    <p:set>
                                      <p:cBhvr>
                                        <p:cTn id="35" dur="1" fill="hold">
                                          <p:stCondLst>
                                            <p:cond delay="0"/>
                                          </p:stCondLst>
                                        </p:cTn>
                                        <p:tgtEl>
                                          <p:spTgt spid="36883"/>
                                        </p:tgtEl>
                                        <p:attrNameLst>
                                          <p:attrName>style.visibility</p:attrName>
                                        </p:attrNameLst>
                                      </p:cBhvr>
                                      <p:to>
                                        <p:strVal val="visible"/>
                                      </p:to>
                                    </p:set>
                                  </p:childTnLst>
                                </p:cTn>
                              </p:par>
                            </p:childTnLst>
                          </p:cTn>
                        </p:par>
                        <p:par>
                          <p:cTn id="36" fill="hold" nodeType="afterGroup">
                            <p:stCondLst>
                              <p:cond delay="2500"/>
                            </p:stCondLst>
                            <p:childTnLst>
                              <p:par>
                                <p:cTn id="37" presetID="12" presetClass="entr" presetSubtype="1" fill="hold" grpId="0" nodeType="afterEffect">
                                  <p:stCondLst>
                                    <p:cond delay="0"/>
                                  </p:stCondLst>
                                  <p:childTnLst>
                                    <p:set>
                                      <p:cBhvr>
                                        <p:cTn id="38" dur="1" fill="hold">
                                          <p:stCondLst>
                                            <p:cond delay="0"/>
                                          </p:stCondLst>
                                        </p:cTn>
                                        <p:tgtEl>
                                          <p:spTgt spid="36880"/>
                                        </p:tgtEl>
                                        <p:attrNameLst>
                                          <p:attrName>style.visibility</p:attrName>
                                        </p:attrNameLst>
                                      </p:cBhvr>
                                      <p:to>
                                        <p:strVal val="visible"/>
                                      </p:to>
                                    </p:set>
                                    <p:animEffect transition="in" filter="slide(fromTop)">
                                      <p:cBhvr>
                                        <p:cTn id="39" dur="500"/>
                                        <p:tgtEl>
                                          <p:spTgt spid="36880"/>
                                        </p:tgtEl>
                                      </p:cBhvr>
                                    </p:animEffect>
                                  </p:childTnLst>
                                </p:cTn>
                              </p:par>
                            </p:childTnLst>
                          </p:cTn>
                        </p:par>
                        <p:par>
                          <p:cTn id="40" fill="hold" nodeType="afterGroup">
                            <p:stCondLst>
                              <p:cond delay="3000"/>
                            </p:stCondLst>
                            <p:childTnLst>
                              <p:par>
                                <p:cTn id="41" presetID="1" presetClass="entr" presetSubtype="0" fill="hold" grpId="0" nodeType="afterEffect">
                                  <p:stCondLst>
                                    <p:cond delay="0"/>
                                  </p:stCondLst>
                                  <p:childTnLst>
                                    <p:set>
                                      <p:cBhvr>
                                        <p:cTn id="42" dur="1" fill="hold">
                                          <p:stCondLst>
                                            <p:cond delay="0"/>
                                          </p:stCondLst>
                                        </p:cTn>
                                        <p:tgtEl>
                                          <p:spTgt spid="368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P spid="36871" grpId="0" animBg="1"/>
      <p:bldP spid="36878" grpId="0" animBg="1"/>
      <p:bldP spid="36879" grpId="0" animBg="1"/>
      <p:bldP spid="36880" grpId="0" animBg="1"/>
      <p:bldP spid="36881" grpId="0" animBg="1"/>
      <p:bldP spid="36882" grpId="0"/>
      <p:bldP spid="36883" grpId="0"/>
      <p:bldP spid="36884" grpId="0"/>
      <p:bldP spid="3688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22"/>
          <p:cNvSpPr>
            <a:spLocks noGrp="1" noChangeArrowheads="1"/>
          </p:cNvSpPr>
          <p:nvPr>
            <p:ph idx="1"/>
          </p:nvPr>
        </p:nvSpPr>
        <p:spPr>
          <a:xfrm>
            <a:off x="3411538" y="889145"/>
            <a:ext cx="3654425" cy="688975"/>
          </a:xfrm>
        </p:spPr>
        <p:txBody>
          <a:bodyPr/>
          <a:lstStyle/>
          <a:p>
            <a:pPr eaLnBrk="1" hangingPunct="1">
              <a:buFontTx/>
              <a:buNone/>
            </a:pPr>
            <a:r>
              <a:rPr lang="en-US" sz="2800" dirty="0" smtClean="0"/>
              <a:t>Sum (</a:t>
            </a:r>
            <a:r>
              <a:rPr lang="en-US" sz="2800" dirty="0" smtClean="0">
                <a:latin typeface="Symbol" pitchFamily="18" charset="2"/>
              </a:rPr>
              <a:t>S</a:t>
            </a:r>
            <a:r>
              <a:rPr lang="en-US" sz="2800" dirty="0" smtClean="0"/>
              <a:t>) the forces</a:t>
            </a:r>
          </a:p>
        </p:txBody>
      </p:sp>
      <mc:AlternateContent xmlns:mc="http://schemas.openxmlformats.org/markup-compatibility/2006" xmlns:a14="http://schemas.microsoft.com/office/drawing/2010/main">
        <mc:Choice Requires="a14">
          <p:sp>
            <p:nvSpPr>
              <p:cNvPr id="87043" name="Text Box 21"/>
              <p:cNvSpPr txBox="1">
                <a:spLocks noChangeArrowheads="1"/>
              </p:cNvSpPr>
              <p:nvPr/>
            </p:nvSpPr>
            <p:spPr bwMode="auto">
              <a:xfrm>
                <a:off x="454025" y="1106488"/>
                <a:ext cx="2316884" cy="2537874"/>
              </a:xfrm>
              <a:prstGeom prst="rect">
                <a:avLst/>
              </a:prstGeom>
              <a:noFill/>
              <a:ln w="9525">
                <a:solidFill>
                  <a:schemeClr val="tx1"/>
                </a:solidFill>
                <a:miter lim="800000"/>
                <a:headEnd/>
                <a:tailEnd/>
              </a:ln>
            </p:spPr>
            <p:txBody>
              <a:bodyPr wrap="square">
                <a:spAutoFit/>
              </a:bodyPr>
              <a:lstStyle/>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x</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A</m:t>
                              </m:r>
                            </m:e>
                            <m:sub>
                              <m:r>
                                <m:rPr>
                                  <m:sty m:val="p"/>
                                </m:rPr>
                                <a:rPr lang="en-US" sz="2400" b="0" i="0" smtClean="0">
                                  <a:latin typeface="Cambria Math"/>
                                </a:rPr>
                                <m:t>x</m:t>
                              </m:r>
                            </m:sub>
                          </m:sSub>
                        </m:sub>
                      </m:sSub>
                      <m:r>
                        <a:rPr lang="en-US" sz="2400" b="0" i="0" smtClean="0">
                          <a:latin typeface="Cambria Math"/>
                        </a:rPr>
                        <m:t>=+61.4 </m:t>
                      </m:r>
                      <m:r>
                        <m:rPr>
                          <m:sty m:val="p"/>
                        </m:rPr>
                        <a:rPr lang="en-US" sz="2400" b="0" i="0" smtClean="0">
                          <a:latin typeface="Cambria Math"/>
                        </a:rPr>
                        <m:t>lb</m:t>
                      </m:r>
                    </m:oMath>
                    <m:oMath xmlns:m="http://schemas.openxmlformats.org/officeDocument/2006/math">
                      <m:sSub>
                        <m:sSubPr>
                          <m:ctrlPr>
                            <a:rPr lang="en-US" sz="2400" b="0" i="1" smtClean="0">
                              <a:latin typeface="Cambria Math"/>
                            </a:rPr>
                          </m:ctrlPr>
                        </m:sSubPr>
                        <m:e>
                          <m:r>
                            <m:rPr>
                              <m:sty m:val="p"/>
                            </m:rPr>
                            <a:rPr lang="en-US" sz="2400" b="0" i="0" smtClean="0">
                              <a:latin typeface="Cambria Math"/>
                            </a:rPr>
                            <m:t>F</m:t>
                          </m:r>
                        </m:e>
                        <m:sub>
                          <m:sSub>
                            <m:sSubPr>
                              <m:ctrlPr>
                                <a:rPr lang="en-US" sz="2400" b="0" i="1" smtClean="0">
                                  <a:latin typeface="Cambria Math"/>
                                </a:rPr>
                              </m:ctrlPr>
                            </m:sSubPr>
                            <m:e>
                              <m:r>
                                <m:rPr>
                                  <m:sty m:val="p"/>
                                </m:rPr>
                                <a:rPr lang="en-US" sz="2400" b="0" i="0" smtClean="0">
                                  <a:latin typeface="Cambria Math"/>
                                </a:rPr>
                                <m:t>B</m:t>
                              </m:r>
                            </m:e>
                            <m:sub>
                              <m:r>
                                <m:rPr>
                                  <m:sty m:val="p"/>
                                </m:rPr>
                                <a:rPr lang="en-US" sz="2400" b="0" i="0" smtClean="0">
                                  <a:latin typeface="Cambria Math"/>
                                </a:rPr>
                                <m:t>x</m:t>
                              </m:r>
                            </m:sub>
                          </m:sSub>
                        </m:sub>
                      </m:sSub>
                      <m:r>
                        <a:rPr lang="en-US" sz="2400" b="0" i="0" smtClean="0">
                          <a:latin typeface="Cambria Math"/>
                        </a:rPr>
                        <m:t>= +61.4 </m:t>
                      </m:r>
                      <m:r>
                        <m:rPr>
                          <m:sty m:val="p"/>
                        </m:rPr>
                        <a:rPr lang="en-US" sz="2400" b="0" i="0" smtClean="0">
                          <a:latin typeface="Cambria Math"/>
                        </a:rPr>
                        <m:t>lb</m:t>
                      </m:r>
                    </m:oMath>
                  </m:oMathPara>
                </a14:m>
                <a:endParaRPr lang="en-US" sz="2400" dirty="0" smtClean="0"/>
              </a:p>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y</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A</m:t>
                              </m:r>
                            </m:e>
                            <m:sub>
                              <m:r>
                                <m:rPr>
                                  <m:sty m:val="p"/>
                                </m:rPr>
                                <a:rPr lang="en-US" sz="2400" b="0" i="0" smtClean="0">
                                  <a:latin typeface="Cambria Math"/>
                                </a:rPr>
                                <m:t>y</m:t>
                              </m:r>
                            </m:sub>
                          </m:sSub>
                        </m:sub>
                      </m:sSub>
                      <m:r>
                        <a:rPr lang="en-US" sz="2400" b="0" i="0" smtClean="0">
                          <a:latin typeface="Cambria Math"/>
                        </a:rPr>
                        <m:t>= +43.0 </m:t>
                      </m:r>
                      <m:r>
                        <m:rPr>
                          <m:sty m:val="p"/>
                        </m:rPr>
                        <a:rPr lang="en-US" sz="2400" b="0" i="0" smtClean="0">
                          <a:latin typeface="Cambria Math"/>
                        </a:rPr>
                        <m:t>lb</m:t>
                      </m:r>
                    </m:oMath>
                  </m:oMathPara>
                </a14:m>
                <a:endParaRPr lang="en-US" sz="2400" dirty="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B</m:t>
                              </m:r>
                            </m:e>
                            <m:sub>
                              <m:r>
                                <m:rPr>
                                  <m:sty m:val="p"/>
                                </m:rPr>
                                <a:rPr lang="en-US" sz="2400" b="0" i="0" smtClean="0">
                                  <a:latin typeface="Cambria Math"/>
                                </a:rPr>
                                <m:t>y</m:t>
                              </m:r>
                            </m:sub>
                          </m:sSub>
                        </m:sub>
                      </m:sSub>
                      <m:r>
                        <a:rPr lang="en-US" sz="2400" b="0" i="0" smtClean="0">
                          <a:latin typeface="Cambria Math"/>
                        </a:rPr>
                        <m:t>=−43.0 </m:t>
                      </m:r>
                      <m:r>
                        <m:rPr>
                          <m:sty m:val="p"/>
                        </m:rPr>
                        <a:rPr lang="en-US" sz="2400" b="0" i="0" smtClean="0">
                          <a:latin typeface="Cambria Math"/>
                        </a:rPr>
                        <m:t>lb</m:t>
                      </m:r>
                    </m:oMath>
                  </m:oMathPara>
                </a14:m>
                <a:endParaRPr lang="en-US" sz="2400" dirty="0"/>
              </a:p>
            </p:txBody>
          </p:sp>
        </mc:Choice>
        <mc:Fallback xmlns="">
          <p:sp>
            <p:nvSpPr>
              <p:cNvPr id="87043" name="Text Box 21"/>
              <p:cNvSpPr txBox="1">
                <a:spLocks noRot="1" noChangeAspect="1" noMove="1" noResize="1" noEditPoints="1" noAdjustHandles="1" noChangeArrowheads="1" noChangeShapeType="1" noTextEdit="1"/>
              </p:cNvSpPr>
              <p:nvPr/>
            </p:nvSpPr>
            <p:spPr bwMode="auto">
              <a:xfrm>
                <a:off x="454025" y="1106488"/>
                <a:ext cx="2316884" cy="2537874"/>
              </a:xfrm>
              <a:prstGeom prst="rect">
                <a:avLst/>
              </a:prstGeom>
              <a:blipFill rotWithShape="1">
                <a:blip r:embed="rId3"/>
                <a:stretch>
                  <a:fillRect l="-261"/>
                </a:stretch>
              </a:blipFill>
              <a:ln w="9525">
                <a:solidFill>
                  <a:schemeClr val="tx1"/>
                </a:solid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935" name="Text Box 23"/>
              <p:cNvSpPr txBox="1">
                <a:spLocks noChangeArrowheads="1"/>
              </p:cNvSpPr>
              <p:nvPr/>
            </p:nvSpPr>
            <p:spPr bwMode="auto">
              <a:xfrm>
                <a:off x="3411538" y="1344218"/>
                <a:ext cx="5732462" cy="344613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x</m:t>
                              </m:r>
                            </m:sub>
                          </m:sSub>
                          <m:r>
                            <a:rPr lang="en-US" b="0" i="0" smtClean="0">
                              <a:latin typeface="Cambria Math"/>
                            </a:rPr>
                            <m:t>= </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x</m:t>
                                  </m:r>
                                </m:sub>
                              </m:sSub>
                            </m:sub>
                          </m:sSub>
                          <m:r>
                            <a:rPr lang="en-US" b="0" i="0" smtClean="0">
                              <a:latin typeface="Cambria Math"/>
                            </a:rPr>
                            <m:t>+</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x</m:t>
                                  </m:r>
                                </m:sub>
                              </m:sSub>
                            </m:sub>
                          </m:sSub>
                        </m:e>
                      </m:nary>
                    </m:oMath>
                  </m:oMathPara>
                </a14:m>
                <a:endParaRPr lang="en-US" baseline="-25000" dirty="0"/>
              </a:p>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x</m:t>
                              </m:r>
                            </m:sub>
                          </m:sSub>
                        </m:e>
                      </m:nary>
                      <m:r>
                        <a:rPr lang="en-US" b="0" i="0" smtClean="0">
                          <a:latin typeface="Cambria Math"/>
                        </a:rPr>
                        <m:t>=61.436 </m:t>
                      </m:r>
                      <m:r>
                        <m:rPr>
                          <m:sty m:val="p"/>
                        </m:rPr>
                        <a:rPr lang="en-US" b="0" i="0" smtClean="0">
                          <a:latin typeface="Cambria Math"/>
                        </a:rPr>
                        <m:t>lb</m:t>
                      </m:r>
                      <m:r>
                        <a:rPr lang="en-US" b="0" i="0" smtClean="0">
                          <a:latin typeface="Cambria Math"/>
                        </a:rPr>
                        <m:t>+61.436 </m:t>
                      </m:r>
                      <m:r>
                        <m:rPr>
                          <m:sty m:val="p"/>
                        </m:rPr>
                        <a:rPr lang="en-US" b="0" i="0" smtClean="0">
                          <a:latin typeface="Cambria Math"/>
                        </a:rPr>
                        <m:t>lb</m:t>
                      </m:r>
                    </m:oMath>
                  </m:oMathPara>
                </a14:m>
                <a:endParaRPr lang="en-US" dirty="0"/>
              </a:p>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x</m:t>
                              </m:r>
                            </m:sub>
                          </m:sSub>
                          <m:r>
                            <a:rPr lang="en-US" b="0" i="0" smtClean="0">
                              <a:latin typeface="Cambria Math"/>
                            </a:rPr>
                            <m:t>=</m:t>
                          </m:r>
                          <m:r>
                            <a:rPr lang="en-US" b="0" i="0" smtClean="0">
                              <a:solidFill>
                                <a:srgbClr val="FF0000"/>
                              </a:solidFill>
                              <a:latin typeface="Cambria Math"/>
                            </a:rPr>
                            <m:t>122.9 </m:t>
                          </m:r>
                          <m:r>
                            <m:rPr>
                              <m:sty m:val="p"/>
                            </m:rPr>
                            <a:rPr lang="en-US" b="0" i="0" smtClean="0">
                              <a:solidFill>
                                <a:srgbClr val="FF0000"/>
                              </a:solidFill>
                              <a:latin typeface="Cambria Math"/>
                            </a:rPr>
                            <m:t>lb</m:t>
                          </m:r>
                          <m:r>
                            <a:rPr lang="en-US" b="0" i="0" smtClean="0">
                              <a:solidFill>
                                <a:srgbClr val="FF0000"/>
                              </a:solidFill>
                              <a:latin typeface="Cambria Math"/>
                            </a:rPr>
                            <m:t> (</m:t>
                          </m:r>
                          <m:r>
                            <m:rPr>
                              <m:sty m:val="p"/>
                            </m:rPr>
                            <a:rPr lang="en-US" b="0" i="0" smtClean="0">
                              <a:solidFill>
                                <a:srgbClr val="FF0000"/>
                              </a:solidFill>
                              <a:latin typeface="Cambria Math"/>
                            </a:rPr>
                            <m:t>right</m:t>
                          </m:r>
                          <m:r>
                            <a:rPr lang="en-US" b="0" i="0" smtClean="0">
                              <a:solidFill>
                                <a:srgbClr val="FF0000"/>
                              </a:solidFill>
                              <a:latin typeface="Cambria Math"/>
                            </a:rPr>
                            <m:t>)</m:t>
                          </m:r>
                        </m:e>
                      </m:nary>
                    </m:oMath>
                  </m:oMathPara>
                </a14:m>
                <a:endParaRPr lang="en-US"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y</m:t>
                              </m:r>
                            </m:sub>
                          </m:sSub>
                          <m:r>
                            <a:rPr lang="en-US" b="0" i="0" smtClean="0">
                              <a:latin typeface="Cambria Math"/>
                            </a:rPr>
                            <m:t>=</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A</m:t>
                                  </m:r>
                                </m:e>
                                <m:sub>
                                  <m:r>
                                    <m:rPr>
                                      <m:sty m:val="p"/>
                                    </m:rPr>
                                    <a:rPr lang="en-US" b="0" i="0" smtClean="0">
                                      <a:latin typeface="Cambria Math"/>
                                    </a:rPr>
                                    <m:t>y</m:t>
                                  </m:r>
                                </m:sub>
                              </m:sSub>
                            </m:sub>
                          </m:sSub>
                          <m:r>
                            <a:rPr lang="en-US" b="0" i="0" smtClean="0">
                              <a:latin typeface="Cambria Math"/>
                            </a:rPr>
                            <m:t>+</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B</m:t>
                                  </m:r>
                                </m:e>
                                <m:sub>
                                  <m:r>
                                    <m:rPr>
                                      <m:sty m:val="p"/>
                                    </m:rPr>
                                    <a:rPr lang="en-US" b="0" i="0" smtClean="0">
                                      <a:latin typeface="Cambria Math"/>
                                    </a:rPr>
                                    <m:t>y</m:t>
                                  </m:r>
                                </m:sub>
                              </m:sSub>
                            </m:sub>
                          </m:sSub>
                        </m:e>
                      </m:nary>
                    </m:oMath>
                  </m:oMathPara>
                </a14:m>
                <a:endParaRPr lang="en-US" baseline="-25000" dirty="0"/>
              </a:p>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y</m:t>
                              </m:r>
                            </m:sub>
                          </m:sSub>
                          <m:r>
                            <a:rPr lang="en-US" b="0" i="0" smtClean="0">
                              <a:latin typeface="Cambria Math"/>
                            </a:rPr>
                            <m:t>=43.018 </m:t>
                          </m:r>
                          <m:r>
                            <m:rPr>
                              <m:sty m:val="p"/>
                            </m:rPr>
                            <a:rPr lang="en-US" b="0" i="0" smtClean="0">
                              <a:latin typeface="Cambria Math"/>
                            </a:rPr>
                            <m:t>lb</m:t>
                          </m:r>
                          <m:r>
                            <a:rPr lang="en-US" b="0" i="0" smtClean="0">
                              <a:latin typeface="Cambria Math"/>
                            </a:rPr>
                            <m:t>+(−</m:t>
                          </m:r>
                        </m:e>
                      </m:nary>
                      <m:r>
                        <a:rPr lang="en-US" b="0" i="0" smtClean="0">
                          <a:latin typeface="Cambria Math"/>
                        </a:rPr>
                        <m:t>43.018 </m:t>
                      </m:r>
                      <m:r>
                        <m:rPr>
                          <m:sty m:val="p"/>
                        </m:rPr>
                        <a:rPr lang="en-US" b="0" i="0" smtClean="0">
                          <a:latin typeface="Cambria Math"/>
                        </a:rPr>
                        <m:t>lb</m:t>
                      </m:r>
                      <m:r>
                        <a:rPr lang="en-US" b="0" i="0" smtClean="0">
                          <a:latin typeface="Cambria Math"/>
                        </a:rPr>
                        <m:t>)=0</m:t>
                      </m:r>
                    </m:oMath>
                  </m:oMathPara>
                </a14:m>
                <a:endParaRPr lang="en-US" dirty="0">
                  <a:solidFill>
                    <a:srgbClr val="FF0000"/>
                  </a:solidFill>
                </a:endParaRPr>
              </a:p>
            </p:txBody>
          </p:sp>
        </mc:Choice>
        <mc:Fallback xmlns="">
          <p:sp>
            <p:nvSpPr>
              <p:cNvPr id="38935" name="Text Box 23"/>
              <p:cNvSpPr txBox="1">
                <a:spLocks noRot="1" noChangeAspect="1" noMove="1" noResize="1" noEditPoints="1" noAdjustHandles="1" noChangeArrowheads="1" noChangeShapeType="1" noTextEdit="1"/>
              </p:cNvSpPr>
              <p:nvPr/>
            </p:nvSpPr>
            <p:spPr bwMode="auto">
              <a:xfrm>
                <a:off x="3411538" y="1344218"/>
                <a:ext cx="5732462" cy="3446136"/>
              </a:xfrm>
              <a:prstGeom prst="rect">
                <a:avLst/>
              </a:prstGeom>
              <a:blipFill rotWithShape="1">
                <a:blip r:embed="rId4"/>
                <a:stretch>
                  <a:fillRect/>
                </a:stretch>
              </a:blipFill>
              <a:ln w="9525">
                <a:noFill/>
                <a:miter lim="800000"/>
                <a:headEnd/>
                <a:tailEnd/>
              </a:ln>
            </p:spPr>
            <p:txBody>
              <a:bodyPr/>
              <a:lstStyle/>
              <a:p>
                <a:r>
                  <a:rPr lang="en-US">
                    <a:noFill/>
                  </a:rPr>
                  <a:t> </a:t>
                </a:r>
              </a:p>
            </p:txBody>
          </p:sp>
        </mc:Fallback>
      </mc:AlternateContent>
      <p:sp>
        <p:nvSpPr>
          <p:cNvPr id="38936" name="Text Box 24"/>
          <p:cNvSpPr txBox="1">
            <a:spLocks noChangeArrowheads="1"/>
          </p:cNvSpPr>
          <p:nvPr/>
        </p:nvSpPr>
        <p:spPr bwMode="auto">
          <a:xfrm>
            <a:off x="1668463" y="4885748"/>
            <a:ext cx="6832600" cy="1569660"/>
          </a:xfrm>
          <a:prstGeom prst="rect">
            <a:avLst/>
          </a:prstGeom>
          <a:noFill/>
          <a:ln w="9525">
            <a:noFill/>
            <a:miter lim="800000"/>
            <a:headEnd/>
            <a:tailEnd/>
          </a:ln>
        </p:spPr>
        <p:txBody>
          <a:bodyPr>
            <a:spAutoFit/>
          </a:bodyPr>
          <a:lstStyle/>
          <a:p>
            <a:pPr>
              <a:spcBef>
                <a:spcPct val="50000"/>
              </a:spcBef>
            </a:pPr>
            <a:r>
              <a:rPr lang="en-US" sz="2400" dirty="0"/>
              <a:t>Magnitude is 122.9 </a:t>
            </a:r>
            <a:r>
              <a:rPr lang="en-US" sz="2400" dirty="0" err="1"/>
              <a:t>lb</a:t>
            </a:r>
            <a:endParaRPr lang="en-US" sz="2400" dirty="0"/>
          </a:p>
          <a:p>
            <a:pPr>
              <a:spcBef>
                <a:spcPct val="50000"/>
              </a:spcBef>
            </a:pPr>
            <a:r>
              <a:rPr lang="en-US" sz="2400" dirty="0"/>
              <a:t>Direction is 0</a:t>
            </a:r>
            <a:r>
              <a:rPr lang="en-US" sz="2400" dirty="0">
                <a:cs typeface="Arial" charset="0"/>
              </a:rPr>
              <a:t>° from </a:t>
            </a:r>
            <a:r>
              <a:rPr lang="en-US" sz="2400" dirty="0" smtClean="0">
                <a:cs typeface="Arial" charset="0"/>
              </a:rPr>
              <a:t>the positive x-axis</a:t>
            </a:r>
            <a:endParaRPr lang="en-US" sz="2400" dirty="0">
              <a:cs typeface="Arial" charset="0"/>
            </a:endParaRPr>
          </a:p>
          <a:p>
            <a:pPr>
              <a:spcBef>
                <a:spcPct val="50000"/>
              </a:spcBef>
            </a:pPr>
            <a:r>
              <a:rPr lang="en-US" sz="2400" dirty="0">
                <a:cs typeface="Arial" charset="0"/>
              </a:rPr>
              <a:t>Sense is right</a:t>
            </a:r>
            <a:r>
              <a:rPr lang="en-US" dirty="0">
                <a:cs typeface="Arial" charset="0"/>
              </a:rPr>
              <a:t> </a:t>
            </a:r>
          </a:p>
        </p:txBody>
      </p:sp>
      <p:sp>
        <p:nvSpPr>
          <p:cNvPr id="8"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9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8936">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8936">
                                            <p:txEl>
                                              <p:pRg st="1" end="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893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68" name="Rectangle 2"/>
          <p:cNvSpPr>
            <a:spLocks noGrp="1" noChangeArrowheads="1"/>
          </p:cNvSpPr>
          <p:nvPr>
            <p:ph type="title"/>
          </p:nvPr>
        </p:nvSpPr>
        <p:spPr/>
        <p:txBody>
          <a:bodyPr/>
          <a:lstStyle/>
          <a:p>
            <a:pPr eaLnBrk="1" hangingPunct="1"/>
            <a:r>
              <a:rPr lang="en-US" smtClean="0"/>
              <a:t>Vectors</a:t>
            </a:r>
          </a:p>
        </p:txBody>
      </p:sp>
      <p:graphicFrame>
        <p:nvGraphicFramePr>
          <p:cNvPr id="12299" name="Object 11"/>
          <p:cNvGraphicFramePr>
            <a:graphicFrameLocks noGrp="1" noChangeAspect="1"/>
          </p:cNvGraphicFramePr>
          <p:nvPr>
            <p:ph idx="1"/>
          </p:nvPr>
        </p:nvGraphicFramePr>
        <p:xfrm>
          <a:off x="3721100" y="5884863"/>
          <a:ext cx="1562100" cy="822325"/>
        </p:xfrm>
        <a:graphic>
          <a:graphicData uri="http://schemas.openxmlformats.org/presentationml/2006/ole">
            <mc:AlternateContent xmlns:mc="http://schemas.openxmlformats.org/markup-compatibility/2006">
              <mc:Choice xmlns:v="urn:schemas-microsoft-com:vml" Requires="v">
                <p:oleObj spid="_x0000_s19488" name="Equation" r:id="rId4" imgW="457200" imgH="241300" progId="Equation.DSMT4">
                  <p:embed/>
                </p:oleObj>
              </mc:Choice>
              <mc:Fallback>
                <p:oleObj name="Equation" r:id="rId4" imgW="457200" imgH="241300" progId="Equation.DSMT4">
                  <p:embed/>
                  <p:pic>
                    <p:nvPicPr>
                      <p:cNvPr id="0" name="Picture 1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1100" y="5884863"/>
                        <a:ext cx="1562100" cy="822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3" name="Rectangle 5"/>
          <p:cNvSpPr>
            <a:spLocks noChangeArrowheads="1"/>
          </p:cNvSpPr>
          <p:nvPr/>
        </p:nvSpPr>
        <p:spPr bwMode="auto">
          <a:xfrm>
            <a:off x="693738" y="2082800"/>
            <a:ext cx="7150100" cy="579438"/>
          </a:xfrm>
          <a:prstGeom prst="rect">
            <a:avLst/>
          </a:prstGeom>
          <a:noFill/>
          <a:ln w="9525">
            <a:noFill/>
            <a:miter lim="800000"/>
            <a:headEnd/>
            <a:tailEnd/>
          </a:ln>
        </p:spPr>
        <p:txBody>
          <a:bodyPr wrap="none">
            <a:spAutoFit/>
          </a:bodyPr>
          <a:lstStyle/>
          <a:p>
            <a:r>
              <a:rPr lang="en-US" sz="3200"/>
              <a:t>Have both a </a:t>
            </a:r>
            <a:r>
              <a:rPr lang="en-US" sz="3200" b="1"/>
              <a:t>magnitude</a:t>
            </a:r>
            <a:r>
              <a:rPr lang="en-US" sz="3200"/>
              <a:t> and </a:t>
            </a:r>
            <a:r>
              <a:rPr lang="en-US" sz="3200" b="1"/>
              <a:t>direction</a:t>
            </a:r>
          </a:p>
        </p:txBody>
      </p:sp>
      <p:sp>
        <p:nvSpPr>
          <p:cNvPr id="12294" name="Rectangle 6"/>
          <p:cNvSpPr>
            <a:spLocks noChangeArrowheads="1"/>
          </p:cNvSpPr>
          <p:nvPr/>
        </p:nvSpPr>
        <p:spPr bwMode="auto">
          <a:xfrm>
            <a:off x="1274763" y="2646363"/>
            <a:ext cx="6454775" cy="579437"/>
          </a:xfrm>
          <a:prstGeom prst="rect">
            <a:avLst/>
          </a:prstGeom>
          <a:noFill/>
          <a:ln w="9525">
            <a:noFill/>
            <a:miter lim="800000"/>
            <a:headEnd/>
            <a:tailEnd/>
          </a:ln>
        </p:spPr>
        <p:txBody>
          <a:bodyPr wrap="none">
            <a:spAutoFit/>
          </a:bodyPr>
          <a:lstStyle/>
          <a:p>
            <a:pPr>
              <a:spcBef>
                <a:spcPct val="20000"/>
              </a:spcBef>
            </a:pPr>
            <a:r>
              <a:rPr lang="en-US" sz="3200" dirty="0">
                <a:solidFill>
                  <a:srgbClr val="FF0000"/>
                </a:solidFill>
              </a:rPr>
              <a:t>Examples: Position, force, moment</a:t>
            </a:r>
          </a:p>
        </p:txBody>
      </p:sp>
      <p:sp>
        <p:nvSpPr>
          <p:cNvPr id="12295" name="Rectangle 7"/>
          <p:cNvSpPr>
            <a:spLocks noChangeArrowheads="1"/>
          </p:cNvSpPr>
          <p:nvPr/>
        </p:nvSpPr>
        <p:spPr bwMode="auto">
          <a:xfrm>
            <a:off x="403225" y="1501775"/>
            <a:ext cx="3689350" cy="641350"/>
          </a:xfrm>
          <a:prstGeom prst="rect">
            <a:avLst/>
          </a:prstGeom>
          <a:noFill/>
          <a:ln w="9525">
            <a:noFill/>
            <a:miter lim="800000"/>
            <a:headEnd/>
            <a:tailEnd/>
          </a:ln>
        </p:spPr>
        <p:txBody>
          <a:bodyPr wrap="none">
            <a:spAutoFit/>
          </a:bodyPr>
          <a:lstStyle/>
          <a:p>
            <a:r>
              <a:rPr lang="en-US" sz="3600">
                <a:solidFill>
                  <a:srgbClr val="FF0000"/>
                </a:solidFill>
              </a:rPr>
              <a:t>Vector Quantities</a:t>
            </a:r>
          </a:p>
        </p:txBody>
      </p:sp>
      <p:sp>
        <p:nvSpPr>
          <p:cNvPr id="12296" name="Rectangle 8"/>
          <p:cNvSpPr>
            <a:spLocks noChangeArrowheads="1"/>
          </p:cNvSpPr>
          <p:nvPr/>
        </p:nvSpPr>
        <p:spPr bwMode="auto">
          <a:xfrm>
            <a:off x="471488" y="3776663"/>
            <a:ext cx="3333750" cy="641350"/>
          </a:xfrm>
          <a:prstGeom prst="rect">
            <a:avLst/>
          </a:prstGeom>
          <a:noFill/>
          <a:ln w="9525">
            <a:noFill/>
            <a:miter lim="800000"/>
            <a:headEnd/>
            <a:tailEnd/>
          </a:ln>
        </p:spPr>
        <p:txBody>
          <a:bodyPr wrap="none">
            <a:spAutoFit/>
          </a:bodyPr>
          <a:lstStyle/>
          <a:p>
            <a:r>
              <a:rPr lang="en-US" sz="3600">
                <a:solidFill>
                  <a:srgbClr val="FF0000"/>
                </a:solidFill>
              </a:rPr>
              <a:t>Vector Notation</a:t>
            </a:r>
          </a:p>
        </p:txBody>
      </p:sp>
      <p:sp>
        <p:nvSpPr>
          <p:cNvPr id="12298" name="Rectangle 10"/>
          <p:cNvSpPr>
            <a:spLocks noChangeArrowheads="1"/>
          </p:cNvSpPr>
          <p:nvPr/>
        </p:nvSpPr>
        <p:spPr bwMode="auto">
          <a:xfrm>
            <a:off x="766763" y="5229225"/>
            <a:ext cx="7791450" cy="1066800"/>
          </a:xfrm>
          <a:prstGeom prst="rect">
            <a:avLst/>
          </a:prstGeom>
          <a:noFill/>
          <a:ln w="9525">
            <a:noFill/>
            <a:miter lim="800000"/>
            <a:headEnd/>
            <a:tailEnd/>
          </a:ln>
        </p:spPr>
        <p:txBody>
          <a:bodyPr>
            <a:spAutoFit/>
          </a:bodyPr>
          <a:lstStyle/>
          <a:p>
            <a:r>
              <a:rPr lang="en-US" sz="3200" dirty="0"/>
              <a:t>Handwritten notation usually includes an arrow, such as</a:t>
            </a:r>
          </a:p>
        </p:txBody>
      </p:sp>
      <p:sp>
        <p:nvSpPr>
          <p:cNvPr id="12301" name="Rectangle 13"/>
          <p:cNvSpPr>
            <a:spLocks noChangeArrowheads="1"/>
          </p:cNvSpPr>
          <p:nvPr/>
        </p:nvSpPr>
        <p:spPr bwMode="auto">
          <a:xfrm>
            <a:off x="773113" y="4492625"/>
            <a:ext cx="8078787" cy="579438"/>
          </a:xfrm>
          <a:prstGeom prst="rect">
            <a:avLst/>
          </a:prstGeom>
          <a:noFill/>
          <a:ln w="9525">
            <a:noFill/>
            <a:miter lim="800000"/>
            <a:headEnd/>
            <a:tailEnd/>
          </a:ln>
        </p:spPr>
        <p:txBody>
          <a:bodyPr wrap="none">
            <a:spAutoFit/>
          </a:bodyPr>
          <a:lstStyle/>
          <a:p>
            <a:pPr>
              <a:spcBef>
                <a:spcPct val="20000"/>
              </a:spcBef>
            </a:pPr>
            <a:r>
              <a:rPr lang="en-US" sz="3200"/>
              <a:t>Vectors are given a variable, such as A or 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29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9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3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29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2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12294" grpId="0"/>
      <p:bldP spid="12295" grpId="0"/>
      <p:bldP spid="12296" grpId="0"/>
      <p:bldP spid="12298" grpId="0"/>
      <p:bldP spid="12301"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9090" name="Rectangle 8"/>
              <p:cNvSpPr>
                <a:spLocks noGrp="1" noChangeArrowheads="1"/>
              </p:cNvSpPr>
              <p:nvPr>
                <p:ph idx="1"/>
              </p:nvPr>
            </p:nvSpPr>
            <p:spPr>
              <a:xfrm>
                <a:off x="463550" y="1044575"/>
                <a:ext cx="7296150" cy="755650"/>
              </a:xfrm>
            </p:spPr>
            <p:txBody>
              <a:bodyPr/>
              <a:lstStyle/>
              <a:p>
                <a:pPr eaLnBrk="1" hangingPunct="1">
                  <a:buFontTx/>
                  <a:buNone/>
                </a:pPr>
                <a:r>
                  <a:rPr lang="en-US" dirty="0" smtClean="0"/>
                  <a:t>Draw the resultant force (</a:t>
                </a:r>
                <a14:m>
                  <m:oMath xmlns:m="http://schemas.openxmlformats.org/officeDocument/2006/math">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R</m:t>
                        </m:r>
                      </m:sub>
                    </m:sSub>
                  </m:oMath>
                </a14:m>
                <a:r>
                  <a:rPr lang="en-US" dirty="0" smtClean="0"/>
                  <a:t>)</a:t>
                </a:r>
              </a:p>
            </p:txBody>
          </p:sp>
        </mc:Choice>
        <mc:Fallback xmlns="">
          <p:sp>
            <p:nvSpPr>
              <p:cNvPr id="89090" name="Rectangle 8"/>
              <p:cNvSpPr>
                <a:spLocks noGrp="1" noRot="1" noChangeAspect="1" noMove="1" noResize="1" noEditPoints="1" noAdjustHandles="1" noChangeArrowheads="1" noChangeShapeType="1" noTextEdit="1"/>
              </p:cNvSpPr>
              <p:nvPr>
                <p:ph idx="1"/>
              </p:nvPr>
            </p:nvSpPr>
            <p:spPr>
              <a:xfrm>
                <a:off x="463550" y="1044575"/>
                <a:ext cx="7296150" cy="755650"/>
              </a:xfrm>
              <a:blipFill rotWithShape="1">
                <a:blip r:embed="rId3"/>
                <a:stretch>
                  <a:fillRect l="-2089" t="-10484" b="-3226"/>
                </a:stretch>
              </a:blipFill>
            </p:spPr>
            <p:txBody>
              <a:bodyPr/>
              <a:lstStyle/>
              <a:p>
                <a:r>
                  <a:rPr lang="en-US">
                    <a:noFill/>
                  </a:rPr>
                  <a:t> </a:t>
                </a:r>
              </a:p>
            </p:txBody>
          </p:sp>
        </mc:Fallback>
      </mc:AlternateContent>
      <p:sp>
        <p:nvSpPr>
          <p:cNvPr id="89091" name="Text Box 6"/>
          <p:cNvSpPr txBox="1">
            <a:spLocks noChangeArrowheads="1"/>
          </p:cNvSpPr>
          <p:nvPr/>
        </p:nvSpPr>
        <p:spPr bwMode="auto">
          <a:xfrm>
            <a:off x="1830388" y="1590675"/>
            <a:ext cx="6791097" cy="1815882"/>
          </a:xfrm>
          <a:prstGeom prst="rect">
            <a:avLst/>
          </a:prstGeom>
          <a:noFill/>
          <a:ln w="9525">
            <a:noFill/>
            <a:miter lim="800000"/>
            <a:headEnd/>
            <a:tailEnd/>
          </a:ln>
        </p:spPr>
        <p:txBody>
          <a:bodyPr wrap="square">
            <a:spAutoFit/>
          </a:bodyPr>
          <a:lstStyle/>
          <a:p>
            <a:pPr>
              <a:spcBef>
                <a:spcPct val="50000"/>
              </a:spcBef>
            </a:pPr>
            <a:r>
              <a:rPr lang="en-US" sz="2800" dirty="0">
                <a:solidFill>
                  <a:srgbClr val="0000FF"/>
                </a:solidFill>
              </a:rPr>
              <a:t>Magnitude is 123 </a:t>
            </a:r>
            <a:r>
              <a:rPr lang="en-US" sz="2800" dirty="0" err="1">
                <a:solidFill>
                  <a:srgbClr val="0000FF"/>
                </a:solidFill>
              </a:rPr>
              <a:t>lb</a:t>
            </a:r>
            <a:endParaRPr lang="en-US" sz="2800" dirty="0">
              <a:solidFill>
                <a:srgbClr val="0000FF"/>
              </a:solidFill>
            </a:endParaRPr>
          </a:p>
          <a:p>
            <a:pPr>
              <a:spcBef>
                <a:spcPct val="50000"/>
              </a:spcBef>
            </a:pPr>
            <a:r>
              <a:rPr lang="en-US" sz="2800" dirty="0">
                <a:solidFill>
                  <a:srgbClr val="0000FF"/>
                </a:solidFill>
              </a:rPr>
              <a:t>Direction is 0</a:t>
            </a:r>
            <a:r>
              <a:rPr lang="en-US" sz="2800" dirty="0">
                <a:solidFill>
                  <a:srgbClr val="0000FF"/>
                </a:solidFill>
                <a:cs typeface="Arial" charset="0"/>
              </a:rPr>
              <a:t>° from </a:t>
            </a:r>
            <a:r>
              <a:rPr lang="en-US" sz="2800" dirty="0" smtClean="0">
                <a:solidFill>
                  <a:srgbClr val="0000FF"/>
                </a:solidFill>
                <a:cs typeface="Arial" charset="0"/>
              </a:rPr>
              <a:t>the positive x-axis</a:t>
            </a:r>
            <a:endParaRPr lang="en-US" sz="2800" dirty="0">
              <a:solidFill>
                <a:srgbClr val="0000FF"/>
              </a:solidFill>
              <a:cs typeface="Arial" charset="0"/>
            </a:endParaRPr>
          </a:p>
          <a:p>
            <a:pPr>
              <a:spcBef>
                <a:spcPct val="50000"/>
              </a:spcBef>
            </a:pPr>
            <a:r>
              <a:rPr lang="en-US" sz="2800" dirty="0">
                <a:solidFill>
                  <a:srgbClr val="0000FF"/>
                </a:solidFill>
                <a:cs typeface="Arial" charset="0"/>
              </a:rPr>
              <a:t>Sense is right </a:t>
            </a:r>
          </a:p>
        </p:txBody>
      </p:sp>
      <p:sp>
        <p:nvSpPr>
          <p:cNvPr id="42002" name="Line 18"/>
          <p:cNvSpPr>
            <a:spLocks noChangeShapeType="1"/>
          </p:cNvSpPr>
          <p:nvPr/>
        </p:nvSpPr>
        <p:spPr bwMode="auto">
          <a:xfrm>
            <a:off x="1022350" y="4789488"/>
            <a:ext cx="2667000" cy="0"/>
          </a:xfrm>
          <a:prstGeom prst="line">
            <a:avLst/>
          </a:prstGeom>
          <a:noFill/>
          <a:ln w="28575">
            <a:solidFill>
              <a:srgbClr val="FF0000"/>
            </a:solidFill>
            <a:round/>
            <a:headEnd/>
            <a:tailEnd type="triangle" w="med" len="med"/>
          </a:ln>
        </p:spPr>
        <p:txBody>
          <a:bodyPr/>
          <a:lstStyle/>
          <a:p>
            <a:endParaRPr lang="en-US"/>
          </a:p>
        </p:txBody>
      </p:sp>
      <p:sp>
        <p:nvSpPr>
          <p:cNvPr id="42003" name="Line 19"/>
          <p:cNvSpPr>
            <a:spLocks noChangeShapeType="1"/>
          </p:cNvSpPr>
          <p:nvPr/>
        </p:nvSpPr>
        <p:spPr bwMode="auto">
          <a:xfrm>
            <a:off x="1031875" y="4941888"/>
            <a:ext cx="2667000" cy="0"/>
          </a:xfrm>
          <a:prstGeom prst="line">
            <a:avLst/>
          </a:prstGeom>
          <a:noFill/>
          <a:ln w="28575">
            <a:solidFill>
              <a:srgbClr val="FF0000"/>
            </a:solidFill>
            <a:round/>
            <a:headEnd/>
            <a:tailEnd type="triangle" w="med" len="med"/>
          </a:ln>
        </p:spPr>
        <p:txBody>
          <a:bodyPr/>
          <a:lstStyle/>
          <a:p>
            <a:endParaRPr lang="en-US"/>
          </a:p>
        </p:txBody>
      </p:sp>
      <p:sp>
        <p:nvSpPr>
          <p:cNvPr id="42004" name="Line 20"/>
          <p:cNvSpPr>
            <a:spLocks noChangeShapeType="1"/>
          </p:cNvSpPr>
          <p:nvPr/>
        </p:nvSpPr>
        <p:spPr bwMode="auto">
          <a:xfrm>
            <a:off x="871538" y="4959350"/>
            <a:ext cx="0" cy="1338263"/>
          </a:xfrm>
          <a:prstGeom prst="line">
            <a:avLst/>
          </a:prstGeom>
          <a:noFill/>
          <a:ln w="28575">
            <a:solidFill>
              <a:srgbClr val="FF0000"/>
            </a:solidFill>
            <a:round/>
            <a:headEnd/>
            <a:tailEnd type="triangle" w="med" len="med"/>
          </a:ln>
        </p:spPr>
        <p:txBody>
          <a:bodyPr/>
          <a:lstStyle/>
          <a:p>
            <a:endParaRPr lang="en-US"/>
          </a:p>
        </p:txBody>
      </p:sp>
      <p:sp>
        <p:nvSpPr>
          <p:cNvPr id="42005" name="Line 21"/>
          <p:cNvSpPr>
            <a:spLocks noChangeShapeType="1"/>
          </p:cNvSpPr>
          <p:nvPr/>
        </p:nvSpPr>
        <p:spPr bwMode="auto">
          <a:xfrm flipH="1" flipV="1">
            <a:off x="879475" y="3359150"/>
            <a:ext cx="0" cy="1338263"/>
          </a:xfrm>
          <a:prstGeom prst="line">
            <a:avLst/>
          </a:prstGeom>
          <a:noFill/>
          <a:ln w="28575">
            <a:solidFill>
              <a:srgbClr val="FF0000"/>
            </a:solidFill>
            <a:round/>
            <a:headEnd/>
            <a:tailEnd type="triangle" w="med" len="med"/>
          </a:ln>
        </p:spPr>
        <p:txBody>
          <a:bodyPr/>
          <a:lstStyle/>
          <a:p>
            <a:endParaRPr lang="en-US"/>
          </a:p>
        </p:txBody>
      </p:sp>
      <p:sp>
        <p:nvSpPr>
          <p:cNvPr id="42011" name="Line 27"/>
          <p:cNvSpPr>
            <a:spLocks noChangeShapeType="1"/>
          </p:cNvSpPr>
          <p:nvPr/>
        </p:nvSpPr>
        <p:spPr bwMode="auto">
          <a:xfrm>
            <a:off x="719138" y="4865688"/>
            <a:ext cx="4884737" cy="0"/>
          </a:xfrm>
          <a:prstGeom prst="line">
            <a:avLst/>
          </a:prstGeom>
          <a:noFill/>
          <a:ln w="57150">
            <a:solidFill>
              <a:srgbClr val="FF0000"/>
            </a:solidFill>
            <a:round/>
            <a:headEnd/>
            <a:tailEnd type="triangle" w="med" len="med"/>
          </a:ln>
        </p:spPr>
        <p:txBody>
          <a:bodyPr/>
          <a:lstStyle/>
          <a:p>
            <a:endParaRPr lang="en-US"/>
          </a:p>
        </p:txBody>
      </p:sp>
      <mc:AlternateContent xmlns:mc="http://schemas.openxmlformats.org/markup-compatibility/2006" xmlns:a14="http://schemas.microsoft.com/office/drawing/2010/main">
        <mc:Choice Requires="a14">
          <p:sp>
            <p:nvSpPr>
              <p:cNvPr id="42013" name="Rectangle 29"/>
              <p:cNvSpPr>
                <a:spLocks noChangeArrowheads="1"/>
              </p:cNvSpPr>
              <p:nvPr/>
            </p:nvSpPr>
            <p:spPr bwMode="auto">
              <a:xfrm>
                <a:off x="5781675" y="4672013"/>
                <a:ext cx="1763752" cy="400110"/>
              </a:xfrm>
              <a:prstGeom prst="rect">
                <a:avLst/>
              </a:prstGeom>
              <a:noFill/>
              <a:ln w="9525">
                <a:noFill/>
                <a:miter lim="800000"/>
                <a:headEnd/>
                <a:tailEnd/>
              </a:ln>
            </p:spPr>
            <p:txBody>
              <a:bodyPr wrap="none">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r>
                            <m:rPr>
                              <m:sty m:val="p"/>
                            </m:rPr>
                            <a:rPr lang="en-US" sz="2000" b="0" i="0" smtClean="0">
                              <a:solidFill>
                                <a:srgbClr val="FF0000"/>
                              </a:solidFill>
                              <a:latin typeface="Cambria Math"/>
                            </a:rPr>
                            <m:t>R</m:t>
                          </m:r>
                        </m:sub>
                      </m:sSub>
                      <m:r>
                        <a:rPr lang="en-US" sz="2000" b="0" i="0" smtClean="0">
                          <a:solidFill>
                            <a:srgbClr val="FF0000"/>
                          </a:solidFill>
                          <a:latin typeface="Cambria Math"/>
                        </a:rPr>
                        <m:t>=122.9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42013" name="Rectangle 29"/>
              <p:cNvSpPr>
                <a:spLocks noRot="1" noChangeAspect="1" noMove="1" noResize="1" noEditPoints="1" noAdjustHandles="1" noChangeArrowheads="1" noChangeShapeType="1" noTextEdit="1"/>
              </p:cNvSpPr>
              <p:nvPr/>
            </p:nvSpPr>
            <p:spPr bwMode="auto">
              <a:xfrm>
                <a:off x="5781675" y="4672013"/>
                <a:ext cx="1763752" cy="400110"/>
              </a:xfrm>
              <a:prstGeom prst="rect">
                <a:avLst/>
              </a:prstGeom>
              <a:blipFill rotWithShape="1">
                <a:blip r:embed="rId4"/>
                <a:stretch>
                  <a:fillRect b="-3030"/>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014" name="Text Box 30"/>
              <p:cNvSpPr txBox="1">
                <a:spLocks noChangeArrowheads="1"/>
              </p:cNvSpPr>
              <p:nvPr/>
            </p:nvSpPr>
            <p:spPr bwMode="auto">
              <a:xfrm>
                <a:off x="3411538" y="4268788"/>
                <a:ext cx="1931987" cy="42806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A</m:t>
                              </m:r>
                            </m:e>
                            <m:sub>
                              <m:r>
                                <m:rPr>
                                  <m:sty m:val="p"/>
                                </m:rPr>
                                <a:rPr lang="en-US" sz="2000" b="0" i="0" smtClean="0">
                                  <a:solidFill>
                                    <a:srgbClr val="FF0000"/>
                                  </a:solidFill>
                                  <a:latin typeface="Cambria Math"/>
                                </a:rPr>
                                <m:t>x</m:t>
                              </m:r>
                            </m:sub>
                          </m:sSub>
                        </m:sub>
                      </m:sSub>
                      <m:r>
                        <a:rPr lang="en-US" sz="2000" b="0" i="0" smtClean="0">
                          <a:solidFill>
                            <a:srgbClr val="FF0000"/>
                          </a:solidFill>
                          <a:latin typeface="Cambria Math"/>
                        </a:rPr>
                        <m:t>=61.4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42014" name="Text Box 30"/>
              <p:cNvSpPr txBox="1">
                <a:spLocks noRot="1" noChangeAspect="1" noMove="1" noResize="1" noEditPoints="1" noAdjustHandles="1" noChangeArrowheads="1" noChangeShapeType="1" noTextEdit="1"/>
              </p:cNvSpPr>
              <p:nvPr/>
            </p:nvSpPr>
            <p:spPr bwMode="auto">
              <a:xfrm>
                <a:off x="3411538" y="4268788"/>
                <a:ext cx="1931987" cy="428066"/>
              </a:xfrm>
              <a:prstGeom prst="rect">
                <a:avLst/>
              </a:prstGeom>
              <a:blipFill rotWithShape="1">
                <a:blip r:embed="rId5"/>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015" name="Text Box 31"/>
              <p:cNvSpPr txBox="1">
                <a:spLocks noChangeArrowheads="1"/>
              </p:cNvSpPr>
              <p:nvPr/>
            </p:nvSpPr>
            <p:spPr bwMode="auto">
              <a:xfrm>
                <a:off x="3459163" y="4995863"/>
                <a:ext cx="2058987" cy="42806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B</m:t>
                              </m:r>
                            </m:e>
                            <m:sub>
                              <m:r>
                                <m:rPr>
                                  <m:sty m:val="p"/>
                                </m:rPr>
                                <a:rPr lang="en-US" sz="2000" b="0" i="0" smtClean="0">
                                  <a:solidFill>
                                    <a:srgbClr val="FF0000"/>
                                  </a:solidFill>
                                  <a:latin typeface="Cambria Math"/>
                                </a:rPr>
                                <m:t>x</m:t>
                              </m:r>
                            </m:sub>
                          </m:sSub>
                        </m:sub>
                      </m:sSub>
                      <m:r>
                        <a:rPr lang="en-US" sz="2000" b="0" i="0" smtClean="0">
                          <a:solidFill>
                            <a:srgbClr val="FF0000"/>
                          </a:solidFill>
                          <a:latin typeface="Cambria Math"/>
                        </a:rPr>
                        <m:t>=61.4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42015" name="Text Box 31"/>
              <p:cNvSpPr txBox="1">
                <a:spLocks noRot="1" noChangeAspect="1" noMove="1" noResize="1" noEditPoints="1" noAdjustHandles="1" noChangeArrowheads="1" noChangeShapeType="1" noTextEdit="1"/>
              </p:cNvSpPr>
              <p:nvPr/>
            </p:nvSpPr>
            <p:spPr bwMode="auto">
              <a:xfrm>
                <a:off x="3459163" y="4995863"/>
                <a:ext cx="2058987" cy="428066"/>
              </a:xfrm>
              <a:prstGeom prst="rect">
                <a:avLst/>
              </a:prstGeom>
              <a:blipFill rotWithShape="1">
                <a:blip r:embed="rId6"/>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016" name="Text Box 32"/>
              <p:cNvSpPr txBox="1">
                <a:spLocks noChangeArrowheads="1"/>
              </p:cNvSpPr>
              <p:nvPr/>
            </p:nvSpPr>
            <p:spPr bwMode="auto">
              <a:xfrm>
                <a:off x="109538" y="2932113"/>
                <a:ext cx="1854200" cy="45903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A</m:t>
                              </m:r>
                            </m:e>
                            <m:sub>
                              <m:r>
                                <m:rPr>
                                  <m:sty m:val="p"/>
                                </m:rPr>
                                <a:rPr lang="en-US" sz="2000" b="0" i="0" smtClean="0">
                                  <a:solidFill>
                                    <a:srgbClr val="FF0000"/>
                                  </a:solidFill>
                                  <a:latin typeface="Cambria Math"/>
                                </a:rPr>
                                <m:t>y</m:t>
                              </m:r>
                            </m:sub>
                          </m:sSub>
                        </m:sub>
                      </m:sSub>
                      <m:r>
                        <a:rPr lang="en-US" sz="2000" b="0" i="0" smtClean="0">
                          <a:solidFill>
                            <a:srgbClr val="FF0000"/>
                          </a:solidFill>
                          <a:latin typeface="Cambria Math"/>
                        </a:rPr>
                        <m:t>=43.0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42016" name="Text Box 32"/>
              <p:cNvSpPr txBox="1">
                <a:spLocks noRot="1" noChangeAspect="1" noMove="1" noResize="1" noEditPoints="1" noAdjustHandles="1" noChangeArrowheads="1" noChangeShapeType="1" noTextEdit="1"/>
              </p:cNvSpPr>
              <p:nvPr/>
            </p:nvSpPr>
            <p:spPr bwMode="auto">
              <a:xfrm>
                <a:off x="109538" y="2932113"/>
                <a:ext cx="1854200" cy="459036"/>
              </a:xfrm>
              <a:prstGeom prst="rect">
                <a:avLst/>
              </a:prstGeom>
              <a:blipFill rotWithShape="1">
                <a:blip r:embed="rId7"/>
                <a:stretch>
                  <a:fillRect b="-2667"/>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017" name="Text Box 33"/>
              <p:cNvSpPr txBox="1">
                <a:spLocks noChangeArrowheads="1"/>
              </p:cNvSpPr>
              <p:nvPr/>
            </p:nvSpPr>
            <p:spPr bwMode="auto">
              <a:xfrm>
                <a:off x="160337" y="6394450"/>
                <a:ext cx="1908607" cy="459036"/>
              </a:xfrm>
              <a:prstGeom prst="rect">
                <a:avLst/>
              </a:prstGeom>
              <a:noFill/>
              <a:ln w="9525">
                <a:noFill/>
                <a:miter lim="800000"/>
                <a:headEnd/>
                <a:tailEnd/>
              </a:ln>
            </p:spPr>
            <p:txBody>
              <a:bodyPr wrap="square">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B</m:t>
                              </m:r>
                            </m:e>
                            <m:sub>
                              <m:r>
                                <m:rPr>
                                  <m:sty m:val="p"/>
                                </m:rPr>
                                <a:rPr lang="en-US" sz="2000" b="0" i="0" smtClean="0">
                                  <a:solidFill>
                                    <a:srgbClr val="FF0000"/>
                                  </a:solidFill>
                                  <a:latin typeface="Cambria Math"/>
                                </a:rPr>
                                <m:t>y</m:t>
                              </m:r>
                            </m:sub>
                          </m:sSub>
                        </m:sub>
                      </m:sSub>
                      <m:r>
                        <a:rPr lang="en-US" sz="2000" b="0" i="0" smtClean="0">
                          <a:solidFill>
                            <a:srgbClr val="FF0000"/>
                          </a:solidFill>
                          <a:latin typeface="Cambria Math"/>
                        </a:rPr>
                        <m:t>=−43.0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42017" name="Text Box 33"/>
              <p:cNvSpPr txBox="1">
                <a:spLocks noRot="1" noChangeAspect="1" noMove="1" noResize="1" noEditPoints="1" noAdjustHandles="1" noChangeArrowheads="1" noChangeShapeType="1" noTextEdit="1"/>
              </p:cNvSpPr>
              <p:nvPr/>
            </p:nvSpPr>
            <p:spPr bwMode="auto">
              <a:xfrm>
                <a:off x="160337" y="6394450"/>
                <a:ext cx="1908607" cy="459036"/>
              </a:xfrm>
              <a:prstGeom prst="rect">
                <a:avLst/>
              </a:prstGeom>
              <a:blipFill rotWithShape="1">
                <a:blip r:embed="rId8"/>
                <a:stretch>
                  <a:fillRect b="-2667"/>
                </a:stretch>
              </a:blipFill>
              <a:ln w="9525">
                <a:noFill/>
                <a:miter lim="800000"/>
                <a:headEnd/>
                <a:tailEnd/>
              </a:ln>
            </p:spPr>
            <p:txBody>
              <a:bodyPr/>
              <a:lstStyle/>
              <a:p>
                <a:r>
                  <a:rPr lang="en-US">
                    <a:noFill/>
                  </a:rPr>
                  <a:t> </a:t>
                </a:r>
              </a:p>
            </p:txBody>
          </p:sp>
        </mc:Fallback>
      </mc:AlternateContent>
      <p:sp>
        <p:nvSpPr>
          <p:cNvPr id="19"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xit" presetSubtype="0" fill="hold" grpId="0" nodeType="clickEffect">
                                  <p:stCondLst>
                                    <p:cond delay="0"/>
                                  </p:stCondLst>
                                  <p:childTnLst>
                                    <p:anim calcmode="lin" valueType="num">
                                      <p:cBhvr>
                                        <p:cTn id="6" dur="500"/>
                                        <p:tgtEl>
                                          <p:spTgt spid="42002"/>
                                        </p:tgtEl>
                                        <p:attrNameLst>
                                          <p:attrName>ppt_w</p:attrName>
                                        </p:attrNameLst>
                                      </p:cBhvr>
                                      <p:tavLst>
                                        <p:tav tm="0">
                                          <p:val>
                                            <p:strVal val="ppt_w"/>
                                          </p:val>
                                        </p:tav>
                                        <p:tav tm="100000">
                                          <p:val>
                                            <p:fltVal val="0"/>
                                          </p:val>
                                        </p:tav>
                                      </p:tavLst>
                                    </p:anim>
                                    <p:anim calcmode="lin" valueType="num">
                                      <p:cBhvr>
                                        <p:cTn id="7" dur="500"/>
                                        <p:tgtEl>
                                          <p:spTgt spid="42002"/>
                                        </p:tgtEl>
                                        <p:attrNameLst>
                                          <p:attrName>ppt_h</p:attrName>
                                        </p:attrNameLst>
                                      </p:cBhvr>
                                      <p:tavLst>
                                        <p:tav tm="0">
                                          <p:val>
                                            <p:strVal val="ppt_h"/>
                                          </p:val>
                                        </p:tav>
                                        <p:tav tm="100000">
                                          <p:val>
                                            <p:fltVal val="0"/>
                                          </p:val>
                                        </p:tav>
                                      </p:tavLst>
                                    </p:anim>
                                    <p:animEffect transition="out" filter="fade">
                                      <p:cBhvr>
                                        <p:cTn id="8" dur="500"/>
                                        <p:tgtEl>
                                          <p:spTgt spid="42002"/>
                                        </p:tgtEl>
                                      </p:cBhvr>
                                    </p:animEffect>
                                    <p:set>
                                      <p:cBhvr>
                                        <p:cTn id="9" dur="1" fill="hold">
                                          <p:stCondLst>
                                            <p:cond delay="499"/>
                                          </p:stCondLst>
                                        </p:cTn>
                                        <p:tgtEl>
                                          <p:spTgt spid="42002"/>
                                        </p:tgtEl>
                                        <p:attrNameLst>
                                          <p:attrName>style.visibility</p:attrName>
                                        </p:attrNameLst>
                                      </p:cBhvr>
                                      <p:to>
                                        <p:strVal val="hidden"/>
                                      </p:to>
                                    </p:set>
                                  </p:childTnLst>
                                </p:cTn>
                              </p:par>
                              <p:par>
                                <p:cTn id="10" presetID="53" presetClass="exit" presetSubtype="0" fill="hold" grpId="0" nodeType="withEffect">
                                  <p:stCondLst>
                                    <p:cond delay="0"/>
                                  </p:stCondLst>
                                  <p:childTnLst>
                                    <p:anim calcmode="lin" valueType="num">
                                      <p:cBhvr>
                                        <p:cTn id="11" dur="500"/>
                                        <p:tgtEl>
                                          <p:spTgt spid="42003"/>
                                        </p:tgtEl>
                                        <p:attrNameLst>
                                          <p:attrName>ppt_w</p:attrName>
                                        </p:attrNameLst>
                                      </p:cBhvr>
                                      <p:tavLst>
                                        <p:tav tm="0">
                                          <p:val>
                                            <p:strVal val="ppt_w"/>
                                          </p:val>
                                        </p:tav>
                                        <p:tav tm="100000">
                                          <p:val>
                                            <p:fltVal val="0"/>
                                          </p:val>
                                        </p:tav>
                                      </p:tavLst>
                                    </p:anim>
                                    <p:anim calcmode="lin" valueType="num">
                                      <p:cBhvr>
                                        <p:cTn id="12" dur="500"/>
                                        <p:tgtEl>
                                          <p:spTgt spid="42003"/>
                                        </p:tgtEl>
                                        <p:attrNameLst>
                                          <p:attrName>ppt_h</p:attrName>
                                        </p:attrNameLst>
                                      </p:cBhvr>
                                      <p:tavLst>
                                        <p:tav tm="0">
                                          <p:val>
                                            <p:strVal val="ppt_h"/>
                                          </p:val>
                                        </p:tav>
                                        <p:tav tm="100000">
                                          <p:val>
                                            <p:fltVal val="0"/>
                                          </p:val>
                                        </p:tav>
                                      </p:tavLst>
                                    </p:anim>
                                    <p:animEffect transition="out" filter="fade">
                                      <p:cBhvr>
                                        <p:cTn id="13" dur="500"/>
                                        <p:tgtEl>
                                          <p:spTgt spid="42003"/>
                                        </p:tgtEl>
                                      </p:cBhvr>
                                    </p:animEffect>
                                    <p:set>
                                      <p:cBhvr>
                                        <p:cTn id="14" dur="1" fill="hold">
                                          <p:stCondLst>
                                            <p:cond delay="499"/>
                                          </p:stCondLst>
                                        </p:cTn>
                                        <p:tgtEl>
                                          <p:spTgt spid="42003"/>
                                        </p:tgtEl>
                                        <p:attrNameLst>
                                          <p:attrName>style.visibility</p:attrName>
                                        </p:attrNameLst>
                                      </p:cBhvr>
                                      <p:to>
                                        <p:strVal val="hidden"/>
                                      </p:to>
                                    </p:set>
                                  </p:childTnLst>
                                </p:cTn>
                              </p:par>
                              <p:par>
                                <p:cTn id="15" presetID="53" presetClass="exit" presetSubtype="0" fill="hold" grpId="0" nodeType="withEffect">
                                  <p:stCondLst>
                                    <p:cond delay="0"/>
                                  </p:stCondLst>
                                  <p:childTnLst>
                                    <p:anim calcmode="lin" valueType="num">
                                      <p:cBhvr>
                                        <p:cTn id="16" dur="500"/>
                                        <p:tgtEl>
                                          <p:spTgt spid="42004"/>
                                        </p:tgtEl>
                                        <p:attrNameLst>
                                          <p:attrName>ppt_w</p:attrName>
                                        </p:attrNameLst>
                                      </p:cBhvr>
                                      <p:tavLst>
                                        <p:tav tm="0">
                                          <p:val>
                                            <p:strVal val="ppt_w"/>
                                          </p:val>
                                        </p:tav>
                                        <p:tav tm="100000">
                                          <p:val>
                                            <p:fltVal val="0"/>
                                          </p:val>
                                        </p:tav>
                                      </p:tavLst>
                                    </p:anim>
                                    <p:anim calcmode="lin" valueType="num">
                                      <p:cBhvr>
                                        <p:cTn id="17" dur="500"/>
                                        <p:tgtEl>
                                          <p:spTgt spid="42004"/>
                                        </p:tgtEl>
                                        <p:attrNameLst>
                                          <p:attrName>ppt_h</p:attrName>
                                        </p:attrNameLst>
                                      </p:cBhvr>
                                      <p:tavLst>
                                        <p:tav tm="0">
                                          <p:val>
                                            <p:strVal val="ppt_h"/>
                                          </p:val>
                                        </p:tav>
                                        <p:tav tm="100000">
                                          <p:val>
                                            <p:fltVal val="0"/>
                                          </p:val>
                                        </p:tav>
                                      </p:tavLst>
                                    </p:anim>
                                    <p:animEffect transition="out" filter="fade">
                                      <p:cBhvr>
                                        <p:cTn id="18" dur="500"/>
                                        <p:tgtEl>
                                          <p:spTgt spid="42004"/>
                                        </p:tgtEl>
                                      </p:cBhvr>
                                    </p:animEffect>
                                    <p:set>
                                      <p:cBhvr>
                                        <p:cTn id="19" dur="1" fill="hold">
                                          <p:stCondLst>
                                            <p:cond delay="499"/>
                                          </p:stCondLst>
                                        </p:cTn>
                                        <p:tgtEl>
                                          <p:spTgt spid="42004"/>
                                        </p:tgtEl>
                                        <p:attrNameLst>
                                          <p:attrName>style.visibility</p:attrName>
                                        </p:attrNameLst>
                                      </p:cBhvr>
                                      <p:to>
                                        <p:strVal val="hidden"/>
                                      </p:to>
                                    </p:set>
                                  </p:childTnLst>
                                </p:cTn>
                              </p:par>
                              <p:par>
                                <p:cTn id="20" presetID="53" presetClass="exit" presetSubtype="0" fill="hold" grpId="0" nodeType="withEffect">
                                  <p:stCondLst>
                                    <p:cond delay="0"/>
                                  </p:stCondLst>
                                  <p:childTnLst>
                                    <p:anim calcmode="lin" valueType="num">
                                      <p:cBhvr>
                                        <p:cTn id="21" dur="500"/>
                                        <p:tgtEl>
                                          <p:spTgt spid="42005"/>
                                        </p:tgtEl>
                                        <p:attrNameLst>
                                          <p:attrName>ppt_w</p:attrName>
                                        </p:attrNameLst>
                                      </p:cBhvr>
                                      <p:tavLst>
                                        <p:tav tm="0">
                                          <p:val>
                                            <p:strVal val="ppt_w"/>
                                          </p:val>
                                        </p:tav>
                                        <p:tav tm="100000">
                                          <p:val>
                                            <p:fltVal val="0"/>
                                          </p:val>
                                        </p:tav>
                                      </p:tavLst>
                                    </p:anim>
                                    <p:anim calcmode="lin" valueType="num">
                                      <p:cBhvr>
                                        <p:cTn id="22" dur="500"/>
                                        <p:tgtEl>
                                          <p:spTgt spid="42005"/>
                                        </p:tgtEl>
                                        <p:attrNameLst>
                                          <p:attrName>ppt_h</p:attrName>
                                        </p:attrNameLst>
                                      </p:cBhvr>
                                      <p:tavLst>
                                        <p:tav tm="0">
                                          <p:val>
                                            <p:strVal val="ppt_h"/>
                                          </p:val>
                                        </p:tav>
                                        <p:tav tm="100000">
                                          <p:val>
                                            <p:fltVal val="0"/>
                                          </p:val>
                                        </p:tav>
                                      </p:tavLst>
                                    </p:anim>
                                    <p:animEffect transition="out" filter="fade">
                                      <p:cBhvr>
                                        <p:cTn id="23" dur="500"/>
                                        <p:tgtEl>
                                          <p:spTgt spid="42005"/>
                                        </p:tgtEl>
                                      </p:cBhvr>
                                    </p:animEffect>
                                    <p:set>
                                      <p:cBhvr>
                                        <p:cTn id="24" dur="1" fill="hold">
                                          <p:stCondLst>
                                            <p:cond delay="499"/>
                                          </p:stCondLst>
                                        </p:cTn>
                                        <p:tgtEl>
                                          <p:spTgt spid="42005"/>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42016"/>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42014"/>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42015"/>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42017"/>
                                        </p:tgtEl>
                                        <p:attrNameLst>
                                          <p:attrName>style.visibility</p:attrName>
                                        </p:attrNameLst>
                                      </p:cBhvr>
                                      <p:to>
                                        <p:strVal val="hidden"/>
                                      </p:to>
                                    </p:set>
                                  </p:childTnLst>
                                </p:cTn>
                              </p:par>
                            </p:childTnLst>
                          </p:cTn>
                        </p:par>
                        <p:par>
                          <p:cTn id="33" fill="hold" nodeType="afterGroup">
                            <p:stCondLst>
                              <p:cond delay="500"/>
                            </p:stCondLst>
                            <p:childTnLst>
                              <p:par>
                                <p:cTn id="34" presetID="12" presetClass="entr" presetSubtype="8" fill="hold" grpId="0" nodeType="afterEffect">
                                  <p:stCondLst>
                                    <p:cond delay="0"/>
                                  </p:stCondLst>
                                  <p:childTnLst>
                                    <p:set>
                                      <p:cBhvr>
                                        <p:cTn id="35" dur="1" fill="hold">
                                          <p:stCondLst>
                                            <p:cond delay="0"/>
                                          </p:stCondLst>
                                        </p:cTn>
                                        <p:tgtEl>
                                          <p:spTgt spid="42011"/>
                                        </p:tgtEl>
                                        <p:attrNameLst>
                                          <p:attrName>style.visibility</p:attrName>
                                        </p:attrNameLst>
                                      </p:cBhvr>
                                      <p:to>
                                        <p:strVal val="visible"/>
                                      </p:to>
                                    </p:set>
                                    <p:animEffect transition="in" filter="slide(fromLeft)">
                                      <p:cBhvr>
                                        <p:cTn id="36" dur="500"/>
                                        <p:tgtEl>
                                          <p:spTgt spid="42011"/>
                                        </p:tgtEl>
                                      </p:cBhvr>
                                    </p:animEffect>
                                  </p:childTnLst>
                                </p:cTn>
                              </p:par>
                              <p:par>
                                <p:cTn id="37" presetID="12" presetClass="entr" presetSubtype="8" fill="hold" grpId="0" nodeType="withEffect">
                                  <p:stCondLst>
                                    <p:cond delay="0"/>
                                  </p:stCondLst>
                                  <p:childTnLst>
                                    <p:set>
                                      <p:cBhvr>
                                        <p:cTn id="38" dur="1" fill="hold">
                                          <p:stCondLst>
                                            <p:cond delay="0"/>
                                          </p:stCondLst>
                                        </p:cTn>
                                        <p:tgtEl>
                                          <p:spTgt spid="42013"/>
                                        </p:tgtEl>
                                        <p:attrNameLst>
                                          <p:attrName>style.visibility</p:attrName>
                                        </p:attrNameLst>
                                      </p:cBhvr>
                                      <p:to>
                                        <p:strVal val="visible"/>
                                      </p:to>
                                    </p:set>
                                    <p:animEffect transition="in" filter="slide(fromLeft)">
                                      <p:cBhvr>
                                        <p:cTn id="39" dur="500"/>
                                        <p:tgtEl>
                                          <p:spTgt spid="42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02" grpId="0" animBg="1"/>
      <p:bldP spid="42003" grpId="0" animBg="1"/>
      <p:bldP spid="42004" grpId="0" animBg="1"/>
      <p:bldP spid="42005" grpId="0" animBg="1"/>
      <p:bldP spid="42011" grpId="0" animBg="1"/>
      <p:bldP spid="42013" grpId="0"/>
      <p:bldP spid="42014" grpId="0"/>
      <p:bldP spid="42015" grpId="0"/>
      <p:bldP spid="42016" grpId="0"/>
      <p:bldP spid="42017"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8938" name="Picture 9"/>
          <p:cNvPicPr>
            <a:picLocks noChangeAspect="1" noChangeArrowheads="1"/>
          </p:cNvPicPr>
          <p:nvPr/>
        </p:nvPicPr>
        <p:blipFill>
          <a:blip r:embed="rId4"/>
          <a:srcRect l="23354"/>
          <a:stretch>
            <a:fillRect/>
          </a:stretch>
        </p:blipFill>
        <p:spPr bwMode="auto">
          <a:xfrm>
            <a:off x="623888" y="3983038"/>
            <a:ext cx="1828800" cy="1095375"/>
          </a:xfrm>
          <a:prstGeom prst="rect">
            <a:avLst/>
          </a:prstGeom>
          <a:noFill/>
          <a:ln w="9525">
            <a:noFill/>
            <a:miter lim="800000"/>
            <a:headEnd/>
            <a:tailEnd/>
          </a:ln>
        </p:spPr>
      </p:pic>
      <p:sp>
        <p:nvSpPr>
          <p:cNvPr id="38939" name="Rectangle 10"/>
          <p:cNvSpPr>
            <a:spLocks noChangeArrowheads="1"/>
          </p:cNvSpPr>
          <p:nvPr/>
        </p:nvSpPr>
        <p:spPr bwMode="auto">
          <a:xfrm>
            <a:off x="566738" y="3597275"/>
            <a:ext cx="88900" cy="165893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8940" name="Line 12"/>
          <p:cNvSpPr>
            <a:spLocks noChangeShapeType="1"/>
          </p:cNvSpPr>
          <p:nvPr/>
        </p:nvSpPr>
        <p:spPr bwMode="auto">
          <a:xfrm>
            <a:off x="1997075" y="4511675"/>
            <a:ext cx="2913063" cy="0"/>
          </a:xfrm>
          <a:prstGeom prst="line">
            <a:avLst/>
          </a:prstGeom>
          <a:noFill/>
          <a:ln w="9525">
            <a:solidFill>
              <a:schemeClr val="tx1"/>
            </a:solidFill>
            <a:round/>
            <a:headEnd/>
            <a:tailEnd/>
          </a:ln>
        </p:spPr>
        <p:txBody>
          <a:bodyPr/>
          <a:lstStyle/>
          <a:p>
            <a:endParaRPr lang="en-US"/>
          </a:p>
        </p:txBody>
      </p:sp>
      <p:pic>
        <p:nvPicPr>
          <p:cNvPr id="38941" name="Picture 14" descr="rope"/>
          <p:cNvPicPr>
            <a:picLocks noChangeAspect="1" noChangeArrowheads="1"/>
          </p:cNvPicPr>
          <p:nvPr/>
        </p:nvPicPr>
        <p:blipFill>
          <a:blip r:embed="rId5"/>
          <a:srcRect l="25162" t="36285"/>
          <a:stretch>
            <a:fillRect/>
          </a:stretch>
        </p:blipFill>
        <p:spPr bwMode="auto">
          <a:xfrm rot="1775538">
            <a:off x="2617788" y="2433638"/>
            <a:ext cx="184150" cy="2101850"/>
          </a:xfrm>
          <a:prstGeom prst="rect">
            <a:avLst/>
          </a:prstGeom>
          <a:noFill/>
          <a:ln w="9525">
            <a:noFill/>
            <a:miter lim="800000"/>
            <a:headEnd/>
            <a:tailEnd/>
          </a:ln>
        </p:spPr>
      </p:pic>
      <p:pic>
        <p:nvPicPr>
          <p:cNvPr id="38942" name="Picture 15" descr="rope"/>
          <p:cNvPicPr>
            <a:picLocks noChangeAspect="1" noChangeArrowheads="1"/>
          </p:cNvPicPr>
          <p:nvPr/>
        </p:nvPicPr>
        <p:blipFill>
          <a:blip r:embed="rId6"/>
          <a:srcRect r="48756" b="20000"/>
          <a:stretch>
            <a:fillRect/>
          </a:stretch>
        </p:blipFill>
        <p:spPr bwMode="auto">
          <a:xfrm rot="1589019">
            <a:off x="2068513" y="4778375"/>
            <a:ext cx="1635125" cy="190500"/>
          </a:xfrm>
          <a:prstGeom prst="rect">
            <a:avLst/>
          </a:prstGeom>
          <a:noFill/>
          <a:ln w="9525">
            <a:noFill/>
            <a:miter lim="800000"/>
            <a:headEnd/>
            <a:tailEnd/>
          </a:ln>
        </p:spPr>
      </p:pic>
      <p:sp>
        <p:nvSpPr>
          <p:cNvPr id="38943" name="Line 16"/>
          <p:cNvSpPr>
            <a:spLocks noChangeShapeType="1"/>
          </p:cNvSpPr>
          <p:nvPr/>
        </p:nvSpPr>
        <p:spPr bwMode="auto">
          <a:xfrm>
            <a:off x="3667125" y="5287963"/>
            <a:ext cx="387350" cy="188912"/>
          </a:xfrm>
          <a:prstGeom prst="line">
            <a:avLst/>
          </a:prstGeom>
          <a:noFill/>
          <a:ln w="38100">
            <a:solidFill>
              <a:schemeClr val="tx1"/>
            </a:solidFill>
            <a:round/>
            <a:headEnd/>
            <a:tailEnd type="triangle" w="med" len="med"/>
          </a:ln>
        </p:spPr>
        <p:txBody>
          <a:bodyPr/>
          <a:lstStyle/>
          <a:p>
            <a:endParaRPr lang="en-US"/>
          </a:p>
        </p:txBody>
      </p:sp>
      <p:sp>
        <p:nvSpPr>
          <p:cNvPr id="38944" name="Line 17"/>
          <p:cNvSpPr>
            <a:spLocks noChangeShapeType="1"/>
          </p:cNvSpPr>
          <p:nvPr/>
        </p:nvSpPr>
        <p:spPr bwMode="auto">
          <a:xfrm flipV="1">
            <a:off x="3213100" y="2139950"/>
            <a:ext cx="198438" cy="387350"/>
          </a:xfrm>
          <a:prstGeom prst="line">
            <a:avLst/>
          </a:prstGeom>
          <a:noFill/>
          <a:ln w="38100">
            <a:solidFill>
              <a:schemeClr val="tx1"/>
            </a:solidFill>
            <a:round/>
            <a:headEnd/>
            <a:tailEnd type="triangle" w="med" len="med"/>
          </a:ln>
        </p:spPr>
        <p:txBody>
          <a:bodyPr/>
          <a:lstStyle/>
          <a:p>
            <a:endParaRPr lang="en-US"/>
          </a:p>
        </p:txBody>
      </p:sp>
      <p:graphicFrame>
        <p:nvGraphicFramePr>
          <p:cNvPr id="38935" name="Object 23"/>
          <p:cNvGraphicFramePr>
            <a:graphicFrameLocks noChangeAspect="1"/>
          </p:cNvGraphicFramePr>
          <p:nvPr/>
        </p:nvGraphicFramePr>
        <p:xfrm>
          <a:off x="3181350" y="3878263"/>
          <a:ext cx="862013" cy="242887"/>
        </p:xfrm>
        <a:graphic>
          <a:graphicData uri="http://schemas.openxmlformats.org/presentationml/2006/ole">
            <mc:AlternateContent xmlns:mc="http://schemas.openxmlformats.org/markup-compatibility/2006">
              <mc:Choice xmlns:v="urn:schemas-microsoft-com:vml" Requires="v">
                <p:oleObj spid="_x0000_s39009" name="Equation" r:id="rId7" imgW="990170" imgH="279279" progId="Equation.DSMT4">
                  <p:embed/>
                </p:oleObj>
              </mc:Choice>
              <mc:Fallback>
                <p:oleObj name="Equation" r:id="rId7" imgW="990170" imgH="279279" progId="Equation.DSMT4">
                  <p:embed/>
                  <p:pic>
                    <p:nvPicPr>
                      <p:cNvPr id="0" name="Picture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1350" y="3878263"/>
                        <a:ext cx="862013" cy="242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6" name="Object 24"/>
          <p:cNvGraphicFramePr>
            <a:graphicFrameLocks noChangeAspect="1"/>
          </p:cNvGraphicFramePr>
          <p:nvPr/>
        </p:nvGraphicFramePr>
        <p:xfrm>
          <a:off x="3235325" y="4625975"/>
          <a:ext cx="860425" cy="242888"/>
        </p:xfrm>
        <a:graphic>
          <a:graphicData uri="http://schemas.openxmlformats.org/presentationml/2006/ole">
            <mc:AlternateContent xmlns:mc="http://schemas.openxmlformats.org/markup-compatibility/2006">
              <mc:Choice xmlns:v="urn:schemas-microsoft-com:vml" Requires="v">
                <p:oleObj spid="_x0000_s39010" name="Equation" r:id="rId9" imgW="990170" imgH="279279" progId="Equation.DSMT4">
                  <p:embed/>
                </p:oleObj>
              </mc:Choice>
              <mc:Fallback>
                <p:oleObj name="Equation" r:id="rId9" imgW="990170" imgH="279279" progId="Equation.DSMT4">
                  <p:embed/>
                  <p:pic>
                    <p:nvPicPr>
                      <p:cNvPr id="0" name="Picture 2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5325" y="4625975"/>
                        <a:ext cx="860425" cy="242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45" name="Text Box 30"/>
          <p:cNvSpPr txBox="1">
            <a:spLocks noChangeArrowheads="1"/>
          </p:cNvSpPr>
          <p:nvPr/>
        </p:nvSpPr>
        <p:spPr bwMode="auto">
          <a:xfrm>
            <a:off x="6127750" y="4114800"/>
            <a:ext cx="1576388" cy="366713"/>
          </a:xfrm>
          <a:prstGeom prst="rect">
            <a:avLst/>
          </a:prstGeom>
          <a:noFill/>
          <a:ln w="9525">
            <a:noFill/>
            <a:miter lim="800000"/>
            <a:headEnd/>
            <a:tailEnd/>
          </a:ln>
        </p:spPr>
        <p:txBody>
          <a:bodyPr>
            <a:spAutoFit/>
          </a:bodyPr>
          <a:lstStyle/>
          <a:p>
            <a:pPr>
              <a:spcBef>
                <a:spcPct val="50000"/>
              </a:spcBef>
            </a:pPr>
            <a:endParaRPr lang="en-US"/>
          </a:p>
        </p:txBody>
      </p:sp>
      <p:sp>
        <p:nvSpPr>
          <p:cNvPr id="38946" name="Arc 32"/>
          <p:cNvSpPr>
            <a:spLocks/>
          </p:cNvSpPr>
          <p:nvPr/>
        </p:nvSpPr>
        <p:spPr bwMode="auto">
          <a:xfrm rot="5400000" flipH="1">
            <a:off x="2072481" y="3836194"/>
            <a:ext cx="1285875" cy="903288"/>
          </a:xfrm>
          <a:custGeom>
            <a:avLst/>
            <a:gdLst>
              <a:gd name="T0" fmla="*/ 0 w 30766"/>
              <a:gd name="T1" fmla="*/ 2147483647 h 21600"/>
              <a:gd name="T2" fmla="*/ 2147483647 w 30766"/>
              <a:gd name="T3" fmla="*/ 2147483647 h 21600"/>
              <a:gd name="T4" fmla="*/ 2147483647 w 30766"/>
              <a:gd name="T5" fmla="*/ 2147483647 h 21600"/>
              <a:gd name="T6" fmla="*/ 0 60000 65536"/>
              <a:gd name="T7" fmla="*/ 0 60000 65536"/>
              <a:gd name="T8" fmla="*/ 0 60000 65536"/>
              <a:gd name="T9" fmla="*/ 0 w 30766"/>
              <a:gd name="T10" fmla="*/ 0 h 21600"/>
              <a:gd name="T11" fmla="*/ 30766 w 30766"/>
              <a:gd name="T12" fmla="*/ 21600 h 21600"/>
            </a:gdLst>
            <a:ahLst/>
            <a:cxnLst>
              <a:cxn ang="T6">
                <a:pos x="T0" y="T1"/>
              </a:cxn>
              <a:cxn ang="T7">
                <a:pos x="T2" y="T3"/>
              </a:cxn>
              <a:cxn ang="T8">
                <a:pos x="T4" y="T5"/>
              </a:cxn>
            </a:cxnLst>
            <a:rect l="T9" t="T10" r="T11" b="T12"/>
            <a:pathLst>
              <a:path w="30766" h="21600" fill="none" extrusionOk="0">
                <a:moveTo>
                  <a:pt x="0" y="2891"/>
                </a:moveTo>
                <a:cubicBezTo>
                  <a:pt x="3282" y="997"/>
                  <a:pt x="7006" y="-1"/>
                  <a:pt x="10796" y="0"/>
                </a:cubicBezTo>
                <a:cubicBezTo>
                  <a:pt x="19545" y="0"/>
                  <a:pt x="27431" y="5278"/>
                  <a:pt x="30765" y="13368"/>
                </a:cubicBezTo>
              </a:path>
              <a:path w="30766" h="21600" stroke="0" extrusionOk="0">
                <a:moveTo>
                  <a:pt x="0" y="2891"/>
                </a:moveTo>
                <a:cubicBezTo>
                  <a:pt x="3282" y="997"/>
                  <a:pt x="7006" y="-1"/>
                  <a:pt x="10796" y="0"/>
                </a:cubicBezTo>
                <a:cubicBezTo>
                  <a:pt x="19545" y="0"/>
                  <a:pt x="27431" y="5278"/>
                  <a:pt x="30765" y="13368"/>
                </a:cubicBezTo>
                <a:lnTo>
                  <a:pt x="10796" y="21600"/>
                </a:lnTo>
                <a:lnTo>
                  <a:pt x="0" y="2891"/>
                </a:lnTo>
                <a:close/>
              </a:path>
            </a:pathLst>
          </a:custGeom>
          <a:noFill/>
          <a:ln w="9525">
            <a:solidFill>
              <a:schemeClr val="tx1"/>
            </a:solidFill>
            <a:round/>
            <a:headEnd/>
            <a:tailEnd/>
          </a:ln>
        </p:spPr>
        <p:txBody>
          <a:bodyPr wrap="none" anchor="ctr"/>
          <a:lstStyle/>
          <a:p>
            <a:endParaRPr lang="en-US"/>
          </a:p>
        </p:txBody>
      </p:sp>
      <p:sp>
        <p:nvSpPr>
          <p:cNvPr id="38947" name="Text Box 33"/>
          <p:cNvSpPr txBox="1">
            <a:spLocks noChangeArrowheads="1"/>
          </p:cNvSpPr>
          <p:nvPr/>
        </p:nvSpPr>
        <p:spPr bwMode="auto">
          <a:xfrm>
            <a:off x="5165725" y="2586038"/>
            <a:ext cx="3648075" cy="1800225"/>
          </a:xfrm>
          <a:prstGeom prst="rect">
            <a:avLst/>
          </a:prstGeom>
          <a:noFill/>
          <a:ln w="9525">
            <a:noFill/>
            <a:miter lim="800000"/>
            <a:headEnd/>
            <a:tailEnd/>
          </a:ln>
        </p:spPr>
        <p:txBody>
          <a:bodyPr>
            <a:spAutoFit/>
          </a:bodyPr>
          <a:lstStyle/>
          <a:p>
            <a:pPr>
              <a:spcBef>
                <a:spcPct val="50000"/>
              </a:spcBef>
            </a:pPr>
            <a:r>
              <a:rPr lang="en-US" sz="2800"/>
              <a:t>Determine the sense, magnitude, and direction for the resultant force.</a:t>
            </a:r>
          </a:p>
        </p:txBody>
      </p:sp>
      <mc:AlternateContent xmlns:mc="http://schemas.openxmlformats.org/markup-compatibility/2006" xmlns:a14="http://schemas.microsoft.com/office/drawing/2010/main">
        <mc:Choice Requires="a14">
          <p:sp>
            <p:nvSpPr>
              <p:cNvPr id="2" name="TextBox 1"/>
              <p:cNvSpPr txBox="1"/>
              <p:nvPr/>
            </p:nvSpPr>
            <p:spPr>
              <a:xfrm>
                <a:off x="3411538" y="1479529"/>
                <a:ext cx="1671676"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C</m:t>
                          </m:r>
                        </m:e>
                      </m:acc>
                      <m:r>
                        <a:rPr lang="en-US" sz="2400" b="0" i="0" smtClean="0">
                          <a:latin typeface="Cambria Math"/>
                        </a:rPr>
                        <m:t>=300 </m:t>
                      </m:r>
                      <m:r>
                        <m:rPr>
                          <m:sty m:val="p"/>
                        </m:rPr>
                        <a:rPr lang="en-US" sz="2400" b="0" i="0" smtClean="0">
                          <a:latin typeface="Cambria Math"/>
                        </a:rPr>
                        <m:t>lb</m:t>
                      </m:r>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3411538" y="1479529"/>
                <a:ext cx="1671676" cy="508857"/>
              </a:xfrm>
              <a:prstGeom prst="rect">
                <a:avLst/>
              </a:prstGeom>
              <a:blipFill rotWithShape="1">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4054475" y="5578763"/>
                <a:ext cx="1702133"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D</m:t>
                          </m:r>
                        </m:e>
                      </m:acc>
                      <m:r>
                        <a:rPr lang="en-US" sz="2400" b="0" i="0" smtClean="0">
                          <a:latin typeface="Cambria Math"/>
                        </a:rPr>
                        <m:t>=400 </m:t>
                      </m:r>
                      <m:r>
                        <m:rPr>
                          <m:sty m:val="p"/>
                        </m:rPr>
                        <a:rPr lang="en-US" sz="2400" b="0" i="0" smtClean="0">
                          <a:latin typeface="Cambria Math"/>
                        </a:rPr>
                        <m:t>lb</m:t>
                      </m:r>
                    </m:oMath>
                  </m:oMathPara>
                </a14:m>
                <a:endParaRPr lang="en-US" sz="2400" dirty="0"/>
              </a:p>
            </p:txBody>
          </p:sp>
        </mc:Choice>
        <mc:Fallback xmlns="">
          <p:sp>
            <p:nvSpPr>
              <p:cNvPr id="3" name="TextBox 2"/>
              <p:cNvSpPr txBox="1">
                <a:spLocks noRot="1" noChangeAspect="1" noMove="1" noResize="1" noEditPoints="1" noAdjustHandles="1" noChangeArrowheads="1" noChangeShapeType="1" noTextEdit="1"/>
              </p:cNvSpPr>
              <p:nvPr/>
            </p:nvSpPr>
            <p:spPr>
              <a:xfrm>
                <a:off x="4054475" y="5578763"/>
                <a:ext cx="1702133" cy="506421"/>
              </a:xfrm>
              <a:prstGeom prst="rect">
                <a:avLst/>
              </a:prstGeom>
              <a:blipFill rotWithShape="1">
                <a:blip r:embed="rId12"/>
                <a:stretch>
                  <a:fillRect/>
                </a:stretch>
              </a:blipFill>
            </p:spPr>
            <p:txBody>
              <a:bodyPr/>
              <a:lstStyle/>
              <a:p>
                <a:r>
                  <a:rPr lang="en-US">
                    <a:noFill/>
                  </a:rPr>
                  <a:t> </a:t>
                </a:r>
              </a:p>
            </p:txBody>
          </p:sp>
        </mc:Fallback>
      </mc:AlternateContent>
      <p:sp>
        <p:nvSpPr>
          <p:cNvPr id="22"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7108" name="Picture 4" descr="rope"/>
          <p:cNvPicPr>
            <a:picLocks noChangeAspect="1" noChangeArrowheads="1"/>
          </p:cNvPicPr>
          <p:nvPr/>
        </p:nvPicPr>
        <p:blipFill>
          <a:blip r:embed="rId4"/>
          <a:srcRect l="25162" t="36285"/>
          <a:stretch>
            <a:fillRect/>
          </a:stretch>
        </p:blipFill>
        <p:spPr bwMode="auto">
          <a:xfrm rot="1775538">
            <a:off x="1955799" y="2854116"/>
            <a:ext cx="184150" cy="2101850"/>
          </a:xfrm>
          <a:prstGeom prst="rect">
            <a:avLst/>
          </a:prstGeom>
          <a:noFill/>
          <a:ln w="9525">
            <a:noFill/>
            <a:miter lim="800000"/>
            <a:headEnd/>
            <a:tailEnd/>
          </a:ln>
        </p:spPr>
      </p:pic>
      <p:sp>
        <p:nvSpPr>
          <p:cNvPr id="47109" name="Line 5"/>
          <p:cNvSpPr>
            <a:spLocks noChangeShapeType="1"/>
          </p:cNvSpPr>
          <p:nvPr/>
        </p:nvSpPr>
        <p:spPr bwMode="auto">
          <a:xfrm flipV="1">
            <a:off x="2551112" y="2560429"/>
            <a:ext cx="198437" cy="387350"/>
          </a:xfrm>
          <a:prstGeom prst="line">
            <a:avLst/>
          </a:prstGeom>
          <a:noFill/>
          <a:ln w="38100">
            <a:solidFill>
              <a:schemeClr val="tx1"/>
            </a:solidFill>
            <a:round/>
            <a:headEnd/>
            <a:tailEnd type="triangle" w="med" len="med"/>
          </a:ln>
        </p:spPr>
        <p:txBody>
          <a:bodyPr/>
          <a:lstStyle/>
          <a:p>
            <a:endParaRPr lang="en-US"/>
          </a:p>
        </p:txBody>
      </p:sp>
      <p:graphicFrame>
        <p:nvGraphicFramePr>
          <p:cNvPr id="47112" name="Object 18"/>
          <p:cNvGraphicFramePr>
            <a:graphicFrameLocks noChangeAspect="1"/>
          </p:cNvGraphicFramePr>
          <p:nvPr>
            <p:extLst>
              <p:ext uri="{D42A27DB-BD31-4B8C-83A1-F6EECF244321}">
                <p14:modId xmlns:p14="http://schemas.microsoft.com/office/powerpoint/2010/main" val="2951962072"/>
              </p:ext>
            </p:extLst>
          </p:nvPr>
        </p:nvGraphicFramePr>
        <p:xfrm>
          <a:off x="1873249" y="4401929"/>
          <a:ext cx="584200" cy="306387"/>
        </p:xfrm>
        <a:graphic>
          <a:graphicData uri="http://schemas.openxmlformats.org/presentationml/2006/ole">
            <mc:AlternateContent xmlns:mc="http://schemas.openxmlformats.org/markup-compatibility/2006">
              <mc:Choice xmlns:v="urn:schemas-microsoft-com:vml" Requires="v">
                <p:oleObj spid="_x0000_s39993" name="Equation" r:id="rId5" imgW="533169" imgH="279279" progId="Equation.DSMT4">
                  <p:embed/>
                </p:oleObj>
              </mc:Choice>
              <mc:Fallback>
                <p:oleObj name="Equation" r:id="rId5" imgW="533169" imgH="279279" progId="Equation.DSMT4">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3249" y="4401929"/>
                        <a:ext cx="584200" cy="306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13" name="Arc 9"/>
          <p:cNvSpPr>
            <a:spLocks/>
          </p:cNvSpPr>
          <p:nvPr/>
        </p:nvSpPr>
        <p:spPr bwMode="auto">
          <a:xfrm rot="5400000" flipH="1">
            <a:off x="1462880" y="4515436"/>
            <a:ext cx="371475" cy="417512"/>
          </a:xfrm>
          <a:custGeom>
            <a:avLst/>
            <a:gdLst>
              <a:gd name="T0" fmla="*/ 2147483647 w 19233"/>
              <a:gd name="T1" fmla="*/ 0 h 20628"/>
              <a:gd name="T2" fmla="*/ 2147483647 w 19233"/>
              <a:gd name="T3" fmla="*/ 2147483647 h 20628"/>
              <a:gd name="T4" fmla="*/ 0 w 19233"/>
              <a:gd name="T5" fmla="*/ 2147483647 h 20628"/>
              <a:gd name="T6" fmla="*/ 0 60000 65536"/>
              <a:gd name="T7" fmla="*/ 0 60000 65536"/>
              <a:gd name="T8" fmla="*/ 0 60000 65536"/>
              <a:gd name="T9" fmla="*/ 0 w 19233"/>
              <a:gd name="T10" fmla="*/ 0 h 20628"/>
              <a:gd name="T11" fmla="*/ 19233 w 19233"/>
              <a:gd name="T12" fmla="*/ 20628 h 20628"/>
            </a:gdLst>
            <a:ahLst/>
            <a:cxnLst>
              <a:cxn ang="T6">
                <a:pos x="T0" y="T1"/>
              </a:cxn>
              <a:cxn ang="T7">
                <a:pos x="T2" y="T3"/>
              </a:cxn>
              <a:cxn ang="T8">
                <a:pos x="T4" y="T5"/>
              </a:cxn>
            </a:cxnLst>
            <a:rect l="T9" t="T10" r="T11" b="T12"/>
            <a:pathLst>
              <a:path w="19233" h="20628" fill="none" extrusionOk="0">
                <a:moveTo>
                  <a:pt x="6407" y="0"/>
                </a:moveTo>
                <a:cubicBezTo>
                  <a:pt x="11962" y="1725"/>
                  <a:pt x="16586" y="5618"/>
                  <a:pt x="19233" y="10797"/>
                </a:cubicBezTo>
              </a:path>
              <a:path w="19233" h="20628" stroke="0" extrusionOk="0">
                <a:moveTo>
                  <a:pt x="6407" y="0"/>
                </a:moveTo>
                <a:cubicBezTo>
                  <a:pt x="11962" y="1725"/>
                  <a:pt x="16586" y="5618"/>
                  <a:pt x="19233" y="10797"/>
                </a:cubicBezTo>
                <a:lnTo>
                  <a:pt x="0" y="20628"/>
                </a:lnTo>
                <a:lnTo>
                  <a:pt x="6407" y="0"/>
                </a:lnTo>
                <a:close/>
              </a:path>
            </a:pathLst>
          </a:custGeom>
          <a:noFill/>
          <a:ln w="9525">
            <a:solidFill>
              <a:schemeClr val="tx1"/>
            </a:solidFill>
            <a:round/>
            <a:headEnd/>
            <a:tailEnd/>
          </a:ln>
        </p:spPr>
        <p:txBody>
          <a:bodyPr wrap="none" anchor="ctr"/>
          <a:lstStyle/>
          <a:p>
            <a:endParaRPr lang="en-US"/>
          </a:p>
        </p:txBody>
      </p:sp>
      <p:sp>
        <p:nvSpPr>
          <p:cNvPr id="47114" name="Line 10"/>
          <p:cNvSpPr>
            <a:spLocks noChangeShapeType="1"/>
          </p:cNvSpPr>
          <p:nvPr/>
        </p:nvSpPr>
        <p:spPr bwMode="auto">
          <a:xfrm flipV="1">
            <a:off x="1516062" y="2549316"/>
            <a:ext cx="1254125" cy="2219325"/>
          </a:xfrm>
          <a:prstGeom prst="line">
            <a:avLst/>
          </a:prstGeom>
          <a:noFill/>
          <a:ln w="38100">
            <a:solidFill>
              <a:schemeClr val="tx1"/>
            </a:solidFill>
            <a:round/>
            <a:headEnd/>
            <a:tailEnd type="triangle" w="med" len="med"/>
          </a:ln>
        </p:spPr>
        <p:txBody>
          <a:bodyPr/>
          <a:lstStyle/>
          <a:p>
            <a:endParaRPr lang="en-US"/>
          </a:p>
        </p:txBody>
      </p:sp>
      <p:sp>
        <p:nvSpPr>
          <p:cNvPr id="47115" name="Line 11"/>
          <p:cNvSpPr>
            <a:spLocks noChangeShapeType="1"/>
          </p:cNvSpPr>
          <p:nvPr/>
        </p:nvSpPr>
        <p:spPr bwMode="auto">
          <a:xfrm>
            <a:off x="1516062" y="4778166"/>
            <a:ext cx="1293812" cy="11113"/>
          </a:xfrm>
          <a:prstGeom prst="line">
            <a:avLst/>
          </a:prstGeom>
          <a:noFill/>
          <a:ln w="38100">
            <a:solidFill>
              <a:schemeClr val="tx1"/>
            </a:solidFill>
            <a:round/>
            <a:headEnd/>
            <a:tailEnd type="triangle" w="med" len="med"/>
          </a:ln>
        </p:spPr>
        <p:txBody>
          <a:bodyPr/>
          <a:lstStyle/>
          <a:p>
            <a:endParaRPr lang="en-US"/>
          </a:p>
        </p:txBody>
      </p:sp>
      <p:sp>
        <p:nvSpPr>
          <p:cNvPr id="47116" name="Line 12"/>
          <p:cNvSpPr>
            <a:spLocks noChangeShapeType="1"/>
          </p:cNvSpPr>
          <p:nvPr/>
        </p:nvSpPr>
        <p:spPr bwMode="auto">
          <a:xfrm flipH="1" flipV="1">
            <a:off x="2765424" y="2547729"/>
            <a:ext cx="19050" cy="2227262"/>
          </a:xfrm>
          <a:prstGeom prst="line">
            <a:avLst/>
          </a:prstGeom>
          <a:noFill/>
          <a:ln w="38100">
            <a:solidFill>
              <a:schemeClr val="tx1"/>
            </a:solidFill>
            <a:round/>
            <a:headEnd/>
            <a:tailEnd type="triangle" w="med" len="med"/>
          </a:ln>
        </p:spPr>
        <p:txBody>
          <a:bodyPr/>
          <a:lstStyle/>
          <a:p>
            <a:endParaRPr lang="en-US"/>
          </a:p>
        </p:txBody>
      </p:sp>
      <mc:AlternateContent xmlns:mc="http://schemas.openxmlformats.org/markup-compatibility/2006" xmlns:a14="http://schemas.microsoft.com/office/drawing/2010/main">
        <mc:Choice Requires="a14">
          <p:sp>
            <p:nvSpPr>
              <p:cNvPr id="47117" name="Text Box 13"/>
              <p:cNvSpPr txBox="1">
                <a:spLocks noChangeArrowheads="1"/>
              </p:cNvSpPr>
              <p:nvPr/>
            </p:nvSpPr>
            <p:spPr bwMode="auto">
              <a:xfrm>
                <a:off x="2927349" y="3455779"/>
                <a:ext cx="836613" cy="532903"/>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C</m:t>
                              </m:r>
                            </m:e>
                            <m:sub>
                              <m:r>
                                <m:rPr>
                                  <m:sty m:val="p"/>
                                </m:rPr>
                                <a:rPr lang="en-US" sz="2400" b="0" i="0" smtClean="0">
                                  <a:latin typeface="Cambria Math"/>
                                </a:rPr>
                                <m:t>y</m:t>
                              </m:r>
                            </m:sub>
                          </m:sSub>
                        </m:sub>
                      </m:sSub>
                    </m:oMath>
                  </m:oMathPara>
                </a14:m>
                <a:endParaRPr lang="en-US" sz="2400" baseline="-25000" dirty="0"/>
              </a:p>
            </p:txBody>
          </p:sp>
        </mc:Choice>
        <mc:Fallback xmlns="">
          <p:sp>
            <p:nvSpPr>
              <p:cNvPr id="47117" name="Text Box 13"/>
              <p:cNvSpPr txBox="1">
                <a:spLocks noRot="1" noChangeAspect="1" noMove="1" noResize="1" noEditPoints="1" noAdjustHandles="1" noChangeArrowheads="1" noChangeShapeType="1" noTextEdit="1"/>
              </p:cNvSpPr>
              <p:nvPr/>
            </p:nvSpPr>
            <p:spPr bwMode="auto">
              <a:xfrm>
                <a:off x="2927349" y="3455779"/>
                <a:ext cx="836613" cy="532903"/>
              </a:xfrm>
              <a:prstGeom prst="rect">
                <a:avLst/>
              </a:prstGeom>
              <a:blipFill rotWithShape="1">
                <a:blip r:embed="rId7"/>
                <a:stretch>
                  <a:fillRect l="-1460" b="-4598"/>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118" name="Text Box 14"/>
              <p:cNvSpPr txBox="1">
                <a:spLocks noChangeArrowheads="1"/>
              </p:cNvSpPr>
              <p:nvPr/>
            </p:nvSpPr>
            <p:spPr bwMode="auto">
              <a:xfrm>
                <a:off x="1776412" y="4852779"/>
                <a:ext cx="836612" cy="495328"/>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C</m:t>
                              </m:r>
                            </m:e>
                            <m:sub>
                              <m:r>
                                <m:rPr>
                                  <m:sty m:val="p"/>
                                </m:rPr>
                                <a:rPr lang="en-US" sz="2400" b="0" i="0" smtClean="0">
                                  <a:latin typeface="Cambria Math"/>
                                </a:rPr>
                                <m:t>x</m:t>
                              </m:r>
                            </m:sub>
                          </m:sSub>
                        </m:sub>
                      </m:sSub>
                    </m:oMath>
                  </m:oMathPara>
                </a14:m>
                <a:endParaRPr lang="en-US" sz="2400" baseline="-25000" dirty="0"/>
              </a:p>
            </p:txBody>
          </p:sp>
        </mc:Choice>
        <mc:Fallback xmlns="">
          <p:sp>
            <p:nvSpPr>
              <p:cNvPr id="47118" name="Text Box 14"/>
              <p:cNvSpPr txBox="1">
                <a:spLocks noRot="1" noChangeAspect="1" noMove="1" noResize="1" noEditPoints="1" noAdjustHandles="1" noChangeArrowheads="1" noChangeShapeType="1" noTextEdit="1"/>
              </p:cNvSpPr>
              <p:nvPr/>
            </p:nvSpPr>
            <p:spPr bwMode="auto">
              <a:xfrm>
                <a:off x="1776412" y="4852779"/>
                <a:ext cx="836612" cy="495328"/>
              </a:xfrm>
              <a:prstGeom prst="rect">
                <a:avLst/>
              </a:prstGeom>
              <a:blipFill rotWithShape="1">
                <a:blip r:embed="rId8"/>
                <a:stretch>
                  <a:fillRect/>
                </a:stretch>
              </a:blipFill>
              <a:ln w="9525">
                <a:noFill/>
                <a:miter lim="800000"/>
                <a:headEnd/>
                <a:tailEnd/>
              </a:ln>
            </p:spPr>
            <p:txBody>
              <a:bodyPr/>
              <a:lstStyle/>
              <a:p>
                <a:r>
                  <a:rPr lang="en-US">
                    <a:noFill/>
                  </a:rPr>
                  <a:t> </a:t>
                </a:r>
              </a:p>
            </p:txBody>
          </p:sp>
        </mc:Fallback>
      </mc:AlternateContent>
      <p:sp>
        <p:nvSpPr>
          <p:cNvPr id="39964" name="Text Box 15"/>
          <p:cNvSpPr txBox="1">
            <a:spLocks noChangeArrowheads="1"/>
          </p:cNvSpPr>
          <p:nvPr/>
        </p:nvSpPr>
        <p:spPr bwMode="auto">
          <a:xfrm>
            <a:off x="451717" y="1146175"/>
            <a:ext cx="9144000" cy="579438"/>
          </a:xfrm>
          <a:prstGeom prst="rect">
            <a:avLst/>
          </a:prstGeom>
          <a:noFill/>
          <a:ln w="9525">
            <a:noFill/>
            <a:miter lim="800000"/>
            <a:headEnd/>
            <a:tailEnd/>
          </a:ln>
        </p:spPr>
        <p:txBody>
          <a:bodyPr>
            <a:spAutoFit/>
          </a:bodyPr>
          <a:lstStyle/>
          <a:p>
            <a:pPr>
              <a:spcBef>
                <a:spcPct val="50000"/>
              </a:spcBef>
            </a:pPr>
            <a:r>
              <a:rPr lang="en-US" sz="3200" dirty="0">
                <a:solidFill>
                  <a:srgbClr val="FF0000"/>
                </a:solidFill>
              </a:rPr>
              <a:t>Find the x and y components of vector C.</a:t>
            </a:r>
          </a:p>
        </p:txBody>
      </p:sp>
      <mc:AlternateContent xmlns:mc="http://schemas.openxmlformats.org/markup-compatibility/2006" xmlns:a14="http://schemas.microsoft.com/office/drawing/2010/main">
        <mc:Choice Requires="a14">
          <p:sp>
            <p:nvSpPr>
              <p:cNvPr id="47121" name="Rectangle 17"/>
              <p:cNvSpPr>
                <a:spLocks noChangeArrowheads="1"/>
              </p:cNvSpPr>
              <p:nvPr/>
            </p:nvSpPr>
            <p:spPr bwMode="auto">
              <a:xfrm>
                <a:off x="3965760" y="2369424"/>
                <a:ext cx="4478991" cy="2705612"/>
              </a:xfrm>
              <a:prstGeom prst="rect">
                <a:avLst/>
              </a:prstGeom>
              <a:noFill/>
              <a:ln w="9525">
                <a:noFill/>
                <a:miter lim="800000"/>
                <a:headEnd/>
                <a:tailEnd/>
              </a:ln>
            </p:spPr>
            <p:txBody>
              <a:bodyPr wrap="square">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C</m:t>
                              </m:r>
                            </m:e>
                            <m:sub>
                              <m:r>
                                <m:rPr>
                                  <m:sty m:val="p"/>
                                </m:rPr>
                                <a:rPr lang="en-US" sz="2800" b="0" i="0" smtClean="0">
                                  <a:latin typeface="Cambria Math"/>
                                </a:rPr>
                                <m:t>x</m:t>
                              </m:r>
                            </m:sub>
                          </m:sSub>
                        </m:sub>
                      </m:sSub>
                      <m:r>
                        <a:rPr lang="en-US" sz="2800" b="0" i="0" smtClean="0">
                          <a:latin typeface="Cambria Math"/>
                        </a:rPr>
                        <m:t>=300 </m:t>
                      </m:r>
                      <m:r>
                        <m:rPr>
                          <m:sty m:val="p"/>
                        </m:rPr>
                        <a:rPr lang="en-US" sz="2800" b="0" i="0" smtClean="0">
                          <a:latin typeface="Cambria Math"/>
                        </a:rPr>
                        <m:t>lb</m:t>
                      </m:r>
                      <m:r>
                        <a:rPr lang="en-US" sz="2800" b="0" i="0" smtClean="0">
                          <a:latin typeface="Cambria Math"/>
                        </a:rPr>
                        <m:t> </m:t>
                      </m:r>
                      <m:func>
                        <m:funcPr>
                          <m:ctrlPr>
                            <a:rPr lang="en-US" sz="2800" b="0" i="1" smtClean="0">
                              <a:latin typeface="Cambria Math"/>
                            </a:rPr>
                          </m:ctrlPr>
                        </m:funcPr>
                        <m:fName>
                          <m:r>
                            <m:rPr>
                              <m:sty m:val="p"/>
                            </m:rPr>
                            <a:rPr lang="en-US" sz="2800" b="0" i="0" smtClean="0">
                              <a:latin typeface="Cambria Math"/>
                            </a:rPr>
                            <m:t>cos</m:t>
                          </m:r>
                        </m:fName>
                        <m:e>
                          <m:r>
                            <a:rPr lang="en-US" sz="2800" b="0" i="0" smtClean="0">
                              <a:latin typeface="Cambria Math"/>
                            </a:rPr>
                            <m:t>60</m:t>
                          </m:r>
                          <m:r>
                            <a:rPr lang="en-US" sz="2800" b="0" i="0" smtClean="0">
                              <a:latin typeface="Cambria Math"/>
                              <a:ea typeface="Cambria Math"/>
                            </a:rPr>
                            <m:t>°</m:t>
                          </m:r>
                        </m:e>
                      </m:func>
                      <m:r>
                        <a:rPr lang="en-US" sz="2800" b="0" i="0" smtClean="0">
                          <a:latin typeface="Cambria Math"/>
                        </a:rPr>
                        <m:t> </m:t>
                      </m:r>
                      <m:r>
                        <m:rPr>
                          <m:sty m:val="p"/>
                        </m:rPr>
                        <a:rPr lang="en-US" sz="2800" b="0" i="0" smtClean="0">
                          <a:latin typeface="Cambria Math"/>
                        </a:rPr>
                        <m:t>right</m:t>
                      </m:r>
                    </m:oMath>
                  </m:oMathPara>
                </a14:m>
                <a:endParaRPr lang="en-US" sz="2800" dirty="0">
                  <a:cs typeface="Arial" charset="0"/>
                </a:endParaRPr>
              </a:p>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C</m:t>
                              </m:r>
                            </m:e>
                            <m:sub>
                              <m:r>
                                <m:rPr>
                                  <m:sty m:val="p"/>
                                </m:rPr>
                                <a:rPr lang="en-US" sz="2800" b="0" i="0" smtClean="0">
                                  <a:latin typeface="Cambria Math"/>
                                </a:rPr>
                                <m:t>x</m:t>
                              </m:r>
                            </m:sub>
                          </m:sSub>
                        </m:sub>
                      </m:sSub>
                      <m:r>
                        <a:rPr lang="en-US" sz="2800" b="0" i="0" smtClean="0">
                          <a:latin typeface="Cambria Math"/>
                        </a:rPr>
                        <m:t>=150 </m:t>
                      </m:r>
                      <m:r>
                        <m:rPr>
                          <m:sty m:val="p"/>
                        </m:rPr>
                        <a:rPr lang="en-US" sz="2800" b="0" i="0" smtClean="0">
                          <a:latin typeface="Cambria Math"/>
                        </a:rPr>
                        <m:t>lb</m:t>
                      </m:r>
                    </m:oMath>
                  </m:oMathPara>
                </a14:m>
                <a:endParaRPr lang="en-US" sz="2800" dirty="0"/>
              </a:p>
              <a:p>
                <a:pPr>
                  <a:spcBef>
                    <a:spcPct val="50000"/>
                  </a:spcBef>
                </a:pPr>
                <a:endParaRPr lang="en-US" sz="2800" dirty="0"/>
              </a:p>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C</m:t>
                              </m:r>
                            </m:e>
                            <m:sub>
                              <m:r>
                                <m:rPr>
                                  <m:sty m:val="p"/>
                                </m:rPr>
                                <a:rPr lang="en-US" sz="2800" b="0" i="0" smtClean="0">
                                  <a:latin typeface="Cambria Math"/>
                                </a:rPr>
                                <m:t>y</m:t>
                              </m:r>
                            </m:sub>
                          </m:sSub>
                        </m:sub>
                      </m:sSub>
                      <m:r>
                        <a:rPr lang="en-US" sz="2800" b="0" i="0" smtClean="0">
                          <a:latin typeface="Cambria Math"/>
                        </a:rPr>
                        <m:t>=300 </m:t>
                      </m:r>
                      <m:r>
                        <m:rPr>
                          <m:sty m:val="p"/>
                        </m:rPr>
                        <a:rPr lang="en-US" sz="2800" b="0" i="0" smtClean="0">
                          <a:latin typeface="Cambria Math"/>
                        </a:rPr>
                        <m:t>lb</m:t>
                      </m:r>
                      <m:r>
                        <a:rPr lang="en-US" sz="2800" b="0" i="0" smtClean="0">
                          <a:latin typeface="Cambria Math"/>
                        </a:rPr>
                        <m:t> </m:t>
                      </m:r>
                      <m:func>
                        <m:funcPr>
                          <m:ctrlPr>
                            <a:rPr lang="en-US" sz="2800" b="0" i="1" smtClean="0">
                              <a:latin typeface="Cambria Math"/>
                            </a:rPr>
                          </m:ctrlPr>
                        </m:funcPr>
                        <m:fName>
                          <m:r>
                            <m:rPr>
                              <m:sty m:val="p"/>
                            </m:rPr>
                            <a:rPr lang="en-US" sz="2800" b="0" i="0" smtClean="0">
                              <a:latin typeface="Cambria Math"/>
                            </a:rPr>
                            <m:t>sin</m:t>
                          </m:r>
                        </m:fName>
                        <m:e>
                          <m:r>
                            <a:rPr lang="en-US" sz="2800" b="0" i="0" smtClean="0">
                              <a:latin typeface="Cambria Math"/>
                            </a:rPr>
                            <m:t>60</m:t>
                          </m:r>
                          <m:r>
                            <a:rPr lang="en-US" sz="2800" b="0" i="0" smtClean="0">
                              <a:latin typeface="Cambria Math"/>
                              <a:ea typeface="Cambria Math"/>
                            </a:rPr>
                            <m:t>°</m:t>
                          </m:r>
                        </m:e>
                      </m:func>
                      <m:r>
                        <a:rPr lang="en-US" sz="2800" b="0" i="0" smtClean="0">
                          <a:latin typeface="Cambria Math"/>
                        </a:rPr>
                        <m:t> </m:t>
                      </m:r>
                      <m:r>
                        <m:rPr>
                          <m:sty m:val="p"/>
                        </m:rPr>
                        <a:rPr lang="en-US" sz="2800" b="0" i="0" smtClean="0">
                          <a:latin typeface="Cambria Math"/>
                        </a:rPr>
                        <m:t>up</m:t>
                      </m:r>
                    </m:oMath>
                  </m:oMathPara>
                </a14:m>
                <a:endParaRPr lang="en-US" sz="2800" dirty="0">
                  <a:cs typeface="Arial" charset="0"/>
                </a:endParaRPr>
              </a:p>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C</m:t>
                              </m:r>
                            </m:e>
                            <m:sub>
                              <m:r>
                                <m:rPr>
                                  <m:sty m:val="p"/>
                                </m:rPr>
                                <a:rPr lang="en-US" sz="2800" b="0" i="0" smtClean="0">
                                  <a:latin typeface="Cambria Math"/>
                                </a:rPr>
                                <m:t>y</m:t>
                              </m:r>
                            </m:sub>
                          </m:sSub>
                        </m:sub>
                      </m:sSub>
                      <m:r>
                        <a:rPr lang="en-US" sz="2800" b="0" i="0" smtClean="0">
                          <a:latin typeface="Cambria Math"/>
                        </a:rPr>
                        <m:t>=260 </m:t>
                      </m:r>
                      <m:r>
                        <m:rPr>
                          <m:sty m:val="p"/>
                        </m:rPr>
                        <a:rPr lang="en-US" sz="2800" b="0" i="0" smtClean="0">
                          <a:latin typeface="Cambria Math"/>
                        </a:rPr>
                        <m:t>lb</m:t>
                      </m:r>
                    </m:oMath>
                  </m:oMathPara>
                </a14:m>
                <a:endParaRPr lang="en-US" sz="2800" baseline="-25000" dirty="0"/>
              </a:p>
            </p:txBody>
          </p:sp>
        </mc:Choice>
        <mc:Fallback xmlns="">
          <p:sp>
            <p:nvSpPr>
              <p:cNvPr id="47121" name="Rectangle 17"/>
              <p:cNvSpPr>
                <a:spLocks noRot="1" noChangeAspect="1" noMove="1" noResize="1" noEditPoints="1" noAdjustHandles="1" noChangeArrowheads="1" noChangeShapeType="1" noTextEdit="1"/>
              </p:cNvSpPr>
              <p:nvPr/>
            </p:nvSpPr>
            <p:spPr bwMode="auto">
              <a:xfrm>
                <a:off x="3965760" y="2369424"/>
                <a:ext cx="4478991" cy="2705612"/>
              </a:xfrm>
              <a:prstGeom prst="rect">
                <a:avLst/>
              </a:prstGeom>
              <a:blipFill rotWithShape="1">
                <a:blip r:embed="rId9"/>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680224" y="2844901"/>
                <a:ext cx="1671676"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C</m:t>
                          </m:r>
                        </m:e>
                      </m:acc>
                      <m:r>
                        <a:rPr lang="en-US" sz="2400" b="0" i="0" smtClean="0">
                          <a:latin typeface="Cambria Math"/>
                        </a:rPr>
                        <m:t>=300 </m:t>
                      </m:r>
                      <m:r>
                        <m:rPr>
                          <m:sty m:val="p"/>
                        </m:rPr>
                        <a:rPr lang="en-US" sz="2400" b="0" i="0" smtClean="0">
                          <a:latin typeface="Cambria Math"/>
                        </a:rPr>
                        <m:t>lb</m:t>
                      </m:r>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680224" y="2844901"/>
                <a:ext cx="1671676" cy="508857"/>
              </a:xfrm>
              <a:prstGeom prst="rect">
                <a:avLst/>
              </a:prstGeom>
              <a:blipFill rotWithShape="1">
                <a:blip r:embed="rId10"/>
                <a:stretch>
                  <a:fillRect/>
                </a:stretch>
              </a:blipFill>
            </p:spPr>
            <p:txBody>
              <a:bodyPr/>
              <a:lstStyle/>
              <a:p>
                <a:r>
                  <a:rPr lang="en-US">
                    <a:noFill/>
                  </a:rPr>
                  <a:t> </a:t>
                </a:r>
              </a:p>
            </p:txBody>
          </p:sp>
        </mc:Fallback>
      </mc:AlternateContent>
      <p:sp>
        <p:nvSpPr>
          <p:cNvPr id="19"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2" fill="hold" nodeType="clickEffect">
                                  <p:stCondLst>
                                    <p:cond delay="0"/>
                                  </p:stCondLst>
                                  <p:childTnLst>
                                    <p:animEffect transition="out" filter="wipe(right)">
                                      <p:cBhvr>
                                        <p:cTn id="6" dur="500"/>
                                        <p:tgtEl>
                                          <p:spTgt spid="47108"/>
                                        </p:tgtEl>
                                      </p:cBhvr>
                                    </p:animEffect>
                                    <p:set>
                                      <p:cBhvr>
                                        <p:cTn id="7" dur="1" fill="hold">
                                          <p:stCondLst>
                                            <p:cond delay="499"/>
                                          </p:stCondLst>
                                        </p:cTn>
                                        <p:tgtEl>
                                          <p:spTgt spid="47108"/>
                                        </p:tgtEl>
                                        <p:attrNameLst>
                                          <p:attrName>style.visibility</p:attrName>
                                        </p:attrNameLst>
                                      </p:cBhvr>
                                      <p:to>
                                        <p:strVal val="hidden"/>
                                      </p:to>
                                    </p:set>
                                  </p:childTnLst>
                                </p:cTn>
                              </p:par>
                              <p:par>
                                <p:cTn id="8" presetID="22" presetClass="exit" presetSubtype="2" fill="hold" grpId="0" nodeType="withEffect">
                                  <p:stCondLst>
                                    <p:cond delay="0"/>
                                  </p:stCondLst>
                                  <p:childTnLst>
                                    <p:animEffect transition="out" filter="wipe(right)">
                                      <p:cBhvr>
                                        <p:cTn id="9" dur="500"/>
                                        <p:tgtEl>
                                          <p:spTgt spid="47109"/>
                                        </p:tgtEl>
                                      </p:cBhvr>
                                    </p:animEffect>
                                    <p:set>
                                      <p:cBhvr>
                                        <p:cTn id="10" dur="1" fill="hold">
                                          <p:stCondLst>
                                            <p:cond delay="499"/>
                                          </p:stCondLst>
                                        </p:cTn>
                                        <p:tgtEl>
                                          <p:spTgt spid="47109"/>
                                        </p:tgtEl>
                                        <p:attrNameLst>
                                          <p:attrName>style.visibility</p:attrName>
                                        </p:attrNameLst>
                                      </p:cBhvr>
                                      <p:to>
                                        <p:strVal val="hidden"/>
                                      </p:to>
                                    </p:set>
                                  </p:childTnLst>
                                </p:cTn>
                              </p:par>
                            </p:childTnLst>
                          </p:cTn>
                        </p:par>
                        <p:par>
                          <p:cTn id="11" fill="hold" nodeType="afterGroup">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47114"/>
                                        </p:tgtEl>
                                        <p:attrNameLst>
                                          <p:attrName>style.visibility</p:attrName>
                                        </p:attrNameLst>
                                      </p:cBhvr>
                                      <p:to>
                                        <p:strVal val="visible"/>
                                      </p:to>
                                    </p:set>
                                    <p:animEffect transition="in" filter="wipe(down)">
                                      <p:cBhvr>
                                        <p:cTn id="14" dur="500"/>
                                        <p:tgtEl>
                                          <p:spTgt spid="47114"/>
                                        </p:tgtEl>
                                      </p:cBhvr>
                                    </p:animEffect>
                                  </p:childTnLst>
                                </p:cTn>
                              </p:par>
                            </p:childTnLst>
                          </p:cTn>
                        </p:par>
                        <p:par>
                          <p:cTn id="15" fill="hold" nodeType="afterGroup">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47115"/>
                                        </p:tgtEl>
                                        <p:attrNameLst>
                                          <p:attrName>style.visibility</p:attrName>
                                        </p:attrNameLst>
                                      </p:cBhvr>
                                      <p:to>
                                        <p:strVal val="visible"/>
                                      </p:to>
                                    </p:set>
                                    <p:animEffect transition="in" filter="wipe(left)">
                                      <p:cBhvr>
                                        <p:cTn id="18" dur="500"/>
                                        <p:tgtEl>
                                          <p:spTgt spid="47115"/>
                                        </p:tgtEl>
                                      </p:cBhvr>
                                    </p:animEffect>
                                  </p:childTnLst>
                                </p:cTn>
                              </p:par>
                            </p:childTnLst>
                          </p:cTn>
                        </p:par>
                        <p:par>
                          <p:cTn id="19" fill="hold" nodeType="afterGroup">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47116"/>
                                        </p:tgtEl>
                                        <p:attrNameLst>
                                          <p:attrName>style.visibility</p:attrName>
                                        </p:attrNameLst>
                                      </p:cBhvr>
                                      <p:to>
                                        <p:strVal val="visible"/>
                                      </p:to>
                                    </p:set>
                                    <p:animEffect transition="in" filter="wipe(down)">
                                      <p:cBhvr>
                                        <p:cTn id="22" dur="500"/>
                                        <p:tgtEl>
                                          <p:spTgt spid="47116"/>
                                        </p:tgtEl>
                                      </p:cBhvr>
                                    </p:animEffect>
                                  </p:childTnLst>
                                </p:cTn>
                              </p:par>
                            </p:childTnLst>
                          </p:cTn>
                        </p:par>
                        <p:par>
                          <p:cTn id="23" fill="hold" nodeType="afterGroup">
                            <p:stCondLst>
                              <p:cond delay="2000"/>
                            </p:stCondLst>
                            <p:childTnLst>
                              <p:par>
                                <p:cTn id="24" presetID="1" presetClass="entr" presetSubtype="0" fill="hold" grpId="0" nodeType="afterEffect">
                                  <p:stCondLst>
                                    <p:cond delay="0"/>
                                  </p:stCondLst>
                                  <p:childTnLst>
                                    <p:set>
                                      <p:cBhvr>
                                        <p:cTn id="25" dur="1" fill="hold">
                                          <p:stCondLst>
                                            <p:cond delay="0"/>
                                          </p:stCondLst>
                                        </p:cTn>
                                        <p:tgtEl>
                                          <p:spTgt spid="47113"/>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47112"/>
                                        </p:tgtEl>
                                        <p:attrNameLst>
                                          <p:attrName>style.visibility</p:attrName>
                                        </p:attrNameLst>
                                      </p:cBhvr>
                                      <p:to>
                                        <p:strVal val="visible"/>
                                      </p:to>
                                    </p:set>
                                  </p:childTnLst>
                                </p:cTn>
                              </p:par>
                            </p:childTnLst>
                          </p:cTn>
                        </p:par>
                        <p:par>
                          <p:cTn id="28" fill="hold" nodeType="afterGroup">
                            <p:stCondLst>
                              <p:cond delay="2000"/>
                            </p:stCondLst>
                            <p:childTnLst>
                              <p:par>
                                <p:cTn id="29" presetID="1" presetClass="entr" presetSubtype="0" fill="hold" grpId="0" nodeType="afterEffect">
                                  <p:stCondLst>
                                    <p:cond delay="0"/>
                                  </p:stCondLst>
                                  <p:childTnLst>
                                    <p:set>
                                      <p:cBhvr>
                                        <p:cTn id="30" dur="1" fill="hold">
                                          <p:stCondLst>
                                            <p:cond delay="0"/>
                                          </p:stCondLst>
                                        </p:cTn>
                                        <p:tgtEl>
                                          <p:spTgt spid="471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11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47121">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7121">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7121">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7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animBg="1"/>
      <p:bldP spid="47113" grpId="0" animBg="1"/>
      <p:bldP spid="47114" grpId="0" animBg="1"/>
      <p:bldP spid="47115" grpId="0" animBg="1"/>
      <p:bldP spid="47116" grpId="0" animBg="1"/>
      <p:bldP spid="47117" grpId="0"/>
      <p:bldP spid="4711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8149" name="Object 17"/>
          <p:cNvGraphicFramePr>
            <a:graphicFrameLocks noGrp="1" noChangeAspect="1"/>
          </p:cNvGraphicFramePr>
          <p:nvPr>
            <p:ph idx="1"/>
            <p:extLst>
              <p:ext uri="{D42A27DB-BD31-4B8C-83A1-F6EECF244321}">
                <p14:modId xmlns:p14="http://schemas.microsoft.com/office/powerpoint/2010/main" val="3341574322"/>
              </p:ext>
            </p:extLst>
          </p:nvPr>
        </p:nvGraphicFramePr>
        <p:xfrm>
          <a:off x="1600200" y="2976013"/>
          <a:ext cx="484188" cy="254000"/>
        </p:xfrm>
        <a:graphic>
          <a:graphicData uri="http://schemas.openxmlformats.org/presentationml/2006/ole">
            <mc:AlternateContent xmlns:mc="http://schemas.openxmlformats.org/markup-compatibility/2006">
              <mc:Choice xmlns:v="urn:schemas-microsoft-com:vml" Requires="v">
                <p:oleObj spid="_x0000_s41017" name="Equation" r:id="rId4" imgW="533169" imgH="279279" progId="Equation.DSMT4">
                  <p:embed/>
                </p:oleObj>
              </mc:Choice>
              <mc:Fallback>
                <p:oleObj name="Equation" r:id="rId4" imgW="533169" imgH="279279" progId="Equation.DSMT4">
                  <p:embed/>
                  <p:pic>
                    <p:nvPicPr>
                      <p:cNvPr id="0" name="Picture 17"/>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2976013"/>
                        <a:ext cx="484188"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137" name="Arc 9"/>
          <p:cNvSpPr>
            <a:spLocks/>
          </p:cNvSpPr>
          <p:nvPr/>
        </p:nvSpPr>
        <p:spPr bwMode="auto">
          <a:xfrm rot="8550729" flipH="1">
            <a:off x="1257300" y="2796625"/>
            <a:ext cx="371475" cy="417513"/>
          </a:xfrm>
          <a:custGeom>
            <a:avLst/>
            <a:gdLst>
              <a:gd name="T0" fmla="*/ 2147483647 w 19233"/>
              <a:gd name="T1" fmla="*/ 0 h 20628"/>
              <a:gd name="T2" fmla="*/ 2147483647 w 19233"/>
              <a:gd name="T3" fmla="*/ 2147483647 h 20628"/>
              <a:gd name="T4" fmla="*/ 0 w 19233"/>
              <a:gd name="T5" fmla="*/ 2147483647 h 20628"/>
              <a:gd name="T6" fmla="*/ 0 60000 65536"/>
              <a:gd name="T7" fmla="*/ 0 60000 65536"/>
              <a:gd name="T8" fmla="*/ 0 60000 65536"/>
              <a:gd name="T9" fmla="*/ 0 w 19233"/>
              <a:gd name="T10" fmla="*/ 0 h 20628"/>
              <a:gd name="T11" fmla="*/ 19233 w 19233"/>
              <a:gd name="T12" fmla="*/ 20628 h 20628"/>
            </a:gdLst>
            <a:ahLst/>
            <a:cxnLst>
              <a:cxn ang="T6">
                <a:pos x="T0" y="T1"/>
              </a:cxn>
              <a:cxn ang="T7">
                <a:pos x="T2" y="T3"/>
              </a:cxn>
              <a:cxn ang="T8">
                <a:pos x="T4" y="T5"/>
              </a:cxn>
            </a:cxnLst>
            <a:rect l="T9" t="T10" r="T11" b="T12"/>
            <a:pathLst>
              <a:path w="19233" h="20628" fill="none" extrusionOk="0">
                <a:moveTo>
                  <a:pt x="6407" y="0"/>
                </a:moveTo>
                <a:cubicBezTo>
                  <a:pt x="11962" y="1725"/>
                  <a:pt x="16586" y="5618"/>
                  <a:pt x="19233" y="10797"/>
                </a:cubicBezTo>
              </a:path>
              <a:path w="19233" h="20628" stroke="0" extrusionOk="0">
                <a:moveTo>
                  <a:pt x="6407" y="0"/>
                </a:moveTo>
                <a:cubicBezTo>
                  <a:pt x="11962" y="1725"/>
                  <a:pt x="16586" y="5618"/>
                  <a:pt x="19233" y="10797"/>
                </a:cubicBezTo>
                <a:lnTo>
                  <a:pt x="0" y="20628"/>
                </a:lnTo>
                <a:lnTo>
                  <a:pt x="6407" y="0"/>
                </a:lnTo>
                <a:close/>
              </a:path>
            </a:pathLst>
          </a:custGeom>
          <a:noFill/>
          <a:ln w="9525">
            <a:solidFill>
              <a:schemeClr val="tx1"/>
            </a:solidFill>
            <a:round/>
            <a:headEnd/>
            <a:tailEnd/>
          </a:ln>
        </p:spPr>
        <p:txBody>
          <a:bodyPr wrap="none" anchor="ctr"/>
          <a:lstStyle/>
          <a:p>
            <a:endParaRPr lang="en-US"/>
          </a:p>
        </p:txBody>
      </p:sp>
      <mc:AlternateContent xmlns:mc="http://schemas.openxmlformats.org/markup-compatibility/2006" xmlns:a14="http://schemas.microsoft.com/office/drawing/2010/main">
        <mc:Choice Requires="a14">
          <p:sp>
            <p:nvSpPr>
              <p:cNvPr id="48141" name="Text Box 13"/>
              <p:cNvSpPr txBox="1">
                <a:spLocks noChangeArrowheads="1"/>
              </p:cNvSpPr>
              <p:nvPr/>
            </p:nvSpPr>
            <p:spPr bwMode="auto">
              <a:xfrm>
                <a:off x="3448050" y="3252238"/>
                <a:ext cx="836612" cy="532453"/>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D</m:t>
                              </m:r>
                            </m:e>
                            <m:sub>
                              <m:r>
                                <m:rPr>
                                  <m:sty m:val="p"/>
                                </m:rPr>
                                <a:rPr lang="en-US" sz="2400" b="0" i="0" smtClean="0">
                                  <a:latin typeface="Cambria Math"/>
                                </a:rPr>
                                <m:t>y</m:t>
                              </m:r>
                            </m:sub>
                          </m:sSub>
                        </m:sub>
                      </m:sSub>
                    </m:oMath>
                  </m:oMathPara>
                </a14:m>
                <a:endParaRPr lang="en-US" sz="2400" baseline="-25000" dirty="0"/>
              </a:p>
            </p:txBody>
          </p:sp>
        </mc:Choice>
        <mc:Fallback xmlns="">
          <p:sp>
            <p:nvSpPr>
              <p:cNvPr id="48141" name="Text Box 13"/>
              <p:cNvSpPr txBox="1">
                <a:spLocks noRot="1" noChangeAspect="1" noMove="1" noResize="1" noEditPoints="1" noAdjustHandles="1" noChangeArrowheads="1" noChangeShapeType="1" noTextEdit="1"/>
              </p:cNvSpPr>
              <p:nvPr/>
            </p:nvSpPr>
            <p:spPr bwMode="auto">
              <a:xfrm>
                <a:off x="3448050" y="3252238"/>
                <a:ext cx="836612" cy="532453"/>
              </a:xfrm>
              <a:prstGeom prst="rect">
                <a:avLst/>
              </a:prstGeom>
              <a:blipFill rotWithShape="1">
                <a:blip r:embed="rId6"/>
                <a:stretch>
                  <a:fillRect l="-2190" b="-4598"/>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8142" name="Text Box 14"/>
              <p:cNvSpPr txBox="1">
                <a:spLocks noChangeArrowheads="1"/>
              </p:cNvSpPr>
              <p:nvPr/>
            </p:nvSpPr>
            <p:spPr bwMode="auto">
              <a:xfrm>
                <a:off x="1743075" y="2334663"/>
                <a:ext cx="836613" cy="495328"/>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D</m:t>
                              </m:r>
                            </m:e>
                            <m:sub>
                              <m:r>
                                <m:rPr>
                                  <m:sty m:val="p"/>
                                </m:rPr>
                                <a:rPr lang="en-US" sz="2400" b="0" i="0" smtClean="0">
                                  <a:latin typeface="Cambria Math"/>
                                </a:rPr>
                                <m:t>x</m:t>
                              </m:r>
                            </m:sub>
                          </m:sSub>
                        </m:sub>
                      </m:sSub>
                    </m:oMath>
                  </m:oMathPara>
                </a14:m>
                <a:endParaRPr lang="en-US" sz="2400" baseline="-25000" dirty="0"/>
              </a:p>
            </p:txBody>
          </p:sp>
        </mc:Choice>
        <mc:Fallback xmlns="">
          <p:sp>
            <p:nvSpPr>
              <p:cNvPr id="48142" name="Text Box 14"/>
              <p:cNvSpPr txBox="1">
                <a:spLocks noRot="1" noChangeAspect="1" noMove="1" noResize="1" noEditPoints="1" noAdjustHandles="1" noChangeArrowheads="1" noChangeShapeType="1" noTextEdit="1"/>
              </p:cNvSpPr>
              <p:nvPr/>
            </p:nvSpPr>
            <p:spPr bwMode="auto">
              <a:xfrm>
                <a:off x="1743075" y="2334663"/>
                <a:ext cx="836613" cy="495328"/>
              </a:xfrm>
              <a:prstGeom prst="rect">
                <a:avLst/>
              </a:prstGeom>
              <a:blipFill rotWithShape="1">
                <a:blip r:embed="rId7"/>
                <a:stretch>
                  <a:fillRect/>
                </a:stretch>
              </a:blipFill>
              <a:ln w="9525">
                <a:noFill/>
                <a:miter lim="800000"/>
                <a:headEnd/>
                <a:tailEnd/>
              </a:ln>
            </p:spPr>
            <p:txBody>
              <a:bodyPr/>
              <a:lstStyle/>
              <a:p>
                <a:r>
                  <a:rPr lang="en-US">
                    <a:noFill/>
                  </a:rPr>
                  <a:t> </a:t>
                </a:r>
              </a:p>
            </p:txBody>
          </p:sp>
        </mc:Fallback>
      </mc:AlternateContent>
      <p:sp>
        <p:nvSpPr>
          <p:cNvPr id="40983" name="Text Box 15"/>
          <p:cNvSpPr txBox="1">
            <a:spLocks noChangeArrowheads="1"/>
          </p:cNvSpPr>
          <p:nvPr/>
        </p:nvSpPr>
        <p:spPr bwMode="auto">
          <a:xfrm>
            <a:off x="457200" y="1143000"/>
            <a:ext cx="9144000" cy="579438"/>
          </a:xfrm>
          <a:prstGeom prst="rect">
            <a:avLst/>
          </a:prstGeom>
          <a:noFill/>
          <a:ln w="9525">
            <a:noFill/>
            <a:miter lim="800000"/>
            <a:headEnd/>
            <a:tailEnd/>
          </a:ln>
        </p:spPr>
        <p:txBody>
          <a:bodyPr>
            <a:spAutoFit/>
          </a:bodyPr>
          <a:lstStyle/>
          <a:p>
            <a:pPr>
              <a:spcBef>
                <a:spcPct val="50000"/>
              </a:spcBef>
            </a:pPr>
            <a:r>
              <a:rPr lang="en-US" sz="3200" dirty="0">
                <a:solidFill>
                  <a:srgbClr val="FF0000"/>
                </a:solidFill>
              </a:rPr>
              <a:t>Find the x and y components of vector D.</a:t>
            </a:r>
          </a:p>
        </p:txBody>
      </p:sp>
      <mc:AlternateContent xmlns:mc="http://schemas.openxmlformats.org/markup-compatibility/2006" xmlns:a14="http://schemas.microsoft.com/office/drawing/2010/main">
        <mc:Choice Requires="a14">
          <p:sp>
            <p:nvSpPr>
              <p:cNvPr id="48144" name="Rectangle 16"/>
              <p:cNvSpPr>
                <a:spLocks noChangeArrowheads="1"/>
              </p:cNvSpPr>
              <p:nvPr/>
            </p:nvSpPr>
            <p:spPr bwMode="auto">
              <a:xfrm>
                <a:off x="4333874" y="2203835"/>
                <a:ext cx="4684619" cy="2705612"/>
              </a:xfrm>
              <a:prstGeom prst="rect">
                <a:avLst/>
              </a:prstGeom>
              <a:noFill/>
              <a:ln w="9525">
                <a:noFill/>
                <a:miter lim="800000"/>
                <a:headEnd/>
                <a:tailEnd/>
              </a:ln>
            </p:spPr>
            <p:txBody>
              <a:bodyPr wrap="square">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D</m:t>
                              </m:r>
                            </m:e>
                            <m:sub>
                              <m:r>
                                <m:rPr>
                                  <m:sty m:val="p"/>
                                </m:rPr>
                                <a:rPr lang="en-US" sz="2800" b="0" i="0" smtClean="0">
                                  <a:latin typeface="Cambria Math"/>
                                </a:rPr>
                                <m:t>x</m:t>
                              </m:r>
                            </m:sub>
                          </m:sSub>
                        </m:sub>
                      </m:sSub>
                      <m:r>
                        <a:rPr lang="en-US" sz="2800" b="0" i="0" smtClean="0">
                          <a:latin typeface="Cambria Math"/>
                        </a:rPr>
                        <m:t>=400 </m:t>
                      </m:r>
                      <m:r>
                        <m:rPr>
                          <m:sty m:val="p"/>
                        </m:rPr>
                        <a:rPr lang="en-US" sz="2800" b="0" i="0" smtClean="0">
                          <a:latin typeface="Cambria Math"/>
                        </a:rPr>
                        <m:t>lb</m:t>
                      </m:r>
                      <m:r>
                        <a:rPr lang="en-US" sz="2800" b="0" i="0" smtClean="0">
                          <a:latin typeface="Cambria Math"/>
                        </a:rPr>
                        <m:t> </m:t>
                      </m:r>
                      <m:func>
                        <m:funcPr>
                          <m:ctrlPr>
                            <a:rPr lang="en-US" sz="2800" b="0" i="1" smtClean="0">
                              <a:latin typeface="Cambria Math"/>
                            </a:rPr>
                          </m:ctrlPr>
                        </m:funcPr>
                        <m:fName>
                          <m:r>
                            <m:rPr>
                              <m:sty m:val="p"/>
                            </m:rPr>
                            <a:rPr lang="en-US" sz="2800" b="0" i="0" smtClean="0">
                              <a:latin typeface="Cambria Math"/>
                            </a:rPr>
                            <m:t>cos</m:t>
                          </m:r>
                        </m:fName>
                        <m:e>
                          <m:r>
                            <a:rPr lang="en-US" sz="2800" b="0" i="0" smtClean="0">
                              <a:latin typeface="Cambria Math"/>
                            </a:rPr>
                            <m:t>30</m:t>
                          </m:r>
                          <m:r>
                            <a:rPr lang="en-US" sz="2800" b="0" i="0" smtClean="0">
                              <a:latin typeface="Cambria Math"/>
                              <a:ea typeface="Cambria Math"/>
                            </a:rPr>
                            <m:t>°</m:t>
                          </m:r>
                        </m:e>
                      </m:func>
                      <m:r>
                        <a:rPr lang="en-US" sz="2800" b="0" i="0" smtClean="0">
                          <a:latin typeface="Cambria Math"/>
                        </a:rPr>
                        <m:t> </m:t>
                      </m:r>
                      <m:r>
                        <m:rPr>
                          <m:sty m:val="p"/>
                        </m:rPr>
                        <a:rPr lang="en-US" sz="2800" b="0" i="0" smtClean="0">
                          <a:latin typeface="Cambria Math"/>
                        </a:rPr>
                        <m:t>right</m:t>
                      </m:r>
                    </m:oMath>
                  </m:oMathPara>
                </a14:m>
                <a:endParaRPr lang="en-US" sz="2800" dirty="0">
                  <a:cs typeface="Arial" charset="0"/>
                </a:endParaRPr>
              </a:p>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D</m:t>
                              </m:r>
                            </m:e>
                            <m:sub>
                              <m:r>
                                <m:rPr>
                                  <m:sty m:val="p"/>
                                </m:rPr>
                                <a:rPr lang="en-US" sz="2800" b="0" i="0" smtClean="0">
                                  <a:latin typeface="Cambria Math"/>
                                </a:rPr>
                                <m:t>x</m:t>
                              </m:r>
                            </m:sub>
                          </m:sSub>
                        </m:sub>
                      </m:sSub>
                      <m:r>
                        <a:rPr lang="en-US" sz="2800" b="0" i="0" smtClean="0">
                          <a:latin typeface="Cambria Math"/>
                        </a:rPr>
                        <m:t>=350 </m:t>
                      </m:r>
                      <m:r>
                        <m:rPr>
                          <m:sty m:val="p"/>
                        </m:rPr>
                        <a:rPr lang="en-US" sz="2800" b="0" i="0" smtClean="0">
                          <a:latin typeface="Cambria Math"/>
                        </a:rPr>
                        <m:t>lb</m:t>
                      </m:r>
                    </m:oMath>
                  </m:oMathPara>
                </a14:m>
                <a:endParaRPr lang="en-US" sz="2800" dirty="0"/>
              </a:p>
              <a:p>
                <a:pPr>
                  <a:spcBef>
                    <a:spcPct val="50000"/>
                  </a:spcBef>
                </a:pPr>
                <a:endParaRPr lang="en-US" sz="2800" dirty="0"/>
              </a:p>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D</m:t>
                              </m:r>
                            </m:e>
                            <m:sub>
                              <m:r>
                                <m:rPr>
                                  <m:sty m:val="p"/>
                                </m:rPr>
                                <a:rPr lang="en-US" sz="2800" b="0" i="0" smtClean="0">
                                  <a:latin typeface="Cambria Math"/>
                                </a:rPr>
                                <m:t>y</m:t>
                              </m:r>
                            </m:sub>
                          </m:sSub>
                        </m:sub>
                      </m:sSub>
                      <m:r>
                        <a:rPr lang="en-US" sz="2800" b="0" i="0" smtClean="0">
                          <a:latin typeface="Cambria Math"/>
                        </a:rPr>
                        <m:t>=400 </m:t>
                      </m:r>
                      <m:r>
                        <m:rPr>
                          <m:sty m:val="p"/>
                        </m:rPr>
                        <a:rPr lang="en-US" sz="2800" b="0" i="0" smtClean="0">
                          <a:latin typeface="Cambria Math"/>
                        </a:rPr>
                        <m:t>lb</m:t>
                      </m:r>
                      <m:r>
                        <a:rPr lang="en-US" sz="2800" b="0" i="0" smtClean="0">
                          <a:latin typeface="Cambria Math"/>
                        </a:rPr>
                        <m:t> </m:t>
                      </m:r>
                      <m:func>
                        <m:funcPr>
                          <m:ctrlPr>
                            <a:rPr lang="en-US" sz="2800" b="0" i="1" smtClean="0">
                              <a:latin typeface="Cambria Math"/>
                            </a:rPr>
                          </m:ctrlPr>
                        </m:funcPr>
                        <m:fName>
                          <m:r>
                            <m:rPr>
                              <m:sty m:val="p"/>
                            </m:rPr>
                            <a:rPr lang="en-US" sz="2800" b="0" i="0" smtClean="0">
                              <a:latin typeface="Cambria Math"/>
                            </a:rPr>
                            <m:t>sin</m:t>
                          </m:r>
                        </m:fName>
                        <m:e>
                          <m:r>
                            <a:rPr lang="en-US" sz="2800" b="0" i="0" smtClean="0">
                              <a:latin typeface="Cambria Math"/>
                            </a:rPr>
                            <m:t>30</m:t>
                          </m:r>
                          <m:r>
                            <a:rPr lang="en-US" sz="2800" b="0" i="0" smtClean="0">
                              <a:latin typeface="Cambria Math"/>
                              <a:ea typeface="Cambria Math"/>
                            </a:rPr>
                            <m:t>°</m:t>
                          </m:r>
                        </m:e>
                      </m:func>
                      <m:r>
                        <a:rPr lang="en-US" sz="2800" b="0" i="0" smtClean="0">
                          <a:latin typeface="Cambria Math"/>
                        </a:rPr>
                        <m:t> </m:t>
                      </m:r>
                      <m:r>
                        <m:rPr>
                          <m:sty m:val="p"/>
                        </m:rPr>
                        <a:rPr lang="en-US" sz="2800" b="0" i="0" smtClean="0">
                          <a:latin typeface="Cambria Math"/>
                        </a:rPr>
                        <m:t>down</m:t>
                      </m:r>
                    </m:oMath>
                  </m:oMathPara>
                </a14:m>
                <a:endParaRPr lang="en-US" sz="2800" dirty="0">
                  <a:cs typeface="Arial" charset="0"/>
                </a:endParaRPr>
              </a:p>
              <a:p>
                <a:pPr>
                  <a:spcBef>
                    <a:spcPct val="50000"/>
                  </a:spcBef>
                </a:pPr>
                <a14:m>
                  <m:oMathPara xmlns:m="http://schemas.openxmlformats.org/officeDocument/2006/math">
                    <m:oMathParaPr>
                      <m:jc m:val="left"/>
                    </m:oMathParaPr>
                    <m:oMath xmlns:m="http://schemas.openxmlformats.org/officeDocument/2006/math">
                      <m:sSub>
                        <m:sSubPr>
                          <m:ctrlPr>
                            <a:rPr lang="en-US" sz="2800" i="1" smtClean="0">
                              <a:latin typeface="Cambria Math"/>
                            </a:rPr>
                          </m:ctrlPr>
                        </m:sSubPr>
                        <m:e>
                          <m:r>
                            <m:rPr>
                              <m:sty m:val="p"/>
                            </m:rPr>
                            <a:rPr lang="en-US" sz="2800" b="0" i="0" smtClean="0">
                              <a:latin typeface="Cambria Math"/>
                            </a:rPr>
                            <m:t>F</m:t>
                          </m:r>
                        </m:e>
                        <m:sub>
                          <m:sSub>
                            <m:sSubPr>
                              <m:ctrlPr>
                                <a:rPr lang="en-US" sz="2800" i="1" smtClean="0">
                                  <a:latin typeface="Cambria Math"/>
                                </a:rPr>
                              </m:ctrlPr>
                            </m:sSubPr>
                            <m:e>
                              <m:r>
                                <m:rPr>
                                  <m:sty m:val="p"/>
                                </m:rPr>
                                <a:rPr lang="en-US" sz="2800" b="0" i="0" smtClean="0">
                                  <a:latin typeface="Cambria Math"/>
                                </a:rPr>
                                <m:t>D</m:t>
                              </m:r>
                            </m:e>
                            <m:sub>
                              <m:r>
                                <m:rPr>
                                  <m:sty m:val="p"/>
                                </m:rPr>
                                <a:rPr lang="en-US" sz="2800" b="0" i="0" smtClean="0">
                                  <a:latin typeface="Cambria Math"/>
                                </a:rPr>
                                <m:t>y</m:t>
                              </m:r>
                            </m:sub>
                          </m:sSub>
                        </m:sub>
                      </m:sSub>
                      <m:r>
                        <a:rPr lang="en-US" sz="2800" b="0" i="0" smtClean="0">
                          <a:latin typeface="Cambria Math"/>
                        </a:rPr>
                        <m:t>=−200 </m:t>
                      </m:r>
                      <m:r>
                        <m:rPr>
                          <m:sty m:val="p"/>
                        </m:rPr>
                        <a:rPr lang="en-US" sz="2800" b="0" i="0" smtClean="0">
                          <a:latin typeface="Cambria Math"/>
                        </a:rPr>
                        <m:t>lb</m:t>
                      </m:r>
                    </m:oMath>
                  </m:oMathPara>
                </a14:m>
                <a:endParaRPr lang="en-US" sz="2800" baseline="-25000" dirty="0"/>
              </a:p>
            </p:txBody>
          </p:sp>
        </mc:Choice>
        <mc:Fallback xmlns="">
          <p:sp>
            <p:nvSpPr>
              <p:cNvPr id="48144" name="Rectangle 16"/>
              <p:cNvSpPr>
                <a:spLocks noRot="1" noChangeAspect="1" noMove="1" noResize="1" noEditPoints="1" noAdjustHandles="1" noChangeArrowheads="1" noChangeShapeType="1" noTextEdit="1"/>
              </p:cNvSpPr>
              <p:nvPr/>
            </p:nvSpPr>
            <p:spPr bwMode="auto">
              <a:xfrm>
                <a:off x="4333874" y="2203835"/>
                <a:ext cx="4684619" cy="2705612"/>
              </a:xfrm>
              <a:prstGeom prst="rect">
                <a:avLst/>
              </a:prstGeom>
              <a:blipFill rotWithShape="1">
                <a:blip r:embed="rId8"/>
                <a:stretch>
                  <a:fillRect/>
                </a:stretch>
              </a:blipFill>
              <a:ln w="9525">
                <a:noFill/>
                <a:miter lim="800000"/>
                <a:headEnd/>
                <a:tailEnd/>
              </a:ln>
            </p:spPr>
            <p:txBody>
              <a:bodyPr/>
              <a:lstStyle/>
              <a:p>
                <a:r>
                  <a:rPr lang="en-US">
                    <a:noFill/>
                  </a:rPr>
                  <a:t> </a:t>
                </a:r>
              </a:p>
            </p:txBody>
          </p:sp>
        </mc:Fallback>
      </mc:AlternateContent>
      <p:sp>
        <p:nvSpPr>
          <p:cNvPr id="48138" name="Line 10"/>
          <p:cNvSpPr>
            <a:spLocks noChangeShapeType="1"/>
          </p:cNvSpPr>
          <p:nvPr/>
        </p:nvSpPr>
        <p:spPr bwMode="auto">
          <a:xfrm>
            <a:off x="849313" y="2895050"/>
            <a:ext cx="2598737" cy="1355725"/>
          </a:xfrm>
          <a:prstGeom prst="line">
            <a:avLst/>
          </a:prstGeom>
          <a:noFill/>
          <a:ln w="38100">
            <a:solidFill>
              <a:schemeClr val="tx1"/>
            </a:solidFill>
            <a:round/>
            <a:headEnd/>
            <a:tailEnd type="triangle" w="med" len="med"/>
          </a:ln>
        </p:spPr>
        <p:txBody>
          <a:bodyPr/>
          <a:lstStyle/>
          <a:p>
            <a:endParaRPr lang="en-US"/>
          </a:p>
        </p:txBody>
      </p:sp>
      <p:sp>
        <p:nvSpPr>
          <p:cNvPr id="48139" name="Line 11"/>
          <p:cNvSpPr>
            <a:spLocks noChangeShapeType="1"/>
          </p:cNvSpPr>
          <p:nvPr/>
        </p:nvSpPr>
        <p:spPr bwMode="auto">
          <a:xfrm>
            <a:off x="868363" y="2895050"/>
            <a:ext cx="2501900" cy="31750"/>
          </a:xfrm>
          <a:prstGeom prst="line">
            <a:avLst/>
          </a:prstGeom>
          <a:noFill/>
          <a:ln w="38100">
            <a:solidFill>
              <a:schemeClr val="tx1"/>
            </a:solidFill>
            <a:round/>
            <a:headEnd/>
            <a:tailEnd type="triangle" w="med" len="med"/>
          </a:ln>
        </p:spPr>
        <p:txBody>
          <a:bodyPr/>
          <a:lstStyle/>
          <a:p>
            <a:endParaRPr lang="en-US"/>
          </a:p>
        </p:txBody>
      </p:sp>
      <p:sp>
        <p:nvSpPr>
          <p:cNvPr id="48140" name="Line 12"/>
          <p:cNvSpPr>
            <a:spLocks noChangeShapeType="1"/>
          </p:cNvSpPr>
          <p:nvPr/>
        </p:nvSpPr>
        <p:spPr bwMode="auto">
          <a:xfrm>
            <a:off x="3344863" y="2909338"/>
            <a:ext cx="3175" cy="1323975"/>
          </a:xfrm>
          <a:prstGeom prst="line">
            <a:avLst/>
          </a:prstGeom>
          <a:noFill/>
          <a:ln w="38100">
            <a:solidFill>
              <a:schemeClr val="tx1"/>
            </a:solidFill>
            <a:round/>
            <a:headEnd/>
            <a:tailEnd type="triangle" w="med" len="med"/>
          </a:ln>
        </p:spPr>
        <p:txBody>
          <a:bodyPr/>
          <a:lstStyle/>
          <a:p>
            <a:endParaRPr lang="en-US"/>
          </a:p>
        </p:txBody>
      </p:sp>
      <p:pic>
        <p:nvPicPr>
          <p:cNvPr id="48145" name="Picture 17" descr="rope"/>
          <p:cNvPicPr>
            <a:picLocks noChangeAspect="1" noChangeArrowheads="1"/>
          </p:cNvPicPr>
          <p:nvPr/>
        </p:nvPicPr>
        <p:blipFill>
          <a:blip r:embed="rId9"/>
          <a:srcRect r="48756" b="20000"/>
          <a:stretch>
            <a:fillRect/>
          </a:stretch>
        </p:blipFill>
        <p:spPr bwMode="auto">
          <a:xfrm rot="1589019">
            <a:off x="733425" y="3212550"/>
            <a:ext cx="2214563" cy="295275"/>
          </a:xfrm>
          <a:prstGeom prst="rect">
            <a:avLst/>
          </a:prstGeom>
          <a:noFill/>
          <a:ln w="9525">
            <a:noFill/>
            <a:miter lim="800000"/>
            <a:headEnd/>
            <a:tailEnd/>
          </a:ln>
        </p:spPr>
      </p:pic>
      <p:sp>
        <p:nvSpPr>
          <p:cNvPr id="48146" name="Line 18"/>
          <p:cNvSpPr>
            <a:spLocks noChangeShapeType="1"/>
          </p:cNvSpPr>
          <p:nvPr/>
        </p:nvSpPr>
        <p:spPr bwMode="auto">
          <a:xfrm>
            <a:off x="2878138" y="3945975"/>
            <a:ext cx="534987" cy="280988"/>
          </a:xfrm>
          <a:prstGeom prst="line">
            <a:avLst/>
          </a:prstGeom>
          <a:noFill/>
          <a:ln w="38100">
            <a:solidFill>
              <a:schemeClr val="tx1"/>
            </a:solidFill>
            <a:round/>
            <a:headEnd/>
            <a:tailEnd type="triangle" w="med" len="med"/>
          </a:ln>
        </p:spPr>
        <p:txBody>
          <a:bodyPr/>
          <a:lstStyle/>
          <a:p>
            <a:endParaRPr lang="en-US"/>
          </a:p>
        </p:txBody>
      </p:sp>
      <mc:AlternateContent xmlns:mc="http://schemas.openxmlformats.org/markup-compatibility/2006" xmlns:a14="http://schemas.microsoft.com/office/drawing/2010/main">
        <mc:Choice Requires="a14">
          <p:sp>
            <p:nvSpPr>
              <p:cNvPr id="2" name="TextBox 1"/>
              <p:cNvSpPr txBox="1"/>
              <p:nvPr/>
            </p:nvSpPr>
            <p:spPr>
              <a:xfrm>
                <a:off x="921881" y="3744354"/>
                <a:ext cx="1702133"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D</m:t>
                          </m:r>
                        </m:e>
                      </m:acc>
                      <m:r>
                        <a:rPr lang="en-US" sz="2400" b="0" i="0" smtClean="0">
                          <a:latin typeface="Cambria Math"/>
                        </a:rPr>
                        <m:t>=400 </m:t>
                      </m:r>
                      <m:r>
                        <m:rPr>
                          <m:sty m:val="p"/>
                        </m:rPr>
                        <a:rPr lang="en-US" sz="2400" b="0" i="0" smtClean="0">
                          <a:latin typeface="Cambria Math"/>
                        </a:rPr>
                        <m:t>lb</m:t>
                      </m:r>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921881" y="3744354"/>
                <a:ext cx="1702133" cy="506421"/>
              </a:xfrm>
              <a:prstGeom prst="rect">
                <a:avLst/>
              </a:prstGeom>
              <a:blipFill rotWithShape="1">
                <a:blip r:embed="rId10"/>
                <a:stretch>
                  <a:fillRect/>
                </a:stretch>
              </a:blipFill>
            </p:spPr>
            <p:txBody>
              <a:bodyPr/>
              <a:lstStyle/>
              <a:p>
                <a:r>
                  <a:rPr lang="en-US">
                    <a:noFill/>
                  </a:rPr>
                  <a:t> </a:t>
                </a:r>
              </a:p>
            </p:txBody>
          </p:sp>
        </mc:Fallback>
      </mc:AlternateContent>
      <p:sp>
        <p:nvSpPr>
          <p:cNvPr id="19"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2" fill="hold" grpId="0" nodeType="clickEffect">
                                  <p:stCondLst>
                                    <p:cond delay="0"/>
                                  </p:stCondLst>
                                  <p:childTnLst>
                                    <p:animEffect transition="out" filter="wipe(right)">
                                      <p:cBhvr>
                                        <p:cTn id="6" dur="500"/>
                                        <p:tgtEl>
                                          <p:spTgt spid="48146"/>
                                        </p:tgtEl>
                                      </p:cBhvr>
                                    </p:animEffect>
                                    <p:set>
                                      <p:cBhvr>
                                        <p:cTn id="7" dur="1" fill="hold">
                                          <p:stCondLst>
                                            <p:cond delay="499"/>
                                          </p:stCondLst>
                                        </p:cTn>
                                        <p:tgtEl>
                                          <p:spTgt spid="48146"/>
                                        </p:tgtEl>
                                        <p:attrNameLst>
                                          <p:attrName>style.visibility</p:attrName>
                                        </p:attrNameLst>
                                      </p:cBhvr>
                                      <p:to>
                                        <p:strVal val="hidden"/>
                                      </p:to>
                                    </p:set>
                                  </p:childTnLst>
                                </p:cTn>
                              </p:par>
                              <p:par>
                                <p:cTn id="8" presetID="22" presetClass="exit" presetSubtype="2" fill="hold" nodeType="withEffect">
                                  <p:stCondLst>
                                    <p:cond delay="0"/>
                                  </p:stCondLst>
                                  <p:childTnLst>
                                    <p:animEffect transition="out" filter="wipe(right)">
                                      <p:cBhvr>
                                        <p:cTn id="9" dur="500"/>
                                        <p:tgtEl>
                                          <p:spTgt spid="48145"/>
                                        </p:tgtEl>
                                      </p:cBhvr>
                                    </p:animEffect>
                                    <p:set>
                                      <p:cBhvr>
                                        <p:cTn id="10" dur="1" fill="hold">
                                          <p:stCondLst>
                                            <p:cond delay="499"/>
                                          </p:stCondLst>
                                        </p:cTn>
                                        <p:tgtEl>
                                          <p:spTgt spid="48145"/>
                                        </p:tgtEl>
                                        <p:attrNameLst>
                                          <p:attrName>style.visibility</p:attrName>
                                        </p:attrNameLst>
                                      </p:cBhvr>
                                      <p:to>
                                        <p:strVal val="hidden"/>
                                      </p:to>
                                    </p:set>
                                  </p:childTnLst>
                                </p:cTn>
                              </p:par>
                            </p:childTnLst>
                          </p:cTn>
                        </p:par>
                        <p:par>
                          <p:cTn id="11" fill="hold" nodeType="afterGroup">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48138"/>
                                        </p:tgtEl>
                                        <p:attrNameLst>
                                          <p:attrName>style.visibility</p:attrName>
                                        </p:attrNameLst>
                                      </p:cBhvr>
                                      <p:to>
                                        <p:strVal val="visible"/>
                                      </p:to>
                                    </p:set>
                                    <p:animEffect transition="in" filter="wipe(left)">
                                      <p:cBhvr>
                                        <p:cTn id="14" dur="500"/>
                                        <p:tgtEl>
                                          <p:spTgt spid="48138"/>
                                        </p:tgtEl>
                                      </p:cBhvr>
                                    </p:animEffect>
                                  </p:childTnLst>
                                </p:cTn>
                              </p:par>
                            </p:childTnLst>
                          </p:cTn>
                        </p:par>
                        <p:par>
                          <p:cTn id="15" fill="hold" nodeType="afterGroup">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48139"/>
                                        </p:tgtEl>
                                        <p:attrNameLst>
                                          <p:attrName>style.visibility</p:attrName>
                                        </p:attrNameLst>
                                      </p:cBhvr>
                                      <p:to>
                                        <p:strVal val="visible"/>
                                      </p:to>
                                    </p:set>
                                    <p:animEffect transition="in" filter="wipe(left)">
                                      <p:cBhvr>
                                        <p:cTn id="18" dur="500"/>
                                        <p:tgtEl>
                                          <p:spTgt spid="48139"/>
                                        </p:tgtEl>
                                      </p:cBhvr>
                                    </p:animEffect>
                                  </p:childTnLst>
                                </p:cTn>
                              </p:par>
                            </p:childTnLst>
                          </p:cTn>
                        </p:par>
                        <p:par>
                          <p:cTn id="19" fill="hold" nodeType="afterGroup">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8140"/>
                                        </p:tgtEl>
                                        <p:attrNameLst>
                                          <p:attrName>style.visibility</p:attrName>
                                        </p:attrNameLst>
                                      </p:cBhvr>
                                      <p:to>
                                        <p:strVal val="visible"/>
                                      </p:to>
                                    </p:set>
                                    <p:animEffect transition="in" filter="wipe(up)">
                                      <p:cBhvr>
                                        <p:cTn id="22" dur="500"/>
                                        <p:tgtEl>
                                          <p:spTgt spid="48140"/>
                                        </p:tgtEl>
                                      </p:cBhvr>
                                    </p:animEffect>
                                  </p:childTnLst>
                                </p:cTn>
                              </p:par>
                            </p:childTnLst>
                          </p:cTn>
                        </p:par>
                        <p:par>
                          <p:cTn id="23" fill="hold" nodeType="afterGroup">
                            <p:stCondLst>
                              <p:cond delay="2000"/>
                            </p:stCondLst>
                            <p:childTnLst>
                              <p:par>
                                <p:cTn id="24" presetID="1" presetClass="entr" presetSubtype="0" fill="hold" nodeType="afterEffect">
                                  <p:stCondLst>
                                    <p:cond delay="0"/>
                                  </p:stCondLst>
                                  <p:childTnLst>
                                    <p:set>
                                      <p:cBhvr>
                                        <p:cTn id="25" dur="1" fill="hold">
                                          <p:stCondLst>
                                            <p:cond delay="0"/>
                                          </p:stCondLst>
                                        </p:cTn>
                                        <p:tgtEl>
                                          <p:spTgt spid="48149"/>
                                        </p:tgtEl>
                                        <p:attrNameLst>
                                          <p:attrName>style.visibility</p:attrName>
                                        </p:attrNameLst>
                                      </p:cBhvr>
                                      <p:to>
                                        <p:strVal val="visible"/>
                                      </p:to>
                                    </p:set>
                                  </p:childTnLst>
                                </p:cTn>
                              </p:par>
                            </p:childTnLst>
                          </p:cTn>
                        </p:par>
                        <p:par>
                          <p:cTn id="26" fill="hold" nodeType="afterGroup">
                            <p:stCondLst>
                              <p:cond delay="2000"/>
                            </p:stCondLst>
                            <p:childTnLst>
                              <p:par>
                                <p:cTn id="27" presetID="1" presetClass="entr" presetSubtype="0" fill="hold" grpId="0" nodeType="afterEffect">
                                  <p:stCondLst>
                                    <p:cond delay="0"/>
                                  </p:stCondLst>
                                  <p:childTnLst>
                                    <p:set>
                                      <p:cBhvr>
                                        <p:cTn id="28" dur="1" fill="hold">
                                          <p:stCondLst>
                                            <p:cond delay="0"/>
                                          </p:stCondLst>
                                        </p:cTn>
                                        <p:tgtEl>
                                          <p:spTgt spid="4814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141"/>
                                        </p:tgtEl>
                                        <p:attrNameLst>
                                          <p:attrName>style.visibility</p:attrName>
                                        </p:attrNameLst>
                                      </p:cBhvr>
                                      <p:to>
                                        <p:strVal val="visible"/>
                                      </p:to>
                                    </p:set>
                                  </p:childTnLst>
                                </p:cTn>
                              </p:par>
                            </p:childTnLst>
                          </p:cTn>
                        </p:par>
                        <p:par>
                          <p:cTn id="31" fill="hold" nodeType="afterGroup">
                            <p:stCondLst>
                              <p:cond delay="2000"/>
                            </p:stCondLst>
                            <p:childTnLst>
                              <p:par>
                                <p:cTn id="32" presetID="1" presetClass="entr" presetSubtype="0" fill="hold" grpId="0" nodeType="afterEffect">
                                  <p:stCondLst>
                                    <p:cond delay="0"/>
                                  </p:stCondLst>
                                  <p:childTnLst>
                                    <p:set>
                                      <p:cBhvr>
                                        <p:cTn id="33" dur="1" fill="hold">
                                          <p:stCondLst>
                                            <p:cond delay="0"/>
                                          </p:stCondLst>
                                        </p:cTn>
                                        <p:tgtEl>
                                          <p:spTgt spid="48137"/>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8144">
                                            <p:txEl>
                                              <p:pRg st="0" end="0"/>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48144">
                                            <p:txEl>
                                              <p:pRg st="1" end="1"/>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48144">
                                            <p:txEl>
                                              <p:pRg st="3" end="3"/>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4814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animBg="1"/>
      <p:bldP spid="48141" grpId="0"/>
      <p:bldP spid="48142" grpId="0"/>
      <p:bldP spid="48138" grpId="0" animBg="1"/>
      <p:bldP spid="48139" grpId="0" animBg="1"/>
      <p:bldP spid="48140" grpId="0" animBg="1"/>
      <p:bldP spid="48146"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013" name="Text Box 4"/>
          <p:cNvSpPr txBox="1">
            <a:spLocks noChangeArrowheads="1"/>
          </p:cNvSpPr>
          <p:nvPr/>
        </p:nvSpPr>
        <p:spPr bwMode="auto">
          <a:xfrm>
            <a:off x="4311650" y="554038"/>
            <a:ext cx="4524375" cy="2868612"/>
          </a:xfrm>
          <a:prstGeom prst="rect">
            <a:avLst/>
          </a:prstGeom>
          <a:noFill/>
          <a:ln w="9525">
            <a:noFill/>
            <a:miter lim="800000"/>
            <a:headEnd/>
            <a:tailEnd/>
          </a:ln>
        </p:spPr>
        <p:txBody>
          <a:bodyPr>
            <a:spAutoFit/>
          </a:bodyPr>
          <a:lstStyle/>
          <a:p>
            <a:pPr>
              <a:spcBef>
                <a:spcPct val="50000"/>
              </a:spcBef>
            </a:pPr>
            <a:r>
              <a:rPr lang="en-US" sz="2800" dirty="0"/>
              <a:t>List the forces according to sense.</a:t>
            </a:r>
          </a:p>
          <a:p>
            <a:pPr>
              <a:spcBef>
                <a:spcPct val="50000"/>
              </a:spcBef>
            </a:pPr>
            <a:r>
              <a:rPr lang="en-US" sz="2800" dirty="0"/>
              <a:t>Label right and up forces as positive, and label left and down forces as negative.</a:t>
            </a:r>
          </a:p>
        </p:txBody>
      </p:sp>
      <mc:AlternateContent xmlns:mc="http://schemas.openxmlformats.org/markup-compatibility/2006" xmlns:a14="http://schemas.microsoft.com/office/drawing/2010/main">
        <mc:Choice Requires="a14">
          <p:sp>
            <p:nvSpPr>
              <p:cNvPr id="51205" name="Text Box 5"/>
              <p:cNvSpPr txBox="1">
                <a:spLocks noChangeArrowheads="1"/>
              </p:cNvSpPr>
              <p:nvPr/>
            </p:nvSpPr>
            <p:spPr bwMode="auto">
              <a:xfrm>
                <a:off x="5656696" y="3582266"/>
                <a:ext cx="2490788" cy="2537874"/>
              </a:xfrm>
              <a:prstGeom prst="rect">
                <a:avLst/>
              </a:prstGeom>
              <a:noFill/>
              <a:ln w="9525">
                <a:noFill/>
                <a:miter lim="800000"/>
                <a:headEnd/>
                <a:tailEnd/>
              </a:ln>
            </p:spPr>
            <p:txBody>
              <a:bodyPr>
                <a:spAutoFit/>
              </a:bodyPr>
              <a:lstStyle/>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x</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C</m:t>
                              </m:r>
                            </m:e>
                            <m:sub>
                              <m:r>
                                <m:rPr>
                                  <m:sty m:val="p"/>
                                </m:rPr>
                                <a:rPr lang="en-US" sz="2400" b="0" i="0" smtClean="0">
                                  <a:latin typeface="Cambria Math"/>
                                </a:rPr>
                                <m:t>x</m:t>
                              </m:r>
                            </m:sub>
                          </m:sSub>
                        </m:sub>
                      </m:sSub>
                      <m:r>
                        <a:rPr lang="en-US" sz="2400" b="0" i="0" smtClean="0">
                          <a:latin typeface="Cambria Math"/>
                        </a:rPr>
                        <m:t>=+150.0 </m:t>
                      </m:r>
                      <m:r>
                        <m:rPr>
                          <m:sty m:val="p"/>
                        </m:rPr>
                        <a:rPr lang="en-US" sz="2400" b="0" i="0" smtClean="0">
                          <a:latin typeface="Cambria Math"/>
                        </a:rPr>
                        <m:t>lb</m:t>
                      </m:r>
                    </m:oMath>
                  </m:oMathPara>
                </a14:m>
                <a:endParaRPr lang="en-US" sz="2400" dirty="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D</m:t>
                              </m:r>
                            </m:e>
                            <m:sub>
                              <m:r>
                                <m:rPr>
                                  <m:sty m:val="p"/>
                                </m:rPr>
                                <a:rPr lang="en-US" sz="2400" b="0" i="0" smtClean="0">
                                  <a:latin typeface="Cambria Math"/>
                                </a:rPr>
                                <m:t>x</m:t>
                              </m:r>
                            </m:sub>
                          </m:sSub>
                        </m:sub>
                      </m:sSub>
                      <m:r>
                        <a:rPr lang="en-US" sz="2400" b="0" i="0" smtClean="0">
                          <a:latin typeface="Cambria Math"/>
                        </a:rPr>
                        <m:t>=+346.4 </m:t>
                      </m:r>
                      <m:r>
                        <m:rPr>
                          <m:sty m:val="p"/>
                        </m:rPr>
                        <a:rPr lang="en-US" sz="2400" b="0" i="0" smtClean="0">
                          <a:latin typeface="Cambria Math"/>
                        </a:rPr>
                        <m:t>lb</m:t>
                      </m:r>
                    </m:oMath>
                  </m:oMathPara>
                </a14:m>
                <a:endParaRPr lang="en-US" sz="2400" dirty="0"/>
              </a:p>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y</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C</m:t>
                              </m:r>
                            </m:e>
                            <m:sub>
                              <m:r>
                                <m:rPr>
                                  <m:sty m:val="p"/>
                                </m:rPr>
                                <a:rPr lang="en-US" sz="2400" b="0" i="0" smtClean="0">
                                  <a:latin typeface="Cambria Math"/>
                                </a:rPr>
                                <m:t>y</m:t>
                              </m:r>
                            </m:sub>
                          </m:sSub>
                        </m:sub>
                      </m:sSub>
                      <m:r>
                        <a:rPr lang="en-US" sz="2400" b="0" i="0" smtClean="0">
                          <a:latin typeface="Cambria Math"/>
                        </a:rPr>
                        <m:t>=+259.8 </m:t>
                      </m:r>
                      <m:r>
                        <m:rPr>
                          <m:sty m:val="p"/>
                        </m:rPr>
                        <a:rPr lang="en-US" sz="2400" b="0" i="0" smtClean="0">
                          <a:latin typeface="Cambria Math"/>
                        </a:rPr>
                        <m:t>lb</m:t>
                      </m:r>
                    </m:oMath>
                  </m:oMathPara>
                </a14:m>
                <a:endParaRPr lang="en-US" sz="2400" dirty="0" smtClean="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D</m:t>
                              </m:r>
                            </m:e>
                            <m:sub>
                              <m:r>
                                <m:rPr>
                                  <m:sty m:val="p"/>
                                </m:rPr>
                                <a:rPr lang="en-US" sz="2400" b="0" i="0" smtClean="0">
                                  <a:latin typeface="Cambria Math"/>
                                </a:rPr>
                                <m:t>y</m:t>
                              </m:r>
                            </m:sub>
                          </m:sSub>
                        </m:sub>
                      </m:sSub>
                      <m:r>
                        <a:rPr lang="en-US" sz="2400" b="0" i="0" smtClean="0">
                          <a:latin typeface="Cambria Math"/>
                        </a:rPr>
                        <m:t>=−200.0 </m:t>
                      </m:r>
                      <m:r>
                        <m:rPr>
                          <m:sty m:val="p"/>
                        </m:rPr>
                        <a:rPr lang="en-US" sz="2400" b="0" i="0" smtClean="0">
                          <a:latin typeface="Cambria Math"/>
                        </a:rPr>
                        <m:t>lb</m:t>
                      </m:r>
                    </m:oMath>
                  </m:oMathPara>
                </a14:m>
                <a:endParaRPr lang="en-US" sz="2400" dirty="0"/>
              </a:p>
            </p:txBody>
          </p:sp>
        </mc:Choice>
        <mc:Fallback xmlns="">
          <p:sp>
            <p:nvSpPr>
              <p:cNvPr id="51205" name="Text Box 5"/>
              <p:cNvSpPr txBox="1">
                <a:spLocks noRot="1" noChangeAspect="1" noMove="1" noResize="1" noEditPoints="1" noAdjustHandles="1" noChangeArrowheads="1" noChangeShapeType="1" noTextEdit="1"/>
              </p:cNvSpPr>
              <p:nvPr/>
            </p:nvSpPr>
            <p:spPr bwMode="auto">
              <a:xfrm>
                <a:off x="5656696" y="3582266"/>
                <a:ext cx="2490788" cy="2537874"/>
              </a:xfrm>
              <a:prstGeom prst="rect">
                <a:avLst/>
              </a:prstGeom>
              <a:blipFill rotWithShape="1">
                <a:blip r:embed="rId4"/>
                <a:stretch>
                  <a:fillRect l="-733" b="-240"/>
                </a:stretch>
              </a:blipFill>
              <a:ln w="9525">
                <a:noFill/>
                <a:miter lim="800000"/>
                <a:headEnd/>
                <a:tailEnd/>
              </a:ln>
            </p:spPr>
            <p:txBody>
              <a:bodyPr/>
              <a:lstStyle/>
              <a:p>
                <a:r>
                  <a:rPr lang="en-US">
                    <a:noFill/>
                  </a:rPr>
                  <a:t> </a:t>
                </a:r>
              </a:p>
            </p:txBody>
          </p:sp>
        </mc:Fallback>
      </mc:AlternateContent>
      <p:graphicFrame>
        <p:nvGraphicFramePr>
          <p:cNvPr id="51208" name="Object 24"/>
          <p:cNvGraphicFramePr>
            <a:graphicFrameLocks noChangeAspect="1"/>
          </p:cNvGraphicFramePr>
          <p:nvPr/>
        </p:nvGraphicFramePr>
        <p:xfrm>
          <a:off x="2106613" y="3702050"/>
          <a:ext cx="793750" cy="242888"/>
        </p:xfrm>
        <a:graphic>
          <a:graphicData uri="http://schemas.openxmlformats.org/presentationml/2006/ole">
            <mc:AlternateContent xmlns:mc="http://schemas.openxmlformats.org/markup-compatibility/2006">
              <mc:Choice xmlns:v="urn:schemas-microsoft-com:vml" Requires="v">
                <p:oleObj spid="_x0000_s42088" name="Equation" r:id="rId5" imgW="914400" imgH="279400" progId="Equation.DSMT4">
                  <p:embed/>
                </p:oleObj>
              </mc:Choice>
              <mc:Fallback>
                <p:oleObj name="Equation" r:id="rId5" imgW="914400" imgH="279400" progId="Equation.DSMT4">
                  <p:embed/>
                  <p:pic>
                    <p:nvPicPr>
                      <p:cNvPr id="0"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6613" y="3702050"/>
                        <a:ext cx="793750" cy="242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09" name="Object 25"/>
          <p:cNvGraphicFramePr>
            <a:graphicFrameLocks noChangeAspect="1"/>
          </p:cNvGraphicFramePr>
          <p:nvPr/>
        </p:nvGraphicFramePr>
        <p:xfrm>
          <a:off x="2160588" y="4449763"/>
          <a:ext cx="793750" cy="242887"/>
        </p:xfrm>
        <a:graphic>
          <a:graphicData uri="http://schemas.openxmlformats.org/presentationml/2006/ole">
            <mc:AlternateContent xmlns:mc="http://schemas.openxmlformats.org/markup-compatibility/2006">
              <mc:Choice xmlns:v="urn:schemas-microsoft-com:vml" Requires="v">
                <p:oleObj spid="_x0000_s42089" name="Equation" r:id="rId7" imgW="914400" imgH="279400" progId="Equation.DSMT4">
                  <p:embed/>
                </p:oleObj>
              </mc:Choice>
              <mc:Fallback>
                <p:oleObj name="Equation" r:id="rId7" imgW="914400" imgH="279400" progId="Equation.DSMT4">
                  <p:embed/>
                  <p:pic>
                    <p:nvPicPr>
                      <p:cNvPr id="0" name="Picture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0588" y="4449763"/>
                        <a:ext cx="793750" cy="242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1" name="Line 11"/>
          <p:cNvSpPr>
            <a:spLocks noChangeShapeType="1"/>
          </p:cNvSpPr>
          <p:nvPr/>
        </p:nvSpPr>
        <p:spPr bwMode="auto">
          <a:xfrm flipV="1">
            <a:off x="1011238" y="2344738"/>
            <a:ext cx="1100137" cy="1935162"/>
          </a:xfrm>
          <a:prstGeom prst="line">
            <a:avLst/>
          </a:prstGeom>
          <a:noFill/>
          <a:ln w="38100">
            <a:solidFill>
              <a:schemeClr val="tx1"/>
            </a:solidFill>
            <a:round/>
            <a:headEnd/>
            <a:tailEnd type="triangle" w="med" len="med"/>
          </a:ln>
        </p:spPr>
        <p:txBody>
          <a:bodyPr/>
          <a:lstStyle/>
          <a:p>
            <a:endParaRPr lang="en-US"/>
          </a:p>
        </p:txBody>
      </p:sp>
      <p:sp>
        <p:nvSpPr>
          <p:cNvPr id="51212" name="Line 12"/>
          <p:cNvSpPr>
            <a:spLocks noChangeShapeType="1"/>
          </p:cNvSpPr>
          <p:nvPr/>
        </p:nvSpPr>
        <p:spPr bwMode="auto">
          <a:xfrm>
            <a:off x="1001713" y="4251325"/>
            <a:ext cx="1508125" cy="738188"/>
          </a:xfrm>
          <a:prstGeom prst="line">
            <a:avLst/>
          </a:prstGeom>
          <a:noFill/>
          <a:ln w="38100">
            <a:solidFill>
              <a:schemeClr val="tx1"/>
            </a:solidFill>
            <a:round/>
            <a:headEnd/>
            <a:tailEnd type="triangle" w="med" len="med"/>
          </a:ln>
        </p:spPr>
        <p:txBody>
          <a:bodyPr/>
          <a:lstStyle/>
          <a:p>
            <a:endParaRPr lang="en-US"/>
          </a:p>
        </p:txBody>
      </p:sp>
      <p:sp>
        <p:nvSpPr>
          <p:cNvPr id="42017" name="Line 13"/>
          <p:cNvSpPr>
            <a:spLocks noChangeShapeType="1"/>
          </p:cNvSpPr>
          <p:nvPr/>
        </p:nvSpPr>
        <p:spPr bwMode="auto">
          <a:xfrm>
            <a:off x="534988" y="4251325"/>
            <a:ext cx="2771775" cy="0"/>
          </a:xfrm>
          <a:prstGeom prst="line">
            <a:avLst/>
          </a:prstGeom>
          <a:noFill/>
          <a:ln w="9525">
            <a:solidFill>
              <a:schemeClr val="tx1"/>
            </a:solidFill>
            <a:round/>
            <a:headEnd/>
            <a:tailEnd/>
          </a:ln>
        </p:spPr>
        <p:txBody>
          <a:bodyPr/>
          <a:lstStyle/>
          <a:p>
            <a:endParaRPr lang="en-US"/>
          </a:p>
        </p:txBody>
      </p:sp>
      <p:sp>
        <p:nvSpPr>
          <p:cNvPr id="51216" name="Line 16"/>
          <p:cNvSpPr>
            <a:spLocks noChangeShapeType="1"/>
          </p:cNvSpPr>
          <p:nvPr/>
        </p:nvSpPr>
        <p:spPr bwMode="auto">
          <a:xfrm>
            <a:off x="1046163" y="4198938"/>
            <a:ext cx="0" cy="846137"/>
          </a:xfrm>
          <a:prstGeom prst="line">
            <a:avLst/>
          </a:prstGeom>
          <a:noFill/>
          <a:ln w="38100">
            <a:solidFill>
              <a:srgbClr val="FF0000"/>
            </a:solidFill>
            <a:round/>
            <a:headEnd/>
            <a:tailEnd type="triangle" w="med" len="med"/>
          </a:ln>
        </p:spPr>
        <p:txBody>
          <a:bodyPr/>
          <a:lstStyle/>
          <a:p>
            <a:endParaRPr lang="en-US"/>
          </a:p>
        </p:txBody>
      </p:sp>
      <p:sp>
        <p:nvSpPr>
          <p:cNvPr id="51217" name="Line 17"/>
          <p:cNvSpPr>
            <a:spLocks noChangeShapeType="1"/>
          </p:cNvSpPr>
          <p:nvPr/>
        </p:nvSpPr>
        <p:spPr bwMode="auto">
          <a:xfrm flipV="1">
            <a:off x="1052513" y="2355850"/>
            <a:ext cx="0" cy="1887538"/>
          </a:xfrm>
          <a:prstGeom prst="line">
            <a:avLst/>
          </a:prstGeom>
          <a:noFill/>
          <a:ln w="38100">
            <a:solidFill>
              <a:srgbClr val="FF0000"/>
            </a:solidFill>
            <a:round/>
            <a:headEnd/>
            <a:tailEnd type="triangle" w="med" len="med"/>
          </a:ln>
        </p:spPr>
        <p:txBody>
          <a:bodyPr/>
          <a:lstStyle/>
          <a:p>
            <a:endParaRPr lang="en-US"/>
          </a:p>
        </p:txBody>
      </p:sp>
      <p:sp>
        <p:nvSpPr>
          <p:cNvPr id="51218" name="Line 18"/>
          <p:cNvSpPr>
            <a:spLocks noChangeShapeType="1"/>
          </p:cNvSpPr>
          <p:nvPr/>
        </p:nvSpPr>
        <p:spPr bwMode="auto">
          <a:xfrm>
            <a:off x="1052513" y="4322763"/>
            <a:ext cx="1565275" cy="0"/>
          </a:xfrm>
          <a:prstGeom prst="line">
            <a:avLst/>
          </a:prstGeom>
          <a:noFill/>
          <a:ln w="38100">
            <a:solidFill>
              <a:srgbClr val="FF0000"/>
            </a:solidFill>
            <a:round/>
            <a:headEnd/>
            <a:tailEnd type="triangle" w="med" len="med"/>
          </a:ln>
        </p:spPr>
        <p:txBody>
          <a:bodyPr/>
          <a:lstStyle/>
          <a:p>
            <a:endParaRPr lang="en-US"/>
          </a:p>
        </p:txBody>
      </p:sp>
      <p:sp>
        <p:nvSpPr>
          <p:cNvPr id="51219" name="Line 19"/>
          <p:cNvSpPr>
            <a:spLocks noChangeShapeType="1"/>
          </p:cNvSpPr>
          <p:nvPr/>
        </p:nvSpPr>
        <p:spPr bwMode="auto">
          <a:xfrm>
            <a:off x="1039813" y="4135438"/>
            <a:ext cx="1136650" cy="0"/>
          </a:xfrm>
          <a:prstGeom prst="line">
            <a:avLst/>
          </a:prstGeom>
          <a:noFill/>
          <a:ln w="38100">
            <a:solidFill>
              <a:srgbClr val="FF0000"/>
            </a:solidFill>
            <a:round/>
            <a:headEnd/>
            <a:tailEnd type="triangle" w="med" len="med"/>
          </a:ln>
        </p:spPr>
        <p:txBody>
          <a:bodyPr/>
          <a:lstStyle/>
          <a:p>
            <a:endParaRPr lang="en-US"/>
          </a:p>
        </p:txBody>
      </p:sp>
      <mc:AlternateContent xmlns:mc="http://schemas.openxmlformats.org/markup-compatibility/2006" xmlns:a14="http://schemas.microsoft.com/office/drawing/2010/main">
        <mc:Choice Requires="a14">
          <p:sp>
            <p:nvSpPr>
              <p:cNvPr id="51220" name="Text Box 20"/>
              <p:cNvSpPr txBox="1">
                <a:spLocks noChangeArrowheads="1"/>
              </p:cNvSpPr>
              <p:nvPr/>
            </p:nvSpPr>
            <p:spPr bwMode="auto">
              <a:xfrm>
                <a:off x="3112668" y="3832225"/>
                <a:ext cx="1931987" cy="42806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C</m:t>
                              </m:r>
                            </m:e>
                            <m:sub>
                              <m:r>
                                <m:rPr>
                                  <m:sty m:val="p"/>
                                </m:rPr>
                                <a:rPr lang="en-US" sz="2000" b="0" i="0" smtClean="0">
                                  <a:solidFill>
                                    <a:srgbClr val="FF0000"/>
                                  </a:solidFill>
                                  <a:latin typeface="Cambria Math"/>
                                </a:rPr>
                                <m:t>x</m:t>
                              </m:r>
                            </m:sub>
                          </m:sSub>
                        </m:sub>
                      </m:sSub>
                      <m:r>
                        <a:rPr lang="en-US" sz="2000" b="0" i="0" smtClean="0">
                          <a:solidFill>
                            <a:srgbClr val="FF0000"/>
                          </a:solidFill>
                          <a:latin typeface="Cambria Math"/>
                        </a:rPr>
                        <m:t>=150.0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51220" name="Text Box 20"/>
              <p:cNvSpPr txBox="1">
                <a:spLocks noRot="1" noChangeAspect="1" noMove="1" noResize="1" noEditPoints="1" noAdjustHandles="1" noChangeArrowheads="1" noChangeShapeType="1" noTextEdit="1"/>
              </p:cNvSpPr>
              <p:nvPr/>
            </p:nvSpPr>
            <p:spPr bwMode="auto">
              <a:xfrm>
                <a:off x="3112668" y="3832225"/>
                <a:ext cx="1931987" cy="428066"/>
              </a:xfrm>
              <a:prstGeom prst="rect">
                <a:avLst/>
              </a:prstGeom>
              <a:blipFill rotWithShape="1">
                <a:blip r:embed="rId9"/>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221" name="Text Box 21"/>
              <p:cNvSpPr txBox="1">
                <a:spLocks noChangeArrowheads="1"/>
              </p:cNvSpPr>
              <p:nvPr/>
            </p:nvSpPr>
            <p:spPr bwMode="auto">
              <a:xfrm>
                <a:off x="3107905" y="4246563"/>
                <a:ext cx="2058988" cy="42806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D</m:t>
                              </m:r>
                            </m:e>
                            <m:sub>
                              <m:r>
                                <m:rPr>
                                  <m:sty m:val="p"/>
                                </m:rPr>
                                <a:rPr lang="en-US" sz="2000" b="0" i="0" smtClean="0">
                                  <a:solidFill>
                                    <a:srgbClr val="FF0000"/>
                                  </a:solidFill>
                                  <a:latin typeface="Cambria Math"/>
                                </a:rPr>
                                <m:t>x</m:t>
                              </m:r>
                            </m:sub>
                          </m:sSub>
                        </m:sub>
                      </m:sSub>
                      <m:r>
                        <a:rPr lang="en-US" sz="2000" b="0" i="0" smtClean="0">
                          <a:solidFill>
                            <a:srgbClr val="FF0000"/>
                          </a:solidFill>
                          <a:latin typeface="Cambria Math"/>
                        </a:rPr>
                        <m:t>=346.4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51221" name="Text Box 21"/>
              <p:cNvSpPr txBox="1">
                <a:spLocks noRot="1" noChangeAspect="1" noMove="1" noResize="1" noEditPoints="1" noAdjustHandles="1" noChangeArrowheads="1" noChangeShapeType="1" noTextEdit="1"/>
              </p:cNvSpPr>
              <p:nvPr/>
            </p:nvSpPr>
            <p:spPr bwMode="auto">
              <a:xfrm>
                <a:off x="3107905" y="4246563"/>
                <a:ext cx="2058988" cy="428066"/>
              </a:xfrm>
              <a:prstGeom prst="rect">
                <a:avLst/>
              </a:prstGeom>
              <a:blipFill rotWithShape="1">
                <a:blip r:embed="rId10"/>
                <a:stretch>
                  <a:fillRect/>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222" name="Text Box 22"/>
              <p:cNvSpPr txBox="1">
                <a:spLocks noChangeArrowheads="1"/>
              </p:cNvSpPr>
              <p:nvPr/>
            </p:nvSpPr>
            <p:spPr bwMode="auto">
              <a:xfrm>
                <a:off x="285750" y="1912938"/>
                <a:ext cx="1854200" cy="459036"/>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C</m:t>
                              </m:r>
                            </m:e>
                            <m:sub>
                              <m:r>
                                <m:rPr>
                                  <m:sty m:val="p"/>
                                </m:rPr>
                                <a:rPr lang="en-US" sz="2000" b="0" i="0" smtClean="0">
                                  <a:solidFill>
                                    <a:srgbClr val="FF0000"/>
                                  </a:solidFill>
                                  <a:latin typeface="Cambria Math"/>
                                </a:rPr>
                                <m:t>y</m:t>
                              </m:r>
                            </m:sub>
                          </m:sSub>
                        </m:sub>
                      </m:sSub>
                      <m:r>
                        <a:rPr lang="en-US" sz="2000" b="0" i="0" smtClean="0">
                          <a:solidFill>
                            <a:srgbClr val="FF0000"/>
                          </a:solidFill>
                          <a:latin typeface="Cambria Math"/>
                        </a:rPr>
                        <m:t>=259.8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51222" name="Text Box 22"/>
              <p:cNvSpPr txBox="1">
                <a:spLocks noRot="1" noChangeAspect="1" noMove="1" noResize="1" noEditPoints="1" noAdjustHandles="1" noChangeArrowheads="1" noChangeShapeType="1" noTextEdit="1"/>
              </p:cNvSpPr>
              <p:nvPr/>
            </p:nvSpPr>
            <p:spPr bwMode="auto">
              <a:xfrm>
                <a:off x="285750" y="1912938"/>
                <a:ext cx="1854200" cy="459036"/>
              </a:xfrm>
              <a:prstGeom prst="rect">
                <a:avLst/>
              </a:prstGeom>
              <a:blipFill rotWithShape="1">
                <a:blip r:embed="rId11"/>
                <a:stretch>
                  <a:fillRect b="-2667"/>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223" name="Text Box 23"/>
              <p:cNvSpPr txBox="1">
                <a:spLocks noChangeArrowheads="1"/>
              </p:cNvSpPr>
              <p:nvPr/>
            </p:nvSpPr>
            <p:spPr bwMode="auto">
              <a:xfrm>
                <a:off x="306387" y="5140325"/>
                <a:ext cx="2122777" cy="459036"/>
              </a:xfrm>
              <a:prstGeom prst="rect">
                <a:avLst/>
              </a:prstGeom>
              <a:noFill/>
              <a:ln w="9525">
                <a:noFill/>
                <a:miter lim="800000"/>
                <a:headEnd/>
                <a:tailEnd/>
              </a:ln>
            </p:spPr>
            <p:txBody>
              <a:bodyPr wrap="square">
                <a:spAutoFit/>
              </a:bodyPr>
              <a:lstStyle/>
              <a:p>
                <a:pPr>
                  <a:spcBef>
                    <a:spcPct val="50000"/>
                  </a:spcBef>
                </a:pPr>
                <a14:m>
                  <m:oMathPara xmlns:m="http://schemas.openxmlformats.org/officeDocument/2006/math">
                    <m:oMathParaPr>
                      <m:jc m:val="left"/>
                    </m:oMathParaPr>
                    <m:oMath xmlns:m="http://schemas.openxmlformats.org/officeDocument/2006/math">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F</m:t>
                          </m:r>
                        </m:e>
                        <m:sub>
                          <m:sSub>
                            <m:sSubPr>
                              <m:ctrlPr>
                                <a:rPr lang="en-US" sz="2000" i="1" smtClean="0">
                                  <a:solidFill>
                                    <a:srgbClr val="FF0000"/>
                                  </a:solidFill>
                                  <a:latin typeface="Cambria Math"/>
                                </a:rPr>
                              </m:ctrlPr>
                            </m:sSubPr>
                            <m:e>
                              <m:r>
                                <m:rPr>
                                  <m:sty m:val="p"/>
                                </m:rPr>
                                <a:rPr lang="en-US" sz="2000" b="0" i="0" smtClean="0">
                                  <a:solidFill>
                                    <a:srgbClr val="FF0000"/>
                                  </a:solidFill>
                                  <a:latin typeface="Cambria Math"/>
                                </a:rPr>
                                <m:t>D</m:t>
                              </m:r>
                            </m:e>
                            <m:sub>
                              <m:r>
                                <m:rPr>
                                  <m:sty m:val="p"/>
                                </m:rPr>
                                <a:rPr lang="en-US" sz="2000" b="0" i="0" smtClean="0">
                                  <a:solidFill>
                                    <a:srgbClr val="FF0000"/>
                                  </a:solidFill>
                                  <a:latin typeface="Cambria Math"/>
                                </a:rPr>
                                <m:t>y</m:t>
                              </m:r>
                            </m:sub>
                          </m:sSub>
                        </m:sub>
                      </m:sSub>
                      <m:r>
                        <a:rPr lang="en-US" sz="2000" b="0" i="0" smtClean="0">
                          <a:solidFill>
                            <a:srgbClr val="FF0000"/>
                          </a:solidFill>
                          <a:latin typeface="Cambria Math"/>
                        </a:rPr>
                        <m:t>=−200.0 </m:t>
                      </m:r>
                      <m:r>
                        <m:rPr>
                          <m:sty m:val="p"/>
                        </m:rPr>
                        <a:rPr lang="en-US" sz="2000" b="0" i="0" smtClean="0">
                          <a:solidFill>
                            <a:srgbClr val="FF0000"/>
                          </a:solidFill>
                          <a:latin typeface="Cambria Math"/>
                        </a:rPr>
                        <m:t>lb</m:t>
                      </m:r>
                    </m:oMath>
                  </m:oMathPara>
                </a14:m>
                <a:endParaRPr lang="en-US" sz="2000" dirty="0">
                  <a:solidFill>
                    <a:srgbClr val="FF0000"/>
                  </a:solidFill>
                </a:endParaRPr>
              </a:p>
            </p:txBody>
          </p:sp>
        </mc:Choice>
        <mc:Fallback xmlns="">
          <p:sp>
            <p:nvSpPr>
              <p:cNvPr id="51223" name="Text Box 23"/>
              <p:cNvSpPr txBox="1">
                <a:spLocks noRot="1" noChangeAspect="1" noMove="1" noResize="1" noEditPoints="1" noAdjustHandles="1" noChangeArrowheads="1" noChangeShapeType="1" noTextEdit="1"/>
              </p:cNvSpPr>
              <p:nvPr/>
            </p:nvSpPr>
            <p:spPr bwMode="auto">
              <a:xfrm>
                <a:off x="306387" y="5140325"/>
                <a:ext cx="2122777" cy="459036"/>
              </a:xfrm>
              <a:prstGeom prst="rect">
                <a:avLst/>
              </a:prstGeom>
              <a:blipFill rotWithShape="1">
                <a:blip r:embed="rId12"/>
                <a:stretch>
                  <a:fillRect b="-1316"/>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2272067" y="1888027"/>
                <a:ext cx="1671676" cy="5088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C</m:t>
                          </m:r>
                        </m:e>
                      </m:acc>
                      <m:r>
                        <a:rPr lang="en-US" sz="2400" b="0" i="0" smtClean="0">
                          <a:latin typeface="Cambria Math"/>
                        </a:rPr>
                        <m:t>=300 </m:t>
                      </m:r>
                      <m:r>
                        <m:rPr>
                          <m:sty m:val="p"/>
                        </m:rPr>
                        <a:rPr lang="en-US" sz="2400" b="0" i="0" smtClean="0">
                          <a:latin typeface="Cambria Math"/>
                        </a:rPr>
                        <m:t>lb</m:t>
                      </m:r>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2272067" y="1888027"/>
                <a:ext cx="1671676" cy="508857"/>
              </a:xfrm>
              <a:prstGeom prst="rect">
                <a:avLst/>
              </a:prstGeom>
              <a:blipFill rotWithShape="1">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2617788" y="5060901"/>
                <a:ext cx="1702133" cy="5064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a:rPr>
                            <m:t>D</m:t>
                          </m:r>
                        </m:e>
                      </m:acc>
                      <m:r>
                        <a:rPr lang="en-US" sz="2400" b="0" i="0" smtClean="0">
                          <a:latin typeface="Cambria Math"/>
                        </a:rPr>
                        <m:t>=400 </m:t>
                      </m:r>
                      <m:r>
                        <m:rPr>
                          <m:sty m:val="p"/>
                        </m:rPr>
                        <a:rPr lang="en-US" sz="2400" b="0" i="0" smtClean="0">
                          <a:latin typeface="Cambria Math"/>
                        </a:rPr>
                        <m:t>lb</m:t>
                      </m:r>
                    </m:oMath>
                  </m:oMathPara>
                </a14:m>
                <a:endParaRPr lang="en-US" sz="2400" dirty="0"/>
              </a:p>
            </p:txBody>
          </p:sp>
        </mc:Choice>
        <mc:Fallback xmlns="">
          <p:sp>
            <p:nvSpPr>
              <p:cNvPr id="3" name="TextBox 2"/>
              <p:cNvSpPr txBox="1">
                <a:spLocks noRot="1" noChangeAspect="1" noMove="1" noResize="1" noEditPoints="1" noAdjustHandles="1" noChangeArrowheads="1" noChangeShapeType="1" noTextEdit="1"/>
              </p:cNvSpPr>
              <p:nvPr/>
            </p:nvSpPr>
            <p:spPr>
              <a:xfrm>
                <a:off x="2617788" y="5060901"/>
                <a:ext cx="1702133" cy="506421"/>
              </a:xfrm>
              <a:prstGeom prst="rect">
                <a:avLst/>
              </a:prstGeom>
              <a:blipFill rotWithShape="1">
                <a:blip r:embed="rId14"/>
                <a:stretch>
                  <a:fillRect/>
                </a:stretch>
              </a:blipFill>
            </p:spPr>
            <p:txBody>
              <a:bodyPr/>
              <a:lstStyle/>
              <a:p>
                <a:r>
                  <a:rPr lang="en-US">
                    <a:noFill/>
                  </a:rPr>
                  <a:t> </a:t>
                </a:r>
              </a:p>
            </p:txBody>
          </p:sp>
        </mc:Fallback>
      </mc:AlternateContent>
      <p:sp>
        <p:nvSpPr>
          <p:cNvPr id="23"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xit" presetSubtype="0" fill="hold" nodeType="afterEffect">
                                  <p:stCondLst>
                                    <p:cond delay="0"/>
                                  </p:stCondLst>
                                  <p:childTnLst>
                                    <p:set>
                                      <p:cBhvr>
                                        <p:cTn id="6" dur="1" fill="hold">
                                          <p:stCondLst>
                                            <p:cond delay="0"/>
                                          </p:stCondLst>
                                        </p:cTn>
                                        <p:tgtEl>
                                          <p:spTgt spid="51208"/>
                                        </p:tgtEl>
                                        <p:attrNameLst>
                                          <p:attrName>style.visibility</p:attrName>
                                        </p:attrNameLst>
                                      </p:cBhvr>
                                      <p:to>
                                        <p:strVal val="hidden"/>
                                      </p:to>
                                    </p:set>
                                  </p:childTnLst>
                                </p:cTn>
                              </p:par>
                            </p:childTnLst>
                          </p:cTn>
                        </p:par>
                        <p:par>
                          <p:cTn id="7" fill="hold" nodeType="afterGroup">
                            <p:stCondLst>
                              <p:cond delay="0"/>
                            </p:stCondLst>
                            <p:childTnLst>
                              <p:par>
                                <p:cTn id="8" presetID="22" presetClass="exit" presetSubtype="2" fill="hold" grpId="0" nodeType="afterEffect">
                                  <p:stCondLst>
                                    <p:cond delay="0"/>
                                  </p:stCondLst>
                                  <p:childTnLst>
                                    <p:animEffect transition="out" filter="wipe(right)">
                                      <p:cBhvr>
                                        <p:cTn id="9" dur="500"/>
                                        <p:tgtEl>
                                          <p:spTgt spid="51211"/>
                                        </p:tgtEl>
                                      </p:cBhvr>
                                    </p:animEffect>
                                    <p:set>
                                      <p:cBhvr>
                                        <p:cTn id="10" dur="1" fill="hold">
                                          <p:stCondLst>
                                            <p:cond delay="499"/>
                                          </p:stCondLst>
                                        </p:cTn>
                                        <p:tgtEl>
                                          <p:spTgt spid="51211"/>
                                        </p:tgtEl>
                                        <p:attrNameLst>
                                          <p:attrName>style.visibility</p:attrName>
                                        </p:attrNameLst>
                                      </p:cBhvr>
                                      <p:to>
                                        <p:strVal val="hidden"/>
                                      </p:to>
                                    </p:set>
                                  </p:childTnLst>
                                </p:cTn>
                              </p:par>
                            </p:childTnLst>
                          </p:cTn>
                        </p:par>
                        <p:par>
                          <p:cTn id="11" fill="hold" nodeType="afterGroup">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51217"/>
                                        </p:tgtEl>
                                        <p:attrNameLst>
                                          <p:attrName>style.visibility</p:attrName>
                                        </p:attrNameLst>
                                      </p:cBhvr>
                                      <p:to>
                                        <p:strVal val="visible"/>
                                      </p:to>
                                    </p:set>
                                    <p:animEffect transition="in" filter="wipe(down)">
                                      <p:cBhvr>
                                        <p:cTn id="14" dur="500"/>
                                        <p:tgtEl>
                                          <p:spTgt spid="51217"/>
                                        </p:tgtEl>
                                      </p:cBhvr>
                                    </p:animEffect>
                                  </p:childTnLst>
                                </p:cTn>
                              </p:par>
                            </p:childTnLst>
                          </p:cTn>
                        </p:par>
                        <p:par>
                          <p:cTn id="15" fill="hold" nodeType="afterGroup">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51219"/>
                                        </p:tgtEl>
                                        <p:attrNameLst>
                                          <p:attrName>style.visibility</p:attrName>
                                        </p:attrNameLst>
                                      </p:cBhvr>
                                      <p:to>
                                        <p:strVal val="visible"/>
                                      </p:to>
                                    </p:set>
                                    <p:animEffect transition="in" filter="wipe(left)">
                                      <p:cBhvr>
                                        <p:cTn id="18" dur="500"/>
                                        <p:tgtEl>
                                          <p:spTgt spid="51219"/>
                                        </p:tgtEl>
                                      </p:cBhvr>
                                    </p:animEffect>
                                  </p:childTnLst>
                                </p:cTn>
                              </p:par>
                            </p:childTnLst>
                          </p:cTn>
                        </p:par>
                        <p:par>
                          <p:cTn id="19" fill="hold" nodeType="afterGroup">
                            <p:stCondLst>
                              <p:cond delay="1500"/>
                            </p:stCondLst>
                            <p:childTnLst>
                              <p:par>
                                <p:cTn id="20" presetID="22" presetClass="exit" presetSubtype="2" fill="hold" grpId="0" nodeType="afterEffect">
                                  <p:stCondLst>
                                    <p:cond delay="0"/>
                                  </p:stCondLst>
                                  <p:childTnLst>
                                    <p:animEffect transition="out" filter="wipe(right)">
                                      <p:cBhvr>
                                        <p:cTn id="21" dur="500"/>
                                        <p:tgtEl>
                                          <p:spTgt spid="51212"/>
                                        </p:tgtEl>
                                      </p:cBhvr>
                                    </p:animEffect>
                                    <p:set>
                                      <p:cBhvr>
                                        <p:cTn id="22" dur="1" fill="hold">
                                          <p:stCondLst>
                                            <p:cond delay="499"/>
                                          </p:stCondLst>
                                        </p:cTn>
                                        <p:tgtEl>
                                          <p:spTgt spid="51212"/>
                                        </p:tgtEl>
                                        <p:attrNameLst>
                                          <p:attrName>style.visibility</p:attrName>
                                        </p:attrNameLst>
                                      </p:cBhvr>
                                      <p:to>
                                        <p:strVal val="hidden"/>
                                      </p:to>
                                    </p:set>
                                  </p:childTnLst>
                                </p:cTn>
                              </p:par>
                            </p:childTnLst>
                          </p:cTn>
                        </p:par>
                        <p:par>
                          <p:cTn id="23" fill="hold" nodeType="afterGroup">
                            <p:stCondLst>
                              <p:cond delay="2000"/>
                            </p:stCondLst>
                            <p:childTnLst>
                              <p:par>
                                <p:cTn id="24" presetID="1" presetClass="exit" presetSubtype="0" fill="hold" nodeType="afterEffect">
                                  <p:stCondLst>
                                    <p:cond delay="0"/>
                                  </p:stCondLst>
                                  <p:childTnLst>
                                    <p:set>
                                      <p:cBhvr>
                                        <p:cTn id="25" dur="1" fill="hold">
                                          <p:stCondLst>
                                            <p:cond delay="0"/>
                                          </p:stCondLst>
                                        </p:cTn>
                                        <p:tgtEl>
                                          <p:spTgt spid="51209"/>
                                        </p:tgtEl>
                                        <p:attrNameLst>
                                          <p:attrName>style.visibility</p:attrName>
                                        </p:attrNameLst>
                                      </p:cBhvr>
                                      <p:to>
                                        <p:strVal val="hidden"/>
                                      </p:to>
                                    </p:set>
                                  </p:childTnLst>
                                </p:cTn>
                              </p:par>
                            </p:childTnLst>
                          </p:cTn>
                        </p:par>
                        <p:par>
                          <p:cTn id="26" fill="hold" nodeType="afterGroup">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51216"/>
                                        </p:tgtEl>
                                        <p:attrNameLst>
                                          <p:attrName>style.visibility</p:attrName>
                                        </p:attrNameLst>
                                      </p:cBhvr>
                                      <p:to>
                                        <p:strVal val="visible"/>
                                      </p:to>
                                    </p:set>
                                    <p:animEffect transition="in" filter="wipe(up)">
                                      <p:cBhvr>
                                        <p:cTn id="29" dur="500"/>
                                        <p:tgtEl>
                                          <p:spTgt spid="51216"/>
                                        </p:tgtEl>
                                      </p:cBhvr>
                                    </p:animEffect>
                                  </p:childTnLst>
                                </p:cTn>
                              </p:par>
                            </p:childTnLst>
                          </p:cTn>
                        </p:par>
                        <p:par>
                          <p:cTn id="30" fill="hold" nodeType="afterGroup">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51218"/>
                                        </p:tgtEl>
                                        <p:attrNameLst>
                                          <p:attrName>style.visibility</p:attrName>
                                        </p:attrNameLst>
                                      </p:cBhvr>
                                      <p:to>
                                        <p:strVal val="visible"/>
                                      </p:to>
                                    </p:set>
                                    <p:animEffect transition="in" filter="wipe(left)">
                                      <p:cBhvr>
                                        <p:cTn id="33" dur="500"/>
                                        <p:tgtEl>
                                          <p:spTgt spid="51218"/>
                                        </p:tgtEl>
                                      </p:cBhvr>
                                    </p:animEffect>
                                  </p:childTnLst>
                                </p:cTn>
                              </p:par>
                            </p:childTnLst>
                          </p:cTn>
                        </p:par>
                        <p:par>
                          <p:cTn id="34" fill="hold" nodeType="afterGroup">
                            <p:stCondLst>
                              <p:cond delay="3000"/>
                            </p:stCondLst>
                            <p:childTnLst>
                              <p:par>
                                <p:cTn id="35" presetID="1" presetClass="entr" presetSubtype="0" fill="hold" grpId="0" nodeType="afterEffect">
                                  <p:stCondLst>
                                    <p:cond delay="0"/>
                                  </p:stCondLst>
                                  <p:childTnLst>
                                    <p:set>
                                      <p:cBhvr>
                                        <p:cTn id="36" dur="1" fill="hold">
                                          <p:stCondLst>
                                            <p:cond delay="0"/>
                                          </p:stCondLst>
                                        </p:cTn>
                                        <p:tgtEl>
                                          <p:spTgt spid="51222"/>
                                        </p:tgtEl>
                                        <p:attrNameLst>
                                          <p:attrName>style.visibility</p:attrName>
                                        </p:attrNameLst>
                                      </p:cBhvr>
                                      <p:to>
                                        <p:strVal val="visible"/>
                                      </p:to>
                                    </p:set>
                                  </p:childTnLst>
                                </p:cTn>
                              </p:par>
                            </p:childTnLst>
                          </p:cTn>
                        </p:par>
                        <p:par>
                          <p:cTn id="37" fill="hold" nodeType="afterGroup">
                            <p:stCondLst>
                              <p:cond delay="3000"/>
                            </p:stCondLst>
                            <p:childTnLst>
                              <p:par>
                                <p:cTn id="38" presetID="1" presetClass="entr" presetSubtype="0" fill="hold" grpId="0" nodeType="afterEffect">
                                  <p:stCondLst>
                                    <p:cond delay="0"/>
                                  </p:stCondLst>
                                  <p:childTnLst>
                                    <p:set>
                                      <p:cBhvr>
                                        <p:cTn id="39" dur="1" fill="hold">
                                          <p:stCondLst>
                                            <p:cond delay="0"/>
                                          </p:stCondLst>
                                        </p:cTn>
                                        <p:tgtEl>
                                          <p:spTgt spid="51220"/>
                                        </p:tgtEl>
                                        <p:attrNameLst>
                                          <p:attrName>style.visibility</p:attrName>
                                        </p:attrNameLst>
                                      </p:cBhvr>
                                      <p:to>
                                        <p:strVal val="visible"/>
                                      </p:to>
                                    </p:set>
                                  </p:childTnLst>
                                </p:cTn>
                              </p:par>
                            </p:childTnLst>
                          </p:cTn>
                        </p:par>
                        <p:par>
                          <p:cTn id="40" fill="hold" nodeType="afterGroup">
                            <p:stCondLst>
                              <p:cond delay="3000"/>
                            </p:stCondLst>
                            <p:childTnLst>
                              <p:par>
                                <p:cTn id="41" presetID="1" presetClass="entr" presetSubtype="0" fill="hold" grpId="0" nodeType="afterEffect">
                                  <p:stCondLst>
                                    <p:cond delay="0"/>
                                  </p:stCondLst>
                                  <p:childTnLst>
                                    <p:set>
                                      <p:cBhvr>
                                        <p:cTn id="42" dur="1" fill="hold">
                                          <p:stCondLst>
                                            <p:cond delay="0"/>
                                          </p:stCondLst>
                                        </p:cTn>
                                        <p:tgtEl>
                                          <p:spTgt spid="51221"/>
                                        </p:tgtEl>
                                        <p:attrNameLst>
                                          <p:attrName>style.visibility</p:attrName>
                                        </p:attrNameLst>
                                      </p:cBhvr>
                                      <p:to>
                                        <p:strVal val="visible"/>
                                      </p:to>
                                    </p:set>
                                  </p:childTnLst>
                                </p:cTn>
                              </p:par>
                            </p:childTnLst>
                          </p:cTn>
                        </p:par>
                        <p:par>
                          <p:cTn id="43" fill="hold" nodeType="afterGroup">
                            <p:stCondLst>
                              <p:cond delay="3000"/>
                            </p:stCondLst>
                            <p:childTnLst>
                              <p:par>
                                <p:cTn id="44" presetID="1" presetClass="entr" presetSubtype="0" fill="hold" grpId="0" nodeType="afterEffect">
                                  <p:stCondLst>
                                    <p:cond delay="0"/>
                                  </p:stCondLst>
                                  <p:childTnLst>
                                    <p:set>
                                      <p:cBhvr>
                                        <p:cTn id="45" dur="1" fill="hold">
                                          <p:stCondLst>
                                            <p:cond delay="0"/>
                                          </p:stCondLst>
                                        </p:cTn>
                                        <p:tgtEl>
                                          <p:spTgt spid="512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1" grpId="0" animBg="1"/>
      <p:bldP spid="51212" grpId="0" animBg="1"/>
      <p:bldP spid="51216" grpId="0" animBg="1"/>
      <p:bldP spid="51217" grpId="0" animBg="1"/>
      <p:bldP spid="51218" grpId="0" animBg="1"/>
      <p:bldP spid="51219" grpId="0" animBg="1"/>
      <p:bldP spid="51220" grpId="0"/>
      <p:bldP spid="51221" grpId="0"/>
      <p:bldP spid="51222" grpId="0"/>
      <p:bldP spid="51223"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11"/>
          <p:cNvSpPr>
            <a:spLocks noGrp="1" noChangeArrowheads="1"/>
          </p:cNvSpPr>
          <p:nvPr>
            <p:ph idx="1"/>
          </p:nvPr>
        </p:nvSpPr>
        <p:spPr>
          <a:xfrm>
            <a:off x="4397375" y="1027113"/>
            <a:ext cx="3654425" cy="688975"/>
          </a:xfrm>
        </p:spPr>
        <p:txBody>
          <a:bodyPr/>
          <a:lstStyle/>
          <a:p>
            <a:pPr eaLnBrk="1" hangingPunct="1">
              <a:buFontTx/>
              <a:buNone/>
            </a:pPr>
            <a:r>
              <a:rPr lang="en-US" sz="2800" dirty="0" smtClean="0"/>
              <a:t>Sum (</a:t>
            </a:r>
            <a:r>
              <a:rPr lang="en-US" sz="2800" dirty="0" smtClean="0">
                <a:latin typeface="Symbol" pitchFamily="18" charset="2"/>
              </a:rPr>
              <a:t>S</a:t>
            </a:r>
            <a:r>
              <a:rPr lang="en-US" sz="2800" dirty="0" smtClean="0"/>
              <a:t>) the forces</a:t>
            </a:r>
          </a:p>
        </p:txBody>
      </p:sp>
      <mc:AlternateContent xmlns:mc="http://schemas.openxmlformats.org/markup-compatibility/2006" xmlns:a14="http://schemas.microsoft.com/office/drawing/2010/main">
        <mc:Choice Requires="a14">
          <p:sp>
            <p:nvSpPr>
              <p:cNvPr id="102403" name="Text Box 10"/>
              <p:cNvSpPr txBox="1">
                <a:spLocks noChangeArrowheads="1"/>
              </p:cNvSpPr>
              <p:nvPr/>
            </p:nvSpPr>
            <p:spPr bwMode="auto">
              <a:xfrm>
                <a:off x="271463" y="1511300"/>
                <a:ext cx="2524125" cy="3091872"/>
              </a:xfrm>
              <a:prstGeom prst="rect">
                <a:avLst/>
              </a:prstGeom>
              <a:noFill/>
              <a:ln w="9525">
                <a:solidFill>
                  <a:schemeClr val="tx1"/>
                </a:solidFill>
                <a:miter lim="800000"/>
                <a:headEnd/>
                <a:tailEnd/>
              </a:ln>
            </p:spPr>
            <p:txBody>
              <a:bodyPr>
                <a:spAutoFit/>
              </a:bodyPr>
              <a:lstStyle/>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x</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C</m:t>
                              </m:r>
                            </m:e>
                            <m:sub>
                              <m:r>
                                <m:rPr>
                                  <m:sty m:val="p"/>
                                </m:rPr>
                                <a:rPr lang="en-US" sz="2400" b="0" i="0" smtClean="0">
                                  <a:latin typeface="Cambria Math"/>
                                </a:rPr>
                                <m:t>x</m:t>
                              </m:r>
                            </m:sub>
                          </m:sSub>
                        </m:sub>
                      </m:sSub>
                      <m:r>
                        <a:rPr lang="en-US" sz="2400" b="0" i="0" smtClean="0">
                          <a:latin typeface="Cambria Math"/>
                        </a:rPr>
                        <m:t>=+150.0 </m:t>
                      </m:r>
                      <m:r>
                        <m:rPr>
                          <m:sty m:val="p"/>
                        </m:rPr>
                        <a:rPr lang="en-US" sz="2400" b="0" i="0" smtClean="0">
                          <a:latin typeface="Cambria Math"/>
                        </a:rPr>
                        <m:t>lb</m:t>
                      </m:r>
                    </m:oMath>
                  </m:oMathPara>
                </a14:m>
                <a:endParaRPr lang="en-US" sz="2400" dirty="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D</m:t>
                              </m:r>
                            </m:e>
                            <m:sub>
                              <m:r>
                                <m:rPr>
                                  <m:sty m:val="p"/>
                                </m:rPr>
                                <a:rPr lang="en-US" sz="2400" b="0" i="0" smtClean="0">
                                  <a:latin typeface="Cambria Math"/>
                                </a:rPr>
                                <m:t>x</m:t>
                              </m:r>
                            </m:sub>
                          </m:sSub>
                        </m:sub>
                      </m:sSub>
                      <m:r>
                        <a:rPr lang="en-US" sz="2400" b="0" i="0" smtClean="0">
                          <a:latin typeface="Cambria Math"/>
                        </a:rPr>
                        <m:t>=+346.4 </m:t>
                      </m:r>
                      <m:r>
                        <m:rPr>
                          <m:sty m:val="p"/>
                        </m:rPr>
                        <a:rPr lang="en-US" sz="2400" b="0" i="0" smtClean="0">
                          <a:latin typeface="Cambria Math"/>
                        </a:rPr>
                        <m:t>lb</m:t>
                      </m:r>
                    </m:oMath>
                  </m:oMathPara>
                </a14:m>
                <a:endParaRPr lang="en-US" sz="2400" dirty="0"/>
              </a:p>
              <a:p>
                <a:pPr algn="ctr">
                  <a:spcBef>
                    <a:spcPct val="50000"/>
                  </a:spcBef>
                </a:pPr>
                <a:endParaRPr lang="en-US" sz="2400" dirty="0" smtClean="0">
                  <a:solidFill>
                    <a:srgbClr val="FF0000"/>
                  </a:solidFill>
                  <a:latin typeface="Cambria Math"/>
                </a:endParaRPr>
              </a:p>
              <a:p>
                <a:pPr algn="ctr">
                  <a:spcBef>
                    <a:spcPct val="50000"/>
                  </a:spcBef>
                </a:pPr>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a:rPr>
                          </m:ctrlPr>
                        </m:sSubPr>
                        <m:e>
                          <m:r>
                            <m:rPr>
                              <m:sty m:val="p"/>
                            </m:rPr>
                            <a:rPr lang="en-US" sz="2400" b="0" i="0" smtClean="0">
                              <a:solidFill>
                                <a:srgbClr val="FF0000"/>
                              </a:solidFill>
                              <a:latin typeface="Cambria Math"/>
                            </a:rPr>
                            <m:t>F</m:t>
                          </m:r>
                        </m:e>
                        <m:sub>
                          <m:r>
                            <m:rPr>
                              <m:sty m:val="p"/>
                            </m:rPr>
                            <a:rPr lang="en-US" sz="2400" b="0" i="0" smtClean="0">
                              <a:solidFill>
                                <a:srgbClr val="FF0000"/>
                              </a:solidFill>
                              <a:latin typeface="Cambria Math"/>
                            </a:rPr>
                            <m:t>y</m:t>
                          </m:r>
                        </m:sub>
                      </m:sSub>
                    </m:oMath>
                  </m:oMathPara>
                </a14:m>
                <a:endParaRPr lang="en-US" sz="2400" baseline="-25000" dirty="0">
                  <a:solidFill>
                    <a:srgbClr val="FF0000"/>
                  </a:solidFill>
                </a:endParaRPr>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C</m:t>
                              </m:r>
                            </m:e>
                            <m:sub>
                              <m:r>
                                <m:rPr>
                                  <m:sty m:val="p"/>
                                </m:rPr>
                                <a:rPr lang="en-US" sz="2400" b="0" i="0" smtClean="0">
                                  <a:latin typeface="Cambria Math"/>
                                </a:rPr>
                                <m:t>y</m:t>
                              </m:r>
                            </m:sub>
                          </m:sSub>
                        </m:sub>
                      </m:sSub>
                      <m:r>
                        <a:rPr lang="en-US" sz="2400" b="0" i="0" smtClean="0">
                          <a:latin typeface="Cambria Math"/>
                        </a:rPr>
                        <m:t>=+259.8 </m:t>
                      </m:r>
                      <m:r>
                        <m:rPr>
                          <m:sty m:val="p"/>
                        </m:rPr>
                        <a:rPr lang="en-US" sz="2400" b="0" i="0" smtClean="0">
                          <a:latin typeface="Cambria Math"/>
                        </a:rPr>
                        <m:t>lb</m:t>
                      </m:r>
                    </m:oMath>
                  </m:oMathPara>
                </a14:m>
                <a:endParaRPr lang="en-US" sz="2400" dirty="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sSub>
                            <m:sSubPr>
                              <m:ctrlPr>
                                <a:rPr lang="en-US" sz="2400" i="1" smtClean="0">
                                  <a:latin typeface="Cambria Math"/>
                                </a:rPr>
                              </m:ctrlPr>
                            </m:sSubPr>
                            <m:e>
                              <m:r>
                                <m:rPr>
                                  <m:sty m:val="p"/>
                                </m:rPr>
                                <a:rPr lang="en-US" sz="2400" b="0" i="0" smtClean="0">
                                  <a:latin typeface="Cambria Math"/>
                                </a:rPr>
                                <m:t>D</m:t>
                              </m:r>
                            </m:e>
                            <m:sub>
                              <m:r>
                                <m:rPr>
                                  <m:sty m:val="p"/>
                                </m:rPr>
                                <a:rPr lang="en-US" sz="2400" b="0" i="0" smtClean="0">
                                  <a:latin typeface="Cambria Math"/>
                                </a:rPr>
                                <m:t>y</m:t>
                              </m:r>
                            </m:sub>
                          </m:sSub>
                        </m:sub>
                      </m:sSub>
                      <m:r>
                        <a:rPr lang="en-US" sz="2400" b="0" i="0" smtClean="0">
                          <a:latin typeface="Cambria Math"/>
                        </a:rPr>
                        <m:t>=−200.0 </m:t>
                      </m:r>
                      <m:r>
                        <m:rPr>
                          <m:sty m:val="p"/>
                        </m:rPr>
                        <a:rPr lang="en-US" sz="2400" b="0" i="0" smtClean="0">
                          <a:latin typeface="Cambria Math"/>
                        </a:rPr>
                        <m:t>lb</m:t>
                      </m:r>
                    </m:oMath>
                  </m:oMathPara>
                </a14:m>
                <a:endParaRPr lang="en-US" sz="2400" dirty="0"/>
              </a:p>
            </p:txBody>
          </p:sp>
        </mc:Choice>
        <mc:Fallback xmlns="">
          <p:sp>
            <p:nvSpPr>
              <p:cNvPr id="102403" name="Text Box 10"/>
              <p:cNvSpPr txBox="1">
                <a:spLocks noRot="1" noChangeAspect="1" noMove="1" noResize="1" noEditPoints="1" noAdjustHandles="1" noChangeArrowheads="1" noChangeShapeType="1" noTextEdit="1"/>
              </p:cNvSpPr>
              <p:nvPr/>
            </p:nvSpPr>
            <p:spPr bwMode="auto">
              <a:xfrm>
                <a:off x="271463" y="1511300"/>
                <a:ext cx="2524125" cy="3091872"/>
              </a:xfrm>
              <a:prstGeom prst="rect">
                <a:avLst/>
              </a:prstGeom>
              <a:blipFill rotWithShape="1">
                <a:blip r:embed="rId3"/>
                <a:stretch>
                  <a:fillRect l="-481"/>
                </a:stretch>
              </a:blipFill>
              <a:ln w="9525">
                <a:solidFill>
                  <a:schemeClr val="tx1"/>
                </a:solid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188" name="Text Box 12"/>
              <p:cNvSpPr txBox="1">
                <a:spLocks noChangeArrowheads="1"/>
              </p:cNvSpPr>
              <p:nvPr/>
            </p:nvSpPr>
            <p:spPr bwMode="auto">
              <a:xfrm>
                <a:off x="3197225" y="2184400"/>
                <a:ext cx="5946775" cy="2775375"/>
              </a:xfrm>
              <a:prstGeom prst="rect">
                <a:avLst/>
              </a:prstGeom>
              <a:noFill/>
              <a:ln w="9525">
                <a:noFill/>
                <a:miter lim="800000"/>
                <a:headEnd/>
                <a:tailEnd/>
              </a:ln>
            </p:spPr>
            <p:txBody>
              <a:bodyPr>
                <a:spAutoFit/>
              </a:bodyPr>
              <a:lstStyle/>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x</m:t>
                              </m:r>
                            </m:sub>
                          </m:sSub>
                          <m:r>
                            <a:rPr lang="en-US" b="0" i="0" smtClean="0">
                              <a:latin typeface="Cambria Math"/>
                            </a:rPr>
                            <m:t>=</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C</m:t>
                                  </m:r>
                                </m:e>
                                <m:sub>
                                  <m:r>
                                    <m:rPr>
                                      <m:sty m:val="p"/>
                                    </m:rPr>
                                    <a:rPr lang="en-US" b="0" i="0" smtClean="0">
                                      <a:latin typeface="Cambria Math"/>
                                    </a:rPr>
                                    <m:t>x</m:t>
                                  </m:r>
                                </m:sub>
                              </m:sSub>
                            </m:sub>
                          </m:sSub>
                          <m:r>
                            <a:rPr lang="en-US" b="0" i="0" smtClean="0">
                              <a:latin typeface="Cambria Math"/>
                            </a:rPr>
                            <m:t>+</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D</m:t>
                                  </m:r>
                                </m:e>
                                <m:sub>
                                  <m:r>
                                    <m:rPr>
                                      <m:sty m:val="p"/>
                                    </m:rPr>
                                    <a:rPr lang="en-US" b="0" i="0" smtClean="0">
                                      <a:latin typeface="Cambria Math"/>
                                    </a:rPr>
                                    <m:t>x</m:t>
                                  </m:r>
                                </m:sub>
                              </m:sSub>
                            </m:sub>
                          </m:sSub>
                        </m:e>
                      </m:nary>
                    </m:oMath>
                  </m:oMathPara>
                </a14:m>
                <a:endParaRPr lang="en-US" baseline="-25000" dirty="0"/>
              </a:p>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x</m:t>
                              </m:r>
                            </m:sub>
                          </m:sSub>
                        </m:e>
                      </m:nary>
                      <m:r>
                        <a:rPr lang="en-US" b="0" i="0" smtClean="0">
                          <a:latin typeface="Cambria Math"/>
                        </a:rPr>
                        <m:t>=150.0 </m:t>
                      </m:r>
                      <m:r>
                        <m:rPr>
                          <m:sty m:val="p"/>
                        </m:rPr>
                        <a:rPr lang="en-US" b="0" i="0" smtClean="0">
                          <a:latin typeface="Cambria Math"/>
                        </a:rPr>
                        <m:t>lb</m:t>
                      </m:r>
                      <m:r>
                        <a:rPr lang="en-US" b="0" i="0" smtClean="0">
                          <a:latin typeface="Cambria Math"/>
                        </a:rPr>
                        <m:t>+346.4 </m:t>
                      </m:r>
                      <m:r>
                        <m:rPr>
                          <m:sty m:val="p"/>
                        </m:rPr>
                        <a:rPr lang="en-US" b="0" i="0" smtClean="0">
                          <a:latin typeface="Cambria Math"/>
                        </a:rPr>
                        <m:t>lb</m:t>
                      </m:r>
                      <m:r>
                        <a:rPr lang="en-US" b="0" i="0" smtClean="0">
                          <a:latin typeface="Cambria Math"/>
                        </a:rPr>
                        <m:t>=496.4 </m:t>
                      </m:r>
                      <m:r>
                        <m:rPr>
                          <m:sty m:val="p"/>
                        </m:rPr>
                        <a:rPr lang="en-US" b="0" i="0" smtClean="0">
                          <a:solidFill>
                            <a:srgbClr val="FF0000"/>
                          </a:solidFill>
                          <a:latin typeface="Cambria Math"/>
                        </a:rPr>
                        <m:t>lb</m:t>
                      </m:r>
                      <m:r>
                        <a:rPr lang="en-US" b="0" i="0" smtClean="0">
                          <a:solidFill>
                            <a:srgbClr val="FF0000"/>
                          </a:solidFill>
                          <a:latin typeface="Cambria Math"/>
                        </a:rPr>
                        <m:t> (</m:t>
                      </m:r>
                      <m:r>
                        <m:rPr>
                          <m:sty m:val="p"/>
                        </m:rPr>
                        <a:rPr lang="en-US" b="0" i="0" smtClean="0">
                          <a:solidFill>
                            <a:srgbClr val="FF0000"/>
                          </a:solidFill>
                          <a:latin typeface="Cambria Math"/>
                        </a:rPr>
                        <m:t>right</m:t>
                      </m:r>
                      <m:r>
                        <a:rPr lang="en-US" b="0" i="0" smtClean="0">
                          <a:solidFill>
                            <a:srgbClr val="FF0000"/>
                          </a:solidFill>
                          <a:latin typeface="Cambria Math"/>
                        </a:rPr>
                        <m:t>)</m:t>
                      </m:r>
                    </m:oMath>
                  </m:oMathPara>
                </a14:m>
                <a:endParaRPr lang="en-US" sz="2400" baseline="-25000" dirty="0"/>
              </a:p>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y</m:t>
                              </m:r>
                            </m:sub>
                          </m:sSub>
                        </m:e>
                      </m:nary>
                      <m:r>
                        <a:rPr lang="en-US" b="0" i="0" smtClean="0">
                          <a:latin typeface="Cambria Math"/>
                        </a:rPr>
                        <m:t>=</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C</m:t>
                              </m:r>
                            </m:e>
                            <m:sub>
                              <m:r>
                                <m:rPr>
                                  <m:sty m:val="p"/>
                                </m:rPr>
                                <a:rPr lang="en-US" b="0" i="0" smtClean="0">
                                  <a:latin typeface="Cambria Math"/>
                                </a:rPr>
                                <m:t>y</m:t>
                              </m:r>
                            </m:sub>
                          </m:sSub>
                        </m:sub>
                      </m:sSub>
                      <m:r>
                        <a:rPr lang="en-US" b="0" i="0" smtClean="0">
                          <a:latin typeface="Cambria Math"/>
                        </a:rPr>
                        <m:t>+</m:t>
                      </m:r>
                      <m:sSub>
                        <m:sSubPr>
                          <m:ctrlPr>
                            <a:rPr lang="en-US" b="0" i="1" smtClean="0">
                              <a:latin typeface="Cambria Math"/>
                            </a:rPr>
                          </m:ctrlPr>
                        </m:sSubPr>
                        <m:e>
                          <m:r>
                            <m:rPr>
                              <m:sty m:val="p"/>
                            </m:rPr>
                            <a:rPr lang="en-US" b="0" i="0" smtClean="0">
                              <a:latin typeface="Cambria Math"/>
                            </a:rPr>
                            <m:t>F</m:t>
                          </m:r>
                        </m:e>
                        <m:sub>
                          <m:sSub>
                            <m:sSubPr>
                              <m:ctrlPr>
                                <a:rPr lang="en-US" b="0" i="1" smtClean="0">
                                  <a:latin typeface="Cambria Math"/>
                                </a:rPr>
                              </m:ctrlPr>
                            </m:sSubPr>
                            <m:e>
                              <m:r>
                                <m:rPr>
                                  <m:sty m:val="p"/>
                                </m:rPr>
                                <a:rPr lang="en-US" b="0" i="0" smtClean="0">
                                  <a:latin typeface="Cambria Math"/>
                                </a:rPr>
                                <m:t>D</m:t>
                              </m:r>
                            </m:e>
                            <m:sub>
                              <m:r>
                                <m:rPr>
                                  <m:sty m:val="p"/>
                                </m:rPr>
                                <a:rPr lang="en-US" b="0" i="0" smtClean="0">
                                  <a:latin typeface="Cambria Math"/>
                                </a:rPr>
                                <m:t>y</m:t>
                              </m:r>
                            </m:sub>
                          </m:sSub>
                        </m:sub>
                      </m:sSub>
                    </m:oMath>
                  </m:oMathPara>
                </a14:m>
                <a:endParaRPr lang="en-US" baseline="-25000" dirty="0"/>
              </a:p>
              <a:p>
                <a:pPr>
                  <a:spcBef>
                    <a:spcPct val="50000"/>
                  </a:spcBef>
                </a:pPr>
                <a14:m>
                  <m:oMathPara xmlns:m="http://schemas.openxmlformats.org/officeDocument/2006/math">
                    <m:oMathParaPr>
                      <m:jc m:val="left"/>
                    </m:oMathParaPr>
                    <m:oMath xmlns:m="http://schemas.openxmlformats.org/officeDocument/2006/math">
                      <m:nary>
                        <m:naryPr>
                          <m:chr m:val="∑"/>
                          <m:subHide m:val="on"/>
                          <m:supHide m:val="on"/>
                          <m:ctrlPr>
                            <a:rPr lang="en-US" i="1" smtClean="0">
                              <a:latin typeface="Cambria Math"/>
                            </a:rPr>
                          </m:ctrlPr>
                        </m:naryPr>
                        <m:sub/>
                        <m:sup/>
                        <m:e>
                          <m:sSub>
                            <m:sSubPr>
                              <m:ctrlPr>
                                <a:rPr lang="en-US" i="1" smtClean="0">
                                  <a:latin typeface="Cambria Math"/>
                                </a:rPr>
                              </m:ctrlPr>
                            </m:sSubPr>
                            <m:e>
                              <m:r>
                                <m:rPr>
                                  <m:sty m:val="p"/>
                                </m:rPr>
                                <a:rPr lang="en-US" b="0" i="0" smtClean="0">
                                  <a:latin typeface="Cambria Math"/>
                                </a:rPr>
                                <m:t>F</m:t>
                              </m:r>
                            </m:e>
                            <m:sub>
                              <m:r>
                                <m:rPr>
                                  <m:sty m:val="p"/>
                                </m:rPr>
                                <a:rPr lang="en-US" b="0" i="0" smtClean="0">
                                  <a:latin typeface="Cambria Math"/>
                                </a:rPr>
                                <m:t>y</m:t>
                              </m:r>
                            </m:sub>
                          </m:sSub>
                        </m:e>
                      </m:nary>
                      <m:r>
                        <a:rPr lang="en-US" b="0" i="0" smtClean="0">
                          <a:latin typeface="Cambria Math"/>
                        </a:rPr>
                        <m:t>=259.8 </m:t>
                      </m:r>
                      <m:r>
                        <m:rPr>
                          <m:sty m:val="p"/>
                        </m:rPr>
                        <a:rPr lang="en-US" b="0" i="0" smtClean="0">
                          <a:latin typeface="Cambria Math"/>
                        </a:rPr>
                        <m:t>lb</m:t>
                      </m:r>
                      <m:r>
                        <a:rPr lang="en-US" b="0" i="0" smtClean="0">
                          <a:latin typeface="Cambria Math"/>
                        </a:rPr>
                        <m:t>+</m:t>
                      </m:r>
                      <m:d>
                        <m:dPr>
                          <m:ctrlPr>
                            <a:rPr lang="en-US" b="0" i="1" smtClean="0">
                              <a:latin typeface="Cambria Math"/>
                            </a:rPr>
                          </m:ctrlPr>
                        </m:dPr>
                        <m:e>
                          <m:r>
                            <a:rPr lang="en-US" b="0" i="0" smtClean="0">
                              <a:latin typeface="Cambria Math"/>
                            </a:rPr>
                            <m:t>−200.0 </m:t>
                          </m:r>
                          <m:r>
                            <m:rPr>
                              <m:sty m:val="p"/>
                            </m:rPr>
                            <a:rPr lang="en-US" b="0" i="0" smtClean="0">
                              <a:latin typeface="Cambria Math"/>
                            </a:rPr>
                            <m:t>lb</m:t>
                          </m:r>
                        </m:e>
                      </m:d>
                      <m:r>
                        <a:rPr lang="en-US" b="0" i="0" smtClean="0">
                          <a:latin typeface="Cambria Math"/>
                        </a:rPr>
                        <m:t>=</m:t>
                      </m:r>
                      <m:r>
                        <a:rPr lang="en-US" b="0" i="0" smtClean="0">
                          <a:solidFill>
                            <a:srgbClr val="FF0000"/>
                          </a:solidFill>
                          <a:latin typeface="Cambria Math"/>
                        </a:rPr>
                        <m:t>59.8 </m:t>
                      </m:r>
                      <m:r>
                        <m:rPr>
                          <m:sty m:val="p"/>
                        </m:rPr>
                        <a:rPr lang="en-US" b="0" i="0" smtClean="0">
                          <a:solidFill>
                            <a:srgbClr val="FF0000"/>
                          </a:solidFill>
                          <a:latin typeface="Cambria Math"/>
                        </a:rPr>
                        <m:t>lb</m:t>
                      </m:r>
                      <m:r>
                        <a:rPr lang="en-US" b="0" i="0" smtClean="0">
                          <a:solidFill>
                            <a:srgbClr val="FF0000"/>
                          </a:solidFill>
                          <a:latin typeface="Cambria Math"/>
                        </a:rPr>
                        <m:t> (</m:t>
                      </m:r>
                      <m:r>
                        <m:rPr>
                          <m:sty m:val="p"/>
                        </m:rPr>
                        <a:rPr lang="en-US" b="0" i="0" smtClean="0">
                          <a:solidFill>
                            <a:srgbClr val="FF0000"/>
                          </a:solidFill>
                          <a:latin typeface="Cambria Math"/>
                        </a:rPr>
                        <m:t>up</m:t>
                      </m:r>
                      <m:r>
                        <a:rPr lang="en-US" b="0" i="0" smtClean="0">
                          <a:solidFill>
                            <a:srgbClr val="FF0000"/>
                          </a:solidFill>
                          <a:latin typeface="Cambria Math"/>
                        </a:rPr>
                        <m:t>)</m:t>
                      </m:r>
                    </m:oMath>
                  </m:oMathPara>
                </a14:m>
                <a:endParaRPr lang="en-US" baseline="-25000" dirty="0">
                  <a:solidFill>
                    <a:srgbClr val="FF0000"/>
                  </a:solidFill>
                </a:endParaRPr>
              </a:p>
            </p:txBody>
          </p:sp>
        </mc:Choice>
        <mc:Fallback xmlns="">
          <p:sp>
            <p:nvSpPr>
              <p:cNvPr id="50188" name="Text Box 12"/>
              <p:cNvSpPr txBox="1">
                <a:spLocks noRot="1" noChangeAspect="1" noMove="1" noResize="1" noEditPoints="1" noAdjustHandles="1" noChangeArrowheads="1" noChangeShapeType="1" noTextEdit="1"/>
              </p:cNvSpPr>
              <p:nvPr/>
            </p:nvSpPr>
            <p:spPr bwMode="auto">
              <a:xfrm>
                <a:off x="3197225" y="2184400"/>
                <a:ext cx="5946775" cy="2775375"/>
              </a:xfrm>
              <a:prstGeom prst="rect">
                <a:avLst/>
              </a:prstGeom>
              <a:blipFill rotWithShape="1">
                <a:blip r:embed="rId4"/>
                <a:stretch>
                  <a:fillRect/>
                </a:stretch>
              </a:blipFill>
              <a:ln w="9525">
                <a:noFill/>
                <a:miter lim="800000"/>
                <a:headEnd/>
                <a:tailEnd/>
              </a:ln>
            </p:spPr>
            <p:txBody>
              <a:bodyPr/>
              <a:lstStyle/>
              <a:p>
                <a:r>
                  <a:rPr lang="en-US">
                    <a:noFill/>
                  </a:rPr>
                  <a:t> </a:t>
                </a:r>
              </a:p>
            </p:txBody>
          </p:sp>
        </mc:Fallback>
      </mc:AlternateContent>
      <p:sp>
        <p:nvSpPr>
          <p:cNvPr id="50190" name="Text Box 14"/>
          <p:cNvSpPr txBox="1">
            <a:spLocks noChangeArrowheads="1"/>
          </p:cNvSpPr>
          <p:nvPr/>
        </p:nvSpPr>
        <p:spPr bwMode="auto">
          <a:xfrm>
            <a:off x="3181350" y="5294745"/>
            <a:ext cx="3321050" cy="457200"/>
          </a:xfrm>
          <a:prstGeom prst="rect">
            <a:avLst/>
          </a:prstGeom>
          <a:noFill/>
          <a:ln w="9525">
            <a:noFill/>
            <a:miter lim="800000"/>
            <a:headEnd/>
            <a:tailEnd/>
          </a:ln>
        </p:spPr>
        <p:txBody>
          <a:bodyPr>
            <a:spAutoFit/>
          </a:bodyPr>
          <a:lstStyle/>
          <a:p>
            <a:pPr>
              <a:spcBef>
                <a:spcPct val="50000"/>
              </a:spcBef>
            </a:pPr>
            <a:r>
              <a:rPr lang="en-US" sz="2400" dirty="0"/>
              <a:t>Sense is right and up.</a:t>
            </a:r>
            <a:r>
              <a:rPr lang="en-US" dirty="0">
                <a:cs typeface="Arial" charset="0"/>
              </a:rPr>
              <a:t> </a:t>
            </a:r>
          </a:p>
        </p:txBody>
      </p:sp>
      <p:sp>
        <p:nvSpPr>
          <p:cNvPr id="8"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8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18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019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4"/>
          <p:cNvSpPr>
            <a:spLocks noGrp="1" noChangeArrowheads="1"/>
          </p:cNvSpPr>
          <p:nvPr>
            <p:ph idx="1"/>
          </p:nvPr>
        </p:nvSpPr>
        <p:spPr>
          <a:xfrm>
            <a:off x="77788" y="1106488"/>
            <a:ext cx="8969375" cy="711200"/>
          </a:xfrm>
        </p:spPr>
        <p:txBody>
          <a:bodyPr/>
          <a:lstStyle/>
          <a:p>
            <a:pPr eaLnBrk="1" hangingPunct="1">
              <a:lnSpc>
                <a:spcPct val="80000"/>
              </a:lnSpc>
              <a:buFontTx/>
              <a:buNone/>
            </a:pPr>
            <a:r>
              <a:rPr lang="en-US" dirty="0" smtClean="0">
                <a:solidFill>
                  <a:srgbClr val="FF0000"/>
                </a:solidFill>
              </a:rPr>
              <a:t>	Draw the x and y components of the resultant force.</a:t>
            </a:r>
          </a:p>
        </p:txBody>
      </p:sp>
      <mc:AlternateContent xmlns:mc="http://schemas.openxmlformats.org/markup-compatibility/2006" xmlns:a14="http://schemas.microsoft.com/office/drawing/2010/main">
        <mc:Choice Requires="a14">
          <p:sp>
            <p:nvSpPr>
              <p:cNvPr id="104451" name="Rectangle 6"/>
              <p:cNvSpPr>
                <a:spLocks noChangeArrowheads="1"/>
              </p:cNvSpPr>
              <p:nvPr/>
            </p:nvSpPr>
            <p:spPr bwMode="auto">
              <a:xfrm>
                <a:off x="869950" y="2138363"/>
                <a:ext cx="7147214" cy="495649"/>
              </a:xfrm>
              <a:prstGeom prst="rect">
                <a:avLst/>
              </a:prstGeom>
              <a:noFill/>
              <a:ln w="9525">
                <a:noFill/>
                <a:miter lim="800000"/>
                <a:headEnd/>
                <a:tailEnd/>
              </a:ln>
            </p:spPr>
            <p:txBody>
              <a:bodyPr wrap="square">
                <a:spAutoFit/>
              </a:bodyPr>
              <a:lstStyle/>
              <a:p>
                <a:pPr>
                  <a:spcBef>
                    <a:spcPct val="50000"/>
                  </a:spcBef>
                </a:pPr>
                <a14:m>
                  <m:oMath xmlns:m="http://schemas.openxmlformats.org/officeDocument/2006/math">
                    <m:nary>
                      <m:naryPr>
                        <m:chr m:val="∑"/>
                        <m:subHide m:val="on"/>
                        <m:supHide m:val="on"/>
                        <m:ctrlPr>
                          <a:rPr lang="en-US" sz="2400" i="1" smtClean="0">
                            <a:latin typeface="Cambria Math"/>
                          </a:rPr>
                        </m:ctrlPr>
                      </m:naryPr>
                      <m:sub/>
                      <m:sup/>
                      <m:e>
                        <m:sSub>
                          <m:sSubPr>
                            <m:ctrlPr>
                              <a:rPr lang="en-US" sz="2400" i="1" smtClean="0">
                                <a:latin typeface="Cambria Math"/>
                              </a:rPr>
                            </m:ctrlPr>
                          </m:sSubPr>
                          <m:e>
                            <m:r>
                              <m:rPr>
                                <m:sty m:val="p"/>
                              </m:rPr>
                              <a:rPr lang="en-US" sz="2400" b="0" i="0" smtClean="0">
                                <a:latin typeface="Cambria Math"/>
                              </a:rPr>
                              <m:t>F</m:t>
                            </m:r>
                          </m:e>
                          <m:sub>
                            <m:r>
                              <m:rPr>
                                <m:sty m:val="p"/>
                              </m:rPr>
                              <a:rPr lang="en-US" sz="2400" b="0" i="0" smtClean="0">
                                <a:latin typeface="Cambria Math"/>
                              </a:rPr>
                              <m:t>x</m:t>
                            </m:r>
                          </m:sub>
                        </m:sSub>
                      </m:e>
                    </m:nary>
                    <m:r>
                      <a:rPr lang="en-US" sz="2400" b="0" i="0" smtClean="0">
                        <a:latin typeface="Cambria Math"/>
                      </a:rPr>
                      <m:t>=</m:t>
                    </m:r>
                    <m:r>
                      <a:rPr lang="en-US" sz="2400" b="0" i="0" smtClean="0">
                        <a:solidFill>
                          <a:srgbClr val="FF0000"/>
                        </a:solidFill>
                        <a:latin typeface="Cambria Math"/>
                      </a:rPr>
                      <m:t>496.4 </m:t>
                    </m:r>
                    <m:r>
                      <m:rPr>
                        <m:sty m:val="p"/>
                      </m:rPr>
                      <a:rPr lang="en-US" sz="2400" b="0" i="0" smtClean="0">
                        <a:solidFill>
                          <a:srgbClr val="FF0000"/>
                        </a:solidFill>
                        <a:latin typeface="Cambria Math"/>
                      </a:rPr>
                      <m:t>lb</m:t>
                    </m:r>
                    <m:r>
                      <a:rPr lang="en-US" sz="2400" b="0" i="0" smtClean="0">
                        <a:solidFill>
                          <a:srgbClr val="FF0000"/>
                        </a:solidFill>
                        <a:latin typeface="Cambria Math"/>
                      </a:rPr>
                      <m:t> (</m:t>
                    </m:r>
                    <m:r>
                      <m:rPr>
                        <m:sty m:val="p"/>
                      </m:rPr>
                      <a:rPr lang="en-US" sz="2400" b="0" i="0" smtClean="0">
                        <a:solidFill>
                          <a:srgbClr val="FF0000"/>
                        </a:solidFill>
                        <a:latin typeface="Cambria Math"/>
                      </a:rPr>
                      <m:t>right</m:t>
                    </m:r>
                    <m:r>
                      <a:rPr lang="en-US" sz="2400" b="0" i="0" smtClean="0">
                        <a:solidFill>
                          <a:srgbClr val="FF0000"/>
                        </a:solidFill>
                        <a:latin typeface="Cambria Math"/>
                      </a:rPr>
                      <m:t>)</m:t>
                    </m:r>
                  </m:oMath>
                </a14:m>
                <a:r>
                  <a:rPr lang="en-US" sz="2400" dirty="0">
                    <a:solidFill>
                      <a:srgbClr val="FF0000"/>
                    </a:solidFill>
                  </a:rPr>
                  <a:t> </a:t>
                </a:r>
                <a:r>
                  <a:rPr lang="en-US" sz="2400" dirty="0" smtClean="0">
                    <a:solidFill>
                      <a:srgbClr val="FF0000"/>
                    </a:solidFill>
                  </a:rPr>
                  <a:t>              </a:t>
                </a:r>
                <a14:m>
                  <m:oMath xmlns:m="http://schemas.openxmlformats.org/officeDocument/2006/math">
                    <m:nary>
                      <m:naryPr>
                        <m:chr m:val="∑"/>
                        <m:subHide m:val="on"/>
                        <m:supHide m:val="on"/>
                        <m:ctrlPr>
                          <a:rPr lang="en-US" sz="2400" i="1" dirty="0" smtClean="0">
                            <a:solidFill>
                              <a:schemeClr val="tx1"/>
                            </a:solidFill>
                            <a:latin typeface="Cambria Math"/>
                          </a:rPr>
                        </m:ctrlPr>
                      </m:naryPr>
                      <m:sub/>
                      <m:sup/>
                      <m:e>
                        <m:sSub>
                          <m:sSubPr>
                            <m:ctrlPr>
                              <a:rPr lang="en-US" sz="2400" i="1" dirty="0" smtClean="0">
                                <a:solidFill>
                                  <a:schemeClr val="tx1"/>
                                </a:solidFill>
                                <a:latin typeface="Cambria Math"/>
                              </a:rPr>
                            </m:ctrlPr>
                          </m:sSubPr>
                          <m:e>
                            <m:r>
                              <m:rPr>
                                <m:sty m:val="p"/>
                              </m:rPr>
                              <a:rPr lang="en-US" sz="2400" b="0" i="0" dirty="0" smtClean="0">
                                <a:solidFill>
                                  <a:schemeClr val="tx1"/>
                                </a:solidFill>
                                <a:latin typeface="Cambria Math"/>
                              </a:rPr>
                              <m:t>F</m:t>
                            </m:r>
                          </m:e>
                          <m:sub>
                            <m:r>
                              <m:rPr>
                                <m:sty m:val="p"/>
                              </m:rPr>
                              <a:rPr lang="en-US" sz="2400" b="0" i="0" dirty="0" smtClean="0">
                                <a:solidFill>
                                  <a:schemeClr val="tx1"/>
                                </a:solidFill>
                                <a:latin typeface="Cambria Math"/>
                              </a:rPr>
                              <m:t>y</m:t>
                            </m:r>
                          </m:sub>
                        </m:sSub>
                      </m:e>
                    </m:nary>
                    <m:r>
                      <a:rPr lang="en-US" sz="2400" b="0" i="0" dirty="0" smtClean="0">
                        <a:solidFill>
                          <a:schemeClr val="tx1"/>
                        </a:solidFill>
                        <a:latin typeface="Cambria Math"/>
                      </a:rPr>
                      <m:t>=</m:t>
                    </m:r>
                    <m:r>
                      <a:rPr lang="en-US" sz="2400" b="0" i="0" dirty="0" smtClean="0">
                        <a:solidFill>
                          <a:srgbClr val="FF0000"/>
                        </a:solidFill>
                        <a:latin typeface="Cambria Math"/>
                      </a:rPr>
                      <m:t>59.8 </m:t>
                    </m:r>
                    <m:r>
                      <m:rPr>
                        <m:sty m:val="p"/>
                      </m:rPr>
                      <a:rPr lang="en-US" sz="2400" b="0" i="0" dirty="0" smtClean="0">
                        <a:solidFill>
                          <a:srgbClr val="FF0000"/>
                        </a:solidFill>
                        <a:latin typeface="Cambria Math"/>
                      </a:rPr>
                      <m:t>lb</m:t>
                    </m:r>
                    <m:r>
                      <a:rPr lang="en-US" sz="2400" b="0" i="0" dirty="0" smtClean="0">
                        <a:solidFill>
                          <a:srgbClr val="FF0000"/>
                        </a:solidFill>
                        <a:latin typeface="Cambria Math"/>
                      </a:rPr>
                      <m:t> </m:t>
                    </m:r>
                    <m:d>
                      <m:dPr>
                        <m:ctrlPr>
                          <a:rPr lang="en-US" sz="2400" b="0" i="1" dirty="0" smtClean="0">
                            <a:solidFill>
                              <a:srgbClr val="FF0000"/>
                            </a:solidFill>
                            <a:latin typeface="Cambria Math"/>
                          </a:rPr>
                        </m:ctrlPr>
                      </m:dPr>
                      <m:e>
                        <m:r>
                          <m:rPr>
                            <m:sty m:val="p"/>
                          </m:rPr>
                          <a:rPr lang="en-US" sz="2400" b="0" i="0" dirty="0" smtClean="0">
                            <a:solidFill>
                              <a:srgbClr val="FF0000"/>
                            </a:solidFill>
                            <a:latin typeface="Cambria Math"/>
                          </a:rPr>
                          <m:t>up</m:t>
                        </m:r>
                      </m:e>
                    </m:d>
                  </m:oMath>
                </a14:m>
                <a:endParaRPr lang="en-US" sz="2400" dirty="0">
                  <a:solidFill>
                    <a:srgbClr val="FF0000"/>
                  </a:solidFill>
                </a:endParaRPr>
              </a:p>
            </p:txBody>
          </p:sp>
        </mc:Choice>
        <mc:Fallback xmlns="">
          <p:sp>
            <p:nvSpPr>
              <p:cNvPr id="104451" name="Rectangle 6"/>
              <p:cNvSpPr>
                <a:spLocks noRot="1" noChangeAspect="1" noMove="1" noResize="1" noEditPoints="1" noAdjustHandles="1" noChangeArrowheads="1" noChangeShapeType="1" noTextEdit="1"/>
              </p:cNvSpPr>
              <p:nvPr/>
            </p:nvSpPr>
            <p:spPr bwMode="auto">
              <a:xfrm>
                <a:off x="869950" y="2138363"/>
                <a:ext cx="7147214" cy="495649"/>
              </a:xfrm>
              <a:prstGeom prst="rect">
                <a:avLst/>
              </a:prstGeom>
              <a:blipFill rotWithShape="1">
                <a:blip r:embed="rId3"/>
                <a:stretch>
                  <a:fillRect l="-6655" t="-120988" b="-177778"/>
                </a:stretch>
              </a:blipFill>
              <a:ln w="9525">
                <a:noFill/>
                <a:miter lim="800000"/>
                <a:headEnd/>
                <a:tailEnd/>
              </a:ln>
            </p:spPr>
            <p:txBody>
              <a:bodyPr/>
              <a:lstStyle/>
              <a:p>
                <a:r>
                  <a:rPr lang="en-US">
                    <a:noFill/>
                  </a:rPr>
                  <a:t> </a:t>
                </a:r>
              </a:p>
            </p:txBody>
          </p:sp>
        </mc:Fallback>
      </mc:AlternateContent>
      <p:sp>
        <p:nvSpPr>
          <p:cNvPr id="52234" name="Rectangle 10"/>
          <p:cNvSpPr>
            <a:spLocks noChangeArrowheads="1"/>
          </p:cNvSpPr>
          <p:nvPr/>
        </p:nvSpPr>
        <p:spPr bwMode="auto">
          <a:xfrm>
            <a:off x="890588" y="5554663"/>
            <a:ext cx="1270000" cy="457200"/>
          </a:xfrm>
          <a:prstGeom prst="rect">
            <a:avLst/>
          </a:prstGeom>
          <a:noFill/>
          <a:ln w="9525">
            <a:noFill/>
            <a:miter lim="800000"/>
            <a:headEnd/>
            <a:tailEnd/>
          </a:ln>
        </p:spPr>
        <p:txBody>
          <a:bodyPr wrap="none">
            <a:spAutoFit/>
          </a:bodyPr>
          <a:lstStyle/>
          <a:p>
            <a:r>
              <a:rPr lang="en-US" sz="2400" dirty="0">
                <a:solidFill>
                  <a:srgbClr val="FF0000"/>
                </a:solidFill>
              </a:rPr>
              <a:t>496.4 </a:t>
            </a:r>
            <a:r>
              <a:rPr lang="en-US" sz="2400" dirty="0" err="1">
                <a:solidFill>
                  <a:srgbClr val="FF0000"/>
                </a:solidFill>
              </a:rPr>
              <a:t>lb</a:t>
            </a:r>
            <a:endParaRPr lang="en-US" sz="2400" dirty="0">
              <a:solidFill>
                <a:srgbClr val="FF0000"/>
              </a:solidFill>
            </a:endParaRPr>
          </a:p>
        </p:txBody>
      </p:sp>
      <p:sp>
        <p:nvSpPr>
          <p:cNvPr id="52236" name="Rectangle 12"/>
          <p:cNvSpPr>
            <a:spLocks noChangeArrowheads="1"/>
          </p:cNvSpPr>
          <p:nvPr/>
        </p:nvSpPr>
        <p:spPr bwMode="auto">
          <a:xfrm>
            <a:off x="3179763" y="4795838"/>
            <a:ext cx="1100137" cy="457200"/>
          </a:xfrm>
          <a:prstGeom prst="rect">
            <a:avLst/>
          </a:prstGeom>
          <a:noFill/>
          <a:ln w="9525">
            <a:noFill/>
            <a:miter lim="800000"/>
            <a:headEnd/>
            <a:tailEnd/>
          </a:ln>
        </p:spPr>
        <p:txBody>
          <a:bodyPr wrap="none">
            <a:spAutoFit/>
          </a:bodyPr>
          <a:lstStyle/>
          <a:p>
            <a:r>
              <a:rPr lang="en-US" sz="2400" dirty="0">
                <a:solidFill>
                  <a:srgbClr val="FF0000"/>
                </a:solidFill>
              </a:rPr>
              <a:t>59.8 </a:t>
            </a:r>
            <a:r>
              <a:rPr lang="en-US" sz="2400" dirty="0" err="1">
                <a:solidFill>
                  <a:srgbClr val="FF0000"/>
                </a:solidFill>
              </a:rPr>
              <a:t>lb</a:t>
            </a:r>
            <a:endParaRPr lang="en-US" sz="2400" dirty="0">
              <a:solidFill>
                <a:srgbClr val="FF0000"/>
              </a:solidFill>
            </a:endParaRPr>
          </a:p>
        </p:txBody>
      </p:sp>
      <p:sp>
        <p:nvSpPr>
          <p:cNvPr id="52241" name="Rectangle 17"/>
          <p:cNvSpPr>
            <a:spLocks noChangeArrowheads="1"/>
          </p:cNvSpPr>
          <p:nvPr/>
        </p:nvSpPr>
        <p:spPr bwMode="auto">
          <a:xfrm>
            <a:off x="6637338" y="4327525"/>
            <a:ext cx="1270000" cy="457200"/>
          </a:xfrm>
          <a:prstGeom prst="rect">
            <a:avLst/>
          </a:prstGeom>
          <a:noFill/>
          <a:ln w="9525">
            <a:noFill/>
            <a:miter lim="800000"/>
            <a:headEnd/>
            <a:tailEnd/>
          </a:ln>
        </p:spPr>
        <p:txBody>
          <a:bodyPr wrap="none">
            <a:spAutoFit/>
          </a:bodyPr>
          <a:lstStyle/>
          <a:p>
            <a:r>
              <a:rPr lang="en-US" sz="2400" dirty="0">
                <a:solidFill>
                  <a:srgbClr val="FF0000"/>
                </a:solidFill>
              </a:rPr>
              <a:t>496.4 </a:t>
            </a:r>
            <a:r>
              <a:rPr lang="en-US" sz="2400" dirty="0" err="1">
                <a:solidFill>
                  <a:srgbClr val="FF0000"/>
                </a:solidFill>
              </a:rPr>
              <a:t>lb</a:t>
            </a:r>
            <a:endParaRPr lang="en-US" sz="2400" dirty="0">
              <a:solidFill>
                <a:srgbClr val="FF0000"/>
              </a:solidFill>
            </a:endParaRPr>
          </a:p>
        </p:txBody>
      </p:sp>
      <p:sp>
        <p:nvSpPr>
          <p:cNvPr id="52242" name="Rectangle 18"/>
          <p:cNvSpPr>
            <a:spLocks noChangeArrowheads="1"/>
          </p:cNvSpPr>
          <p:nvPr/>
        </p:nvSpPr>
        <p:spPr bwMode="auto">
          <a:xfrm>
            <a:off x="5056188" y="4841875"/>
            <a:ext cx="1100137" cy="457200"/>
          </a:xfrm>
          <a:prstGeom prst="rect">
            <a:avLst/>
          </a:prstGeom>
          <a:noFill/>
          <a:ln w="9525">
            <a:noFill/>
            <a:miter lim="800000"/>
            <a:headEnd/>
            <a:tailEnd/>
          </a:ln>
        </p:spPr>
        <p:txBody>
          <a:bodyPr wrap="none">
            <a:spAutoFit/>
          </a:bodyPr>
          <a:lstStyle/>
          <a:p>
            <a:r>
              <a:rPr lang="en-US" sz="2400" dirty="0">
                <a:solidFill>
                  <a:srgbClr val="FF0000"/>
                </a:solidFill>
              </a:rPr>
              <a:t>59.8 </a:t>
            </a:r>
            <a:r>
              <a:rPr lang="en-US" sz="2400" dirty="0" err="1">
                <a:solidFill>
                  <a:srgbClr val="FF0000"/>
                </a:solidFill>
              </a:rPr>
              <a:t>lb</a:t>
            </a:r>
            <a:endParaRPr lang="en-US" sz="2400" dirty="0">
              <a:solidFill>
                <a:srgbClr val="FF0000"/>
              </a:solidFill>
            </a:endParaRPr>
          </a:p>
        </p:txBody>
      </p:sp>
      <mc:AlternateContent xmlns:mc="http://schemas.openxmlformats.org/markup-compatibility/2006" xmlns:a14="http://schemas.microsoft.com/office/drawing/2010/main">
        <mc:Choice Requires="a14">
          <p:sp>
            <p:nvSpPr>
              <p:cNvPr id="52243" name="Rectangle 19"/>
              <p:cNvSpPr>
                <a:spLocks noChangeArrowheads="1"/>
              </p:cNvSpPr>
              <p:nvPr/>
            </p:nvSpPr>
            <p:spPr bwMode="auto">
              <a:xfrm>
                <a:off x="1345540" y="4392346"/>
                <a:ext cx="575735" cy="453137"/>
              </a:xfrm>
              <a:prstGeom prst="rect">
                <a:avLst/>
              </a:prstGeom>
              <a:noFill/>
              <a:ln w="9525">
                <a:noFill/>
                <a:miter lim="800000"/>
                <a:headEnd/>
                <a:tailEnd/>
              </a:ln>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0000FF"/>
                              </a:solidFill>
                              <a:latin typeface="Cambria Math"/>
                            </a:rPr>
                          </m:ctrlPr>
                        </m:sSubPr>
                        <m:e>
                          <m:r>
                            <m:rPr>
                              <m:sty m:val="p"/>
                            </m:rPr>
                            <a:rPr lang="en-US" sz="2400" b="0" i="0" smtClean="0">
                              <a:solidFill>
                                <a:srgbClr val="0000FF"/>
                              </a:solidFill>
                              <a:latin typeface="Cambria Math"/>
                            </a:rPr>
                            <m:t>F</m:t>
                          </m:r>
                        </m:e>
                        <m:sub>
                          <m:r>
                            <m:rPr>
                              <m:sty m:val="p"/>
                            </m:rPr>
                            <a:rPr lang="en-US" sz="2400" b="0" i="0" smtClean="0">
                              <a:solidFill>
                                <a:srgbClr val="0000FF"/>
                              </a:solidFill>
                              <a:latin typeface="Cambria Math"/>
                            </a:rPr>
                            <m:t>R</m:t>
                          </m:r>
                        </m:sub>
                      </m:sSub>
                    </m:oMath>
                  </m:oMathPara>
                </a14:m>
                <a:endParaRPr lang="en-US" sz="2400" baseline="-25000" dirty="0">
                  <a:solidFill>
                    <a:srgbClr val="0000FF"/>
                  </a:solidFill>
                </a:endParaRPr>
              </a:p>
            </p:txBody>
          </p:sp>
        </mc:Choice>
        <mc:Fallback xmlns="">
          <p:sp>
            <p:nvSpPr>
              <p:cNvPr id="52243" name="Rectangle 19"/>
              <p:cNvSpPr>
                <a:spLocks noRot="1" noChangeAspect="1" noMove="1" noResize="1" noEditPoints="1" noAdjustHandles="1" noChangeArrowheads="1" noChangeShapeType="1" noTextEdit="1"/>
              </p:cNvSpPr>
              <p:nvPr/>
            </p:nvSpPr>
            <p:spPr bwMode="auto">
              <a:xfrm>
                <a:off x="1345540" y="4392346"/>
                <a:ext cx="575735" cy="453137"/>
              </a:xfrm>
              <a:prstGeom prst="rect">
                <a:avLst/>
              </a:prstGeom>
              <a:blipFill rotWithShape="1">
                <a:blip r:embed="rId4"/>
                <a:stretch>
                  <a:fillRect b="-5405"/>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245" name="Rectangle 21"/>
              <p:cNvSpPr>
                <a:spLocks noChangeArrowheads="1"/>
              </p:cNvSpPr>
              <p:nvPr/>
            </p:nvSpPr>
            <p:spPr bwMode="auto">
              <a:xfrm>
                <a:off x="7329488" y="5149850"/>
                <a:ext cx="575735" cy="453137"/>
              </a:xfrm>
              <a:prstGeom prst="rect">
                <a:avLst/>
              </a:prstGeom>
              <a:noFill/>
              <a:ln w="9525">
                <a:noFill/>
                <a:miter lim="800000"/>
                <a:headEnd/>
                <a:tailEnd/>
              </a:ln>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0000FF"/>
                              </a:solidFill>
                              <a:latin typeface="Cambria Math"/>
                            </a:rPr>
                          </m:ctrlPr>
                        </m:sSubPr>
                        <m:e>
                          <m:r>
                            <m:rPr>
                              <m:sty m:val="p"/>
                            </m:rPr>
                            <a:rPr lang="en-US" sz="2400" b="0" i="0" smtClean="0">
                              <a:solidFill>
                                <a:srgbClr val="0000FF"/>
                              </a:solidFill>
                              <a:latin typeface="Cambria Math"/>
                            </a:rPr>
                            <m:t>F</m:t>
                          </m:r>
                        </m:e>
                        <m:sub>
                          <m:r>
                            <m:rPr>
                              <m:sty m:val="p"/>
                            </m:rPr>
                            <a:rPr lang="en-US" sz="2400" b="0" i="0" smtClean="0">
                              <a:solidFill>
                                <a:srgbClr val="0000FF"/>
                              </a:solidFill>
                              <a:latin typeface="Cambria Math"/>
                            </a:rPr>
                            <m:t>R</m:t>
                          </m:r>
                        </m:sub>
                      </m:sSub>
                    </m:oMath>
                  </m:oMathPara>
                </a14:m>
                <a:endParaRPr lang="en-US" sz="2400" baseline="-25000" dirty="0">
                  <a:solidFill>
                    <a:srgbClr val="0000FF"/>
                  </a:solidFill>
                </a:endParaRPr>
              </a:p>
            </p:txBody>
          </p:sp>
        </mc:Choice>
        <mc:Fallback xmlns="">
          <p:sp>
            <p:nvSpPr>
              <p:cNvPr id="52245" name="Rectangle 21"/>
              <p:cNvSpPr>
                <a:spLocks noRot="1" noChangeAspect="1" noMove="1" noResize="1" noEditPoints="1" noAdjustHandles="1" noChangeArrowheads="1" noChangeShapeType="1" noTextEdit="1"/>
              </p:cNvSpPr>
              <p:nvPr/>
            </p:nvSpPr>
            <p:spPr bwMode="auto">
              <a:xfrm>
                <a:off x="7329488" y="5149850"/>
                <a:ext cx="575735" cy="453137"/>
              </a:xfrm>
              <a:prstGeom prst="rect">
                <a:avLst/>
              </a:prstGeom>
              <a:blipFill rotWithShape="1">
                <a:blip r:embed="rId5"/>
                <a:stretch>
                  <a:fillRect b="-5405"/>
                </a:stretch>
              </a:blipFill>
              <a:ln w="9525">
                <a:noFill/>
                <a:miter lim="800000"/>
                <a:headEnd/>
                <a:tailEnd/>
              </a:ln>
            </p:spPr>
            <p:txBody>
              <a:bodyPr/>
              <a:lstStyle/>
              <a:p>
                <a:r>
                  <a:rPr lang="en-US">
                    <a:noFill/>
                  </a:rPr>
                  <a:t> </a:t>
                </a:r>
              </a:p>
            </p:txBody>
          </p:sp>
        </mc:Fallback>
      </mc:AlternateContent>
      <p:sp>
        <p:nvSpPr>
          <p:cNvPr id="52246" name="Line 22"/>
          <p:cNvSpPr>
            <a:spLocks noChangeShapeType="1"/>
          </p:cNvSpPr>
          <p:nvPr/>
        </p:nvSpPr>
        <p:spPr bwMode="auto">
          <a:xfrm>
            <a:off x="4714875" y="3667125"/>
            <a:ext cx="0" cy="2851150"/>
          </a:xfrm>
          <a:prstGeom prst="line">
            <a:avLst/>
          </a:prstGeom>
          <a:noFill/>
          <a:ln w="9525">
            <a:solidFill>
              <a:schemeClr val="tx1"/>
            </a:solidFill>
            <a:round/>
            <a:headEnd/>
            <a:tailEnd/>
          </a:ln>
        </p:spPr>
        <p:txBody>
          <a:bodyPr/>
          <a:lstStyle/>
          <a:p>
            <a:endParaRPr lang="en-US"/>
          </a:p>
        </p:txBody>
      </p:sp>
      <p:sp>
        <p:nvSpPr>
          <p:cNvPr id="52248" name="Rectangle 24"/>
          <p:cNvSpPr>
            <a:spLocks noChangeArrowheads="1"/>
          </p:cNvSpPr>
          <p:nvPr/>
        </p:nvSpPr>
        <p:spPr bwMode="auto">
          <a:xfrm>
            <a:off x="1627188" y="2828924"/>
            <a:ext cx="7567200" cy="461665"/>
          </a:xfrm>
          <a:prstGeom prst="rect">
            <a:avLst/>
          </a:prstGeom>
          <a:noFill/>
          <a:ln w="9525">
            <a:noFill/>
            <a:miter lim="800000"/>
            <a:headEnd/>
            <a:tailEnd/>
          </a:ln>
        </p:spPr>
        <p:txBody>
          <a:bodyPr wrap="none">
            <a:spAutoFit/>
          </a:bodyPr>
          <a:lstStyle/>
          <a:p>
            <a:pPr>
              <a:spcBef>
                <a:spcPct val="50000"/>
              </a:spcBef>
            </a:pPr>
            <a:r>
              <a:rPr lang="en-US" sz="2400" dirty="0">
                <a:solidFill>
                  <a:srgbClr val="FF0000"/>
                </a:solidFill>
              </a:rPr>
              <a:t>Two </a:t>
            </a:r>
            <a:r>
              <a:rPr lang="en-US" sz="2400" dirty="0" smtClean="0">
                <a:solidFill>
                  <a:srgbClr val="FF0000"/>
                </a:solidFill>
              </a:rPr>
              <a:t>equivalent ways </a:t>
            </a:r>
            <a:r>
              <a:rPr lang="en-US" sz="2400" dirty="0">
                <a:solidFill>
                  <a:srgbClr val="FF0000"/>
                </a:solidFill>
              </a:rPr>
              <a:t>to draw the X and Y components</a:t>
            </a:r>
          </a:p>
        </p:txBody>
      </p:sp>
      <p:sp>
        <p:nvSpPr>
          <p:cNvPr id="52249" name="Line 25"/>
          <p:cNvSpPr>
            <a:spLocks noChangeShapeType="1"/>
          </p:cNvSpPr>
          <p:nvPr/>
        </p:nvSpPr>
        <p:spPr bwMode="auto">
          <a:xfrm flipV="1">
            <a:off x="427038" y="5311775"/>
            <a:ext cx="2722562" cy="9525"/>
          </a:xfrm>
          <a:prstGeom prst="line">
            <a:avLst/>
          </a:prstGeom>
          <a:noFill/>
          <a:ln w="38100">
            <a:solidFill>
              <a:srgbClr val="FF0000"/>
            </a:solidFill>
            <a:round/>
            <a:headEnd/>
            <a:tailEnd type="triangle" w="med" len="med"/>
          </a:ln>
        </p:spPr>
        <p:txBody>
          <a:bodyPr/>
          <a:lstStyle/>
          <a:p>
            <a:endParaRPr lang="en-US"/>
          </a:p>
        </p:txBody>
      </p:sp>
      <p:sp>
        <p:nvSpPr>
          <p:cNvPr id="52250" name="Line 26"/>
          <p:cNvSpPr>
            <a:spLocks noChangeShapeType="1"/>
          </p:cNvSpPr>
          <p:nvPr/>
        </p:nvSpPr>
        <p:spPr bwMode="auto">
          <a:xfrm flipH="1" flipV="1">
            <a:off x="3106738" y="4802188"/>
            <a:ext cx="9525" cy="496887"/>
          </a:xfrm>
          <a:prstGeom prst="line">
            <a:avLst/>
          </a:prstGeom>
          <a:noFill/>
          <a:ln w="38100">
            <a:solidFill>
              <a:srgbClr val="FF0000"/>
            </a:solidFill>
            <a:round/>
            <a:headEnd/>
            <a:tailEnd type="triangle" w="med" len="med"/>
          </a:ln>
        </p:spPr>
        <p:txBody>
          <a:bodyPr/>
          <a:lstStyle/>
          <a:p>
            <a:endParaRPr lang="en-US"/>
          </a:p>
        </p:txBody>
      </p:sp>
      <p:sp>
        <p:nvSpPr>
          <p:cNvPr id="52251" name="Line 27"/>
          <p:cNvSpPr>
            <a:spLocks noChangeShapeType="1"/>
          </p:cNvSpPr>
          <p:nvPr/>
        </p:nvSpPr>
        <p:spPr bwMode="auto">
          <a:xfrm flipV="1">
            <a:off x="446088" y="4814888"/>
            <a:ext cx="2673350" cy="496887"/>
          </a:xfrm>
          <a:prstGeom prst="line">
            <a:avLst/>
          </a:prstGeom>
          <a:noFill/>
          <a:ln w="38100">
            <a:solidFill>
              <a:srgbClr val="0000FF"/>
            </a:solidFill>
            <a:round/>
            <a:headEnd/>
            <a:tailEnd type="triangle" w="med" len="med"/>
          </a:ln>
        </p:spPr>
        <p:txBody>
          <a:bodyPr/>
          <a:lstStyle/>
          <a:p>
            <a:endParaRPr lang="en-US"/>
          </a:p>
        </p:txBody>
      </p:sp>
      <p:sp>
        <p:nvSpPr>
          <p:cNvPr id="52252" name="Line 28"/>
          <p:cNvSpPr>
            <a:spLocks noChangeShapeType="1"/>
          </p:cNvSpPr>
          <p:nvPr/>
        </p:nvSpPr>
        <p:spPr bwMode="auto">
          <a:xfrm flipV="1">
            <a:off x="6092825" y="4879975"/>
            <a:ext cx="2722563" cy="9525"/>
          </a:xfrm>
          <a:prstGeom prst="line">
            <a:avLst/>
          </a:prstGeom>
          <a:noFill/>
          <a:ln w="38100">
            <a:solidFill>
              <a:srgbClr val="FF0000"/>
            </a:solidFill>
            <a:round/>
            <a:headEnd/>
            <a:tailEnd type="triangle" w="med" len="med"/>
          </a:ln>
        </p:spPr>
        <p:txBody>
          <a:bodyPr/>
          <a:lstStyle/>
          <a:p>
            <a:endParaRPr lang="en-US"/>
          </a:p>
        </p:txBody>
      </p:sp>
      <p:sp>
        <p:nvSpPr>
          <p:cNvPr id="52253" name="Line 29"/>
          <p:cNvSpPr>
            <a:spLocks noChangeShapeType="1"/>
          </p:cNvSpPr>
          <p:nvPr/>
        </p:nvSpPr>
        <p:spPr bwMode="auto">
          <a:xfrm flipH="1" flipV="1">
            <a:off x="6099175" y="4916488"/>
            <a:ext cx="9525" cy="496887"/>
          </a:xfrm>
          <a:prstGeom prst="line">
            <a:avLst/>
          </a:prstGeom>
          <a:noFill/>
          <a:ln w="38100">
            <a:solidFill>
              <a:srgbClr val="FF0000"/>
            </a:solidFill>
            <a:round/>
            <a:headEnd/>
            <a:tailEnd type="triangle" w="med" len="med"/>
          </a:ln>
        </p:spPr>
        <p:txBody>
          <a:bodyPr/>
          <a:lstStyle/>
          <a:p>
            <a:endParaRPr lang="en-US"/>
          </a:p>
        </p:txBody>
      </p:sp>
      <p:sp>
        <p:nvSpPr>
          <p:cNvPr id="52254" name="Line 30"/>
          <p:cNvSpPr>
            <a:spLocks noChangeShapeType="1"/>
          </p:cNvSpPr>
          <p:nvPr/>
        </p:nvSpPr>
        <p:spPr bwMode="auto">
          <a:xfrm flipV="1">
            <a:off x="6121400" y="4919663"/>
            <a:ext cx="2673350" cy="496887"/>
          </a:xfrm>
          <a:prstGeom prst="line">
            <a:avLst/>
          </a:prstGeom>
          <a:noFill/>
          <a:ln w="38100">
            <a:solidFill>
              <a:srgbClr val="0000FF"/>
            </a:solidFill>
            <a:round/>
            <a:headEnd/>
            <a:tailEnd type="triangle" w="med" len="med"/>
          </a:ln>
        </p:spPr>
        <p:txBody>
          <a:bodyPr/>
          <a:lstStyle/>
          <a:p>
            <a:endParaRPr lang="en-US"/>
          </a:p>
        </p:txBody>
      </p:sp>
      <p:sp>
        <p:nvSpPr>
          <p:cNvPr id="20"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2249"/>
                                        </p:tgtEl>
                                        <p:attrNameLst>
                                          <p:attrName>style.visibility</p:attrName>
                                        </p:attrNameLst>
                                      </p:cBhvr>
                                      <p:to>
                                        <p:strVal val="visible"/>
                                      </p:to>
                                    </p:set>
                                    <p:animEffect transition="in" filter="wipe(left)">
                                      <p:cBhvr>
                                        <p:cTn id="11" dur="500"/>
                                        <p:tgtEl>
                                          <p:spTgt spid="5224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52250"/>
                                        </p:tgtEl>
                                        <p:attrNameLst>
                                          <p:attrName>style.visibility</p:attrName>
                                        </p:attrNameLst>
                                      </p:cBhvr>
                                      <p:to>
                                        <p:strVal val="visible"/>
                                      </p:to>
                                    </p:set>
                                    <p:animEffect transition="in" filter="wipe(down)">
                                      <p:cBhvr>
                                        <p:cTn id="16" dur="500"/>
                                        <p:tgtEl>
                                          <p:spTgt spid="5225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2251"/>
                                        </p:tgtEl>
                                        <p:attrNameLst>
                                          <p:attrName>style.visibility</p:attrName>
                                        </p:attrNameLst>
                                      </p:cBhvr>
                                      <p:to>
                                        <p:strVal val="visible"/>
                                      </p:to>
                                    </p:set>
                                    <p:animEffect transition="in" filter="wipe(left)">
                                      <p:cBhvr>
                                        <p:cTn id="21" dur="500"/>
                                        <p:tgtEl>
                                          <p:spTgt spid="5225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52246"/>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52253"/>
                                        </p:tgtEl>
                                        <p:attrNameLst>
                                          <p:attrName>style.visibility</p:attrName>
                                        </p:attrNameLst>
                                      </p:cBhvr>
                                      <p:to>
                                        <p:strVal val="visible"/>
                                      </p:to>
                                    </p:set>
                                    <p:animEffect transition="in" filter="wipe(down)">
                                      <p:cBhvr>
                                        <p:cTn id="30" dur="500"/>
                                        <p:tgtEl>
                                          <p:spTgt spid="5225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52252"/>
                                        </p:tgtEl>
                                        <p:attrNameLst>
                                          <p:attrName>style.visibility</p:attrName>
                                        </p:attrNameLst>
                                      </p:cBhvr>
                                      <p:to>
                                        <p:strVal val="visible"/>
                                      </p:to>
                                    </p:set>
                                    <p:animEffect transition="in" filter="wipe(left)">
                                      <p:cBhvr>
                                        <p:cTn id="35" dur="500"/>
                                        <p:tgtEl>
                                          <p:spTgt spid="5225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52254"/>
                                        </p:tgtEl>
                                        <p:attrNameLst>
                                          <p:attrName>style.visibility</p:attrName>
                                        </p:attrNameLst>
                                      </p:cBhvr>
                                      <p:to>
                                        <p:strVal val="visible"/>
                                      </p:to>
                                    </p:set>
                                    <p:animEffect transition="in" filter="wipe(left)">
                                      <p:cBhvr>
                                        <p:cTn id="40" dur="500"/>
                                        <p:tgtEl>
                                          <p:spTgt spid="5225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223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223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22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2241"/>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2243"/>
                                        </p:tgtEl>
                                        <p:attrNameLst>
                                          <p:attrName>style.visibility</p:attrName>
                                        </p:attrNameLst>
                                      </p:cBhvr>
                                      <p:to>
                                        <p:strVal val="visible"/>
                                      </p:to>
                                    </p:set>
                                  </p:childTnLst>
                                </p:cTn>
                              </p:par>
                            </p:childTnLst>
                          </p:cTn>
                        </p:par>
                        <p:par>
                          <p:cTn id="57" fill="hold" nodeType="afterGroup">
                            <p:stCondLst>
                              <p:cond delay="0"/>
                            </p:stCondLst>
                            <p:childTnLst>
                              <p:par>
                                <p:cTn id="58" presetID="1" presetClass="entr" presetSubtype="0" fill="hold" grpId="0" nodeType="afterEffect">
                                  <p:stCondLst>
                                    <p:cond delay="0"/>
                                  </p:stCondLst>
                                  <p:childTnLst>
                                    <p:set>
                                      <p:cBhvr>
                                        <p:cTn id="59" dur="1" fill="hold">
                                          <p:stCondLst>
                                            <p:cond delay="0"/>
                                          </p:stCondLst>
                                        </p:cTn>
                                        <p:tgtEl>
                                          <p:spTgt spid="522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4" grpId="0"/>
      <p:bldP spid="52236" grpId="0"/>
      <p:bldP spid="52241" grpId="0"/>
      <p:bldP spid="52242" grpId="0"/>
      <p:bldP spid="52243" grpId="0"/>
      <p:bldP spid="52245" grpId="0"/>
      <p:bldP spid="52246" grpId="0" animBg="1"/>
      <p:bldP spid="52248" grpId="0"/>
      <p:bldP spid="52249" grpId="0" animBg="1"/>
      <p:bldP spid="52250" grpId="0" animBg="1"/>
      <p:bldP spid="52251" grpId="0" animBg="1"/>
      <p:bldP spid="52252" grpId="0" animBg="1"/>
      <p:bldP spid="52253" grpId="0" animBg="1"/>
      <p:bldP spid="52254"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72" name="Rectangle 13"/>
          <p:cNvSpPr>
            <a:spLocks noGrp="1" noChangeArrowheads="1"/>
          </p:cNvSpPr>
          <p:nvPr>
            <p:ph idx="1"/>
          </p:nvPr>
        </p:nvSpPr>
        <p:spPr>
          <a:xfrm>
            <a:off x="404813" y="1174750"/>
            <a:ext cx="4014787" cy="711200"/>
          </a:xfrm>
        </p:spPr>
        <p:txBody>
          <a:bodyPr/>
          <a:lstStyle/>
          <a:p>
            <a:pPr eaLnBrk="1" hangingPunct="1">
              <a:lnSpc>
                <a:spcPct val="80000"/>
              </a:lnSpc>
              <a:buFontTx/>
              <a:buNone/>
            </a:pPr>
            <a:r>
              <a:rPr lang="en-US" dirty="0" smtClean="0">
                <a:solidFill>
                  <a:srgbClr val="FF0000"/>
                </a:solidFill>
              </a:rPr>
              <a:t>Solve for magnitude.</a:t>
            </a:r>
            <a:endParaRPr lang="en-US" baseline="-25000" dirty="0" smtClean="0">
              <a:solidFill>
                <a:srgbClr val="FF0000"/>
              </a:solidFill>
            </a:endParaRPr>
          </a:p>
        </p:txBody>
      </p:sp>
      <p:sp>
        <p:nvSpPr>
          <p:cNvPr id="45073" name="Rectangle 16"/>
          <p:cNvSpPr>
            <a:spLocks noChangeArrowheads="1"/>
          </p:cNvSpPr>
          <p:nvPr/>
        </p:nvSpPr>
        <p:spPr bwMode="auto">
          <a:xfrm>
            <a:off x="812800" y="3803650"/>
            <a:ext cx="1270000" cy="457200"/>
          </a:xfrm>
          <a:prstGeom prst="rect">
            <a:avLst/>
          </a:prstGeom>
          <a:noFill/>
          <a:ln w="9525">
            <a:noFill/>
            <a:miter lim="800000"/>
            <a:headEnd/>
            <a:tailEnd/>
          </a:ln>
        </p:spPr>
        <p:txBody>
          <a:bodyPr wrap="none">
            <a:spAutoFit/>
          </a:bodyPr>
          <a:lstStyle/>
          <a:p>
            <a:r>
              <a:rPr lang="en-US" sz="2400" dirty="0">
                <a:solidFill>
                  <a:srgbClr val="FF0000"/>
                </a:solidFill>
              </a:rPr>
              <a:t>496.4 </a:t>
            </a:r>
            <a:r>
              <a:rPr lang="en-US" sz="2400" dirty="0" err="1">
                <a:solidFill>
                  <a:srgbClr val="FF0000"/>
                </a:solidFill>
              </a:rPr>
              <a:t>lb</a:t>
            </a:r>
            <a:endParaRPr lang="en-US" sz="2400" dirty="0">
              <a:solidFill>
                <a:srgbClr val="FF0000"/>
              </a:solidFill>
            </a:endParaRPr>
          </a:p>
        </p:txBody>
      </p:sp>
      <p:sp>
        <p:nvSpPr>
          <p:cNvPr id="45074" name="Rectangle 17"/>
          <p:cNvSpPr>
            <a:spLocks noChangeArrowheads="1"/>
          </p:cNvSpPr>
          <p:nvPr/>
        </p:nvSpPr>
        <p:spPr bwMode="auto">
          <a:xfrm>
            <a:off x="3101975" y="3044825"/>
            <a:ext cx="1100138" cy="457200"/>
          </a:xfrm>
          <a:prstGeom prst="rect">
            <a:avLst/>
          </a:prstGeom>
          <a:noFill/>
          <a:ln w="9525">
            <a:noFill/>
            <a:miter lim="800000"/>
            <a:headEnd/>
            <a:tailEnd/>
          </a:ln>
        </p:spPr>
        <p:txBody>
          <a:bodyPr wrap="none">
            <a:spAutoFit/>
          </a:bodyPr>
          <a:lstStyle/>
          <a:p>
            <a:r>
              <a:rPr lang="en-US" sz="2400" dirty="0" smtClean="0">
                <a:solidFill>
                  <a:srgbClr val="FF0000"/>
                </a:solidFill>
              </a:rPr>
              <a:t>59.8 </a:t>
            </a:r>
            <a:r>
              <a:rPr lang="en-US" sz="2400" dirty="0" err="1" smtClean="0">
                <a:solidFill>
                  <a:srgbClr val="FF0000"/>
                </a:solidFill>
              </a:rPr>
              <a:t>lb</a:t>
            </a:r>
            <a:endParaRPr lang="en-US" sz="2400" dirty="0">
              <a:solidFill>
                <a:srgbClr val="FF0000"/>
              </a:solidFill>
            </a:endParaRPr>
          </a:p>
        </p:txBody>
      </p:sp>
      <mc:AlternateContent xmlns:mc="http://schemas.openxmlformats.org/markup-compatibility/2006" xmlns:a14="http://schemas.microsoft.com/office/drawing/2010/main">
        <mc:Choice Requires="a14">
          <p:sp>
            <p:nvSpPr>
              <p:cNvPr id="45075" name="Rectangle 19"/>
              <p:cNvSpPr>
                <a:spLocks noChangeArrowheads="1"/>
              </p:cNvSpPr>
              <p:nvPr/>
            </p:nvSpPr>
            <p:spPr bwMode="auto">
              <a:xfrm>
                <a:off x="1159932" y="2817835"/>
                <a:ext cx="575735" cy="453137"/>
              </a:xfrm>
              <a:prstGeom prst="rect">
                <a:avLst/>
              </a:prstGeom>
              <a:noFill/>
              <a:ln w="9525">
                <a:noFill/>
                <a:miter lim="800000"/>
                <a:headEnd/>
                <a:tailEnd/>
              </a:ln>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0000FF"/>
                              </a:solidFill>
                              <a:latin typeface="Cambria Math"/>
                            </a:rPr>
                          </m:ctrlPr>
                        </m:sSubPr>
                        <m:e>
                          <m:r>
                            <m:rPr>
                              <m:sty m:val="p"/>
                            </m:rPr>
                            <a:rPr lang="en-US" sz="2400" b="0" i="0" smtClean="0">
                              <a:solidFill>
                                <a:srgbClr val="0000FF"/>
                              </a:solidFill>
                              <a:latin typeface="Cambria Math"/>
                            </a:rPr>
                            <m:t>F</m:t>
                          </m:r>
                        </m:e>
                        <m:sub>
                          <m:r>
                            <m:rPr>
                              <m:sty m:val="p"/>
                            </m:rPr>
                            <a:rPr lang="en-US" sz="2400" b="0" i="0" smtClean="0">
                              <a:solidFill>
                                <a:srgbClr val="0000FF"/>
                              </a:solidFill>
                              <a:latin typeface="Cambria Math"/>
                            </a:rPr>
                            <m:t>R</m:t>
                          </m:r>
                        </m:sub>
                      </m:sSub>
                    </m:oMath>
                  </m:oMathPara>
                </a14:m>
                <a:endParaRPr lang="en-US" sz="2400" baseline="-25000" dirty="0">
                  <a:solidFill>
                    <a:srgbClr val="0000FF"/>
                  </a:solidFill>
                </a:endParaRPr>
              </a:p>
            </p:txBody>
          </p:sp>
        </mc:Choice>
        <mc:Fallback xmlns="">
          <p:sp>
            <p:nvSpPr>
              <p:cNvPr id="45075" name="Rectangle 19"/>
              <p:cNvSpPr>
                <a:spLocks noRot="1" noChangeAspect="1" noMove="1" noResize="1" noEditPoints="1" noAdjustHandles="1" noChangeArrowheads="1" noChangeShapeType="1" noTextEdit="1"/>
              </p:cNvSpPr>
              <p:nvPr/>
            </p:nvSpPr>
            <p:spPr bwMode="auto">
              <a:xfrm>
                <a:off x="1159932" y="2817835"/>
                <a:ext cx="575735" cy="453137"/>
              </a:xfrm>
              <a:prstGeom prst="rect">
                <a:avLst/>
              </a:prstGeom>
              <a:blipFill rotWithShape="1">
                <a:blip r:embed="rId3"/>
                <a:stretch>
                  <a:fillRect b="-4000"/>
                </a:stretch>
              </a:blipFill>
              <a:ln w="9525">
                <a:noFill/>
                <a:miter lim="800000"/>
                <a:headEnd/>
                <a:tailEnd/>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4292" name="Text Box 20"/>
              <p:cNvSpPr txBox="1">
                <a:spLocks noChangeArrowheads="1"/>
              </p:cNvSpPr>
              <p:nvPr/>
            </p:nvSpPr>
            <p:spPr bwMode="auto">
              <a:xfrm>
                <a:off x="4551363" y="2460625"/>
                <a:ext cx="4444855" cy="3515321"/>
              </a:xfrm>
              <a:prstGeom prst="rect">
                <a:avLst/>
              </a:prstGeom>
              <a:noFill/>
              <a:ln w="9525">
                <a:noFill/>
                <a:miter lim="800000"/>
                <a:headEnd/>
                <a:tailEnd/>
              </a:ln>
            </p:spPr>
            <p:txBody>
              <a:bodyPr wrap="square">
                <a:spAutoFit/>
              </a:bodyPr>
              <a:lstStyle/>
              <a:p>
                <a:pPr>
                  <a:spcBef>
                    <a:spcPct val="50000"/>
                  </a:spcBef>
                </a:pPr>
                <a14:m>
                  <m:oMathPara xmlns:m="http://schemas.openxmlformats.org/officeDocument/2006/math">
                    <m:oMathParaPr>
                      <m:jc m:val="left"/>
                    </m:oMathParaPr>
                    <m:oMath xmlns:m="http://schemas.openxmlformats.org/officeDocument/2006/math">
                      <m:sSup>
                        <m:sSupPr>
                          <m:ctrlPr>
                            <a:rPr lang="en-US" sz="2400" i="1" smtClean="0">
                              <a:latin typeface="Cambria Math"/>
                            </a:rPr>
                          </m:ctrlPr>
                        </m:sSupPr>
                        <m:e>
                          <m:r>
                            <m:rPr>
                              <m:sty m:val="p"/>
                            </m:rPr>
                            <a:rPr lang="en-US" sz="2400" b="0" i="0" smtClean="0">
                              <a:latin typeface="Cambria Math"/>
                            </a:rPr>
                            <m:t>a</m:t>
                          </m:r>
                        </m:e>
                        <m:sup>
                          <m:r>
                            <a:rPr lang="en-US" sz="2400" b="0" i="0" smtClean="0">
                              <a:latin typeface="Cambria Math"/>
                            </a:rPr>
                            <m:t>2</m:t>
                          </m:r>
                        </m:sup>
                      </m:sSup>
                      <m:r>
                        <a:rPr lang="en-US" sz="2400" b="0" i="0" smtClean="0">
                          <a:latin typeface="Cambria Math"/>
                        </a:rPr>
                        <m:t>+</m:t>
                      </m:r>
                      <m:sSup>
                        <m:sSupPr>
                          <m:ctrlPr>
                            <a:rPr lang="en-US" sz="2400" b="0" i="1" smtClean="0">
                              <a:latin typeface="Cambria Math"/>
                            </a:rPr>
                          </m:ctrlPr>
                        </m:sSupPr>
                        <m:e>
                          <m:r>
                            <m:rPr>
                              <m:sty m:val="p"/>
                            </m:rPr>
                            <a:rPr lang="en-US" sz="2400" b="0" i="0" smtClean="0">
                              <a:latin typeface="Cambria Math"/>
                            </a:rPr>
                            <m:t>b</m:t>
                          </m:r>
                        </m:e>
                        <m:sup>
                          <m:r>
                            <a:rPr lang="en-US" sz="2400" b="0" i="0" smtClean="0">
                              <a:latin typeface="Cambria Math"/>
                            </a:rPr>
                            <m:t>2</m:t>
                          </m:r>
                        </m:sup>
                      </m:sSup>
                      <m:r>
                        <a:rPr lang="en-US" sz="2400" b="0" i="0" smtClean="0">
                          <a:latin typeface="Cambria Math"/>
                        </a:rPr>
                        <m:t>=</m:t>
                      </m:r>
                      <m:sSup>
                        <m:sSupPr>
                          <m:ctrlPr>
                            <a:rPr lang="en-US" sz="2400" b="0" i="1" smtClean="0">
                              <a:latin typeface="Cambria Math"/>
                            </a:rPr>
                          </m:ctrlPr>
                        </m:sSupPr>
                        <m:e>
                          <m:r>
                            <m:rPr>
                              <m:sty m:val="p"/>
                            </m:rPr>
                            <a:rPr lang="en-US" sz="2400" b="0" i="0" smtClean="0">
                              <a:latin typeface="Cambria Math"/>
                            </a:rPr>
                            <m:t>c</m:t>
                          </m:r>
                        </m:e>
                        <m:sup>
                          <m:r>
                            <a:rPr lang="en-US" sz="2400" b="0" i="0" smtClean="0">
                              <a:latin typeface="Cambria Math"/>
                            </a:rPr>
                            <m:t>2</m:t>
                          </m:r>
                        </m:sup>
                      </m:sSup>
                    </m:oMath>
                  </m:oMathPara>
                </a14:m>
                <a:endParaRPr lang="en-US" sz="2400" baseline="30000" dirty="0"/>
              </a:p>
              <a:p>
                <a:pPr>
                  <a:spcBef>
                    <a:spcPct val="50000"/>
                  </a:spcBef>
                </a:pPr>
                <a:endParaRPr lang="en-US" sz="2400" baseline="30000" dirty="0"/>
              </a:p>
              <a:p>
                <a:pPr>
                  <a:spcBef>
                    <a:spcPct val="50000"/>
                  </a:spcBef>
                </a:pPr>
                <a14:m>
                  <m:oMathPara xmlns:m="http://schemas.openxmlformats.org/officeDocument/2006/math">
                    <m:oMathParaPr>
                      <m:jc m:val="left"/>
                    </m:oMathParaPr>
                    <m:oMath xmlns:m="http://schemas.openxmlformats.org/officeDocument/2006/math">
                      <m:sSup>
                        <m:sSupPr>
                          <m:ctrlPr>
                            <a:rPr lang="en-US" sz="2400" i="1" smtClean="0">
                              <a:latin typeface="Cambria Math"/>
                            </a:rPr>
                          </m:ctrlPr>
                        </m:sSupPr>
                        <m:e>
                          <m:r>
                            <a:rPr lang="en-US" sz="2400" b="0" i="0" smtClean="0">
                              <a:latin typeface="Cambria Math"/>
                            </a:rPr>
                            <m:t>(59.8 </m:t>
                          </m:r>
                          <m:r>
                            <m:rPr>
                              <m:sty m:val="p"/>
                            </m:rPr>
                            <a:rPr lang="en-US" sz="2400" b="0" i="0" smtClean="0">
                              <a:latin typeface="Cambria Math"/>
                            </a:rPr>
                            <m:t>lb</m:t>
                          </m:r>
                          <m:r>
                            <a:rPr lang="en-US" sz="2400" b="0" i="0" smtClean="0">
                              <a:latin typeface="Cambria Math"/>
                            </a:rPr>
                            <m:t>)</m:t>
                          </m:r>
                        </m:e>
                        <m:sup>
                          <m:r>
                            <a:rPr lang="en-US" sz="2400" i="0" smtClean="0">
                              <a:latin typeface="Cambria Math"/>
                            </a:rPr>
                            <m:t>2</m:t>
                          </m:r>
                        </m:sup>
                      </m:sSup>
                      <m:r>
                        <a:rPr lang="en-US" sz="2400" b="0" i="0" smtClean="0">
                          <a:latin typeface="Cambria Math"/>
                        </a:rPr>
                        <m:t>+</m:t>
                      </m:r>
                      <m:sSup>
                        <m:sSupPr>
                          <m:ctrlPr>
                            <a:rPr lang="en-US" sz="2400" b="0" i="1" smtClean="0">
                              <a:latin typeface="Cambria Math"/>
                            </a:rPr>
                          </m:ctrlPr>
                        </m:sSupPr>
                        <m:e>
                          <m:r>
                            <a:rPr lang="en-US" sz="2400" b="0" i="0" smtClean="0">
                              <a:latin typeface="Cambria Math"/>
                            </a:rPr>
                            <m:t>(496.4 </m:t>
                          </m:r>
                          <m:r>
                            <m:rPr>
                              <m:sty m:val="p"/>
                            </m:rPr>
                            <a:rPr lang="en-US" sz="2400" b="0" i="0" smtClean="0">
                              <a:latin typeface="Cambria Math"/>
                            </a:rPr>
                            <m:t>lb</m:t>
                          </m:r>
                          <m:r>
                            <a:rPr lang="en-US" sz="2400" b="0" i="0" smtClean="0">
                              <a:latin typeface="Cambria Math"/>
                            </a:rPr>
                            <m:t>)</m:t>
                          </m:r>
                        </m:e>
                        <m:sup>
                          <m:r>
                            <a:rPr lang="en-US" sz="2400" b="0" i="0" smtClean="0">
                              <a:latin typeface="Cambria Math"/>
                            </a:rPr>
                            <m:t>2</m:t>
                          </m:r>
                        </m:sup>
                      </m:sSup>
                      <m:r>
                        <a:rPr lang="en-US" sz="2400" b="0" i="0" smtClean="0">
                          <a:latin typeface="Cambria Math"/>
                        </a:rPr>
                        <m:t>=</m:t>
                      </m:r>
                      <m:sSup>
                        <m:sSupPr>
                          <m:ctrlPr>
                            <a:rPr lang="en-US" sz="2400" b="0" i="1" smtClean="0">
                              <a:latin typeface="Cambria Math"/>
                            </a:rPr>
                          </m:ctrlPr>
                        </m:sSupPr>
                        <m:e>
                          <m:sSub>
                            <m:sSubPr>
                              <m:ctrlPr>
                                <a:rPr lang="en-US" sz="2400" b="0" i="1" smtClean="0">
                                  <a:latin typeface="Cambria Math"/>
                                </a:rPr>
                              </m:ctrlPr>
                            </m:sSubPr>
                            <m:e>
                              <m:r>
                                <m:rPr>
                                  <m:sty m:val="p"/>
                                </m:rPr>
                                <a:rPr lang="en-US" sz="2400" b="0" i="0" smtClean="0">
                                  <a:latin typeface="Cambria Math"/>
                                </a:rPr>
                                <m:t>F</m:t>
                              </m:r>
                            </m:e>
                            <m:sub>
                              <m:r>
                                <m:rPr>
                                  <m:sty m:val="p"/>
                                </m:rPr>
                                <a:rPr lang="en-US" sz="2400" b="0" i="0" smtClean="0">
                                  <a:latin typeface="Cambria Math"/>
                                </a:rPr>
                                <m:t>R</m:t>
                              </m:r>
                            </m:sub>
                          </m:sSub>
                        </m:e>
                        <m:sup>
                          <m:r>
                            <a:rPr lang="en-US" sz="2400" b="0" i="0" smtClean="0">
                              <a:latin typeface="Cambria Math"/>
                            </a:rPr>
                            <m:t>2</m:t>
                          </m:r>
                        </m:sup>
                      </m:sSup>
                    </m:oMath>
                  </m:oMathPara>
                </a14:m>
                <a:endParaRPr lang="en-US" sz="2400" b="0" dirty="0" smtClean="0"/>
              </a:p>
              <a:p>
                <a:pPr>
                  <a:spcBef>
                    <a:spcPct val="50000"/>
                  </a:spcBef>
                </a:pPr>
                <a:endParaRPr lang="en-US" sz="2400" baseline="30000" dirty="0" smtClean="0"/>
              </a:p>
              <a:p>
                <a:pPr>
                  <a:spcBef>
                    <a:spcPct val="50000"/>
                  </a:spcBef>
                </a:pPr>
                <a14:m>
                  <m:oMathPara xmlns:m="http://schemas.openxmlformats.org/officeDocument/2006/math">
                    <m:oMathParaPr>
                      <m:jc m:val="left"/>
                    </m:oMathParaPr>
                    <m:oMath xmlns:m="http://schemas.openxmlformats.org/officeDocument/2006/math">
                      <m:rad>
                        <m:radPr>
                          <m:degHide m:val="on"/>
                          <m:ctrlPr>
                            <a:rPr lang="en-US" sz="2400" i="1">
                              <a:latin typeface="Cambria Math"/>
                            </a:rPr>
                          </m:ctrlPr>
                        </m:radPr>
                        <m:deg/>
                        <m:e>
                          <m:d>
                            <m:dPr>
                              <m:ctrlPr>
                                <a:rPr lang="en-US" sz="2400" i="1">
                                  <a:latin typeface="Cambria Math"/>
                                </a:rPr>
                              </m:ctrlPr>
                            </m:dPr>
                            <m:e>
                              <m:sSup>
                                <m:sSupPr>
                                  <m:ctrlPr>
                                    <a:rPr lang="en-US" sz="2400" i="1">
                                      <a:latin typeface="Cambria Math"/>
                                    </a:rPr>
                                  </m:ctrlPr>
                                </m:sSupPr>
                                <m:e>
                                  <m:r>
                                    <a:rPr lang="en-US" sz="2400">
                                      <a:latin typeface="Cambria Math"/>
                                    </a:rPr>
                                    <m:t>59.8 </m:t>
                                  </m:r>
                                  <m:r>
                                    <m:rPr>
                                      <m:sty m:val="p"/>
                                    </m:rPr>
                                    <a:rPr lang="en-US" sz="2400">
                                      <a:latin typeface="Cambria Math"/>
                                    </a:rPr>
                                    <m:t>lb</m:t>
                                  </m:r>
                                </m:e>
                                <m:sup>
                                  <m:r>
                                    <a:rPr lang="en-US" sz="2400">
                                      <a:latin typeface="Cambria Math"/>
                                    </a:rPr>
                                    <m:t>2</m:t>
                                  </m:r>
                                </m:sup>
                              </m:sSup>
                            </m:e>
                          </m:d>
                          <m:r>
                            <a:rPr lang="en-US" sz="2400">
                              <a:latin typeface="Cambria Math"/>
                            </a:rPr>
                            <m:t>+</m:t>
                          </m:r>
                          <m:d>
                            <m:dPr>
                              <m:ctrlPr>
                                <a:rPr lang="en-US" sz="2400" i="1">
                                  <a:latin typeface="Cambria Math"/>
                                </a:rPr>
                              </m:ctrlPr>
                            </m:dPr>
                            <m:e>
                              <m:sSup>
                                <m:sSupPr>
                                  <m:ctrlPr>
                                    <a:rPr lang="en-US" sz="2400" i="1">
                                      <a:latin typeface="Cambria Math"/>
                                    </a:rPr>
                                  </m:ctrlPr>
                                </m:sSupPr>
                                <m:e>
                                  <m:r>
                                    <a:rPr lang="en-US" sz="2400">
                                      <a:latin typeface="Cambria Math"/>
                                    </a:rPr>
                                    <m:t>496.4 </m:t>
                                  </m:r>
                                  <m:r>
                                    <m:rPr>
                                      <m:sty m:val="p"/>
                                    </m:rPr>
                                    <a:rPr lang="en-US" sz="2400">
                                      <a:latin typeface="Cambria Math"/>
                                    </a:rPr>
                                    <m:t>lb</m:t>
                                  </m:r>
                                </m:e>
                                <m:sup>
                                  <m:r>
                                    <a:rPr lang="en-US" sz="2400">
                                      <a:latin typeface="Cambria Math"/>
                                    </a:rPr>
                                    <m:t>2</m:t>
                                  </m:r>
                                </m:sup>
                              </m:sSup>
                            </m:e>
                          </m:d>
                        </m:e>
                      </m:rad>
                      <m:r>
                        <a:rPr lang="en-US" sz="2400">
                          <a:latin typeface="Cambria Math"/>
                        </a:rPr>
                        <m:t>=</m:t>
                      </m:r>
                      <m:sSub>
                        <m:sSubPr>
                          <m:ctrlPr>
                            <a:rPr lang="en-US" sz="2400" i="1">
                              <a:latin typeface="Cambria Math"/>
                            </a:rPr>
                          </m:ctrlPr>
                        </m:sSubPr>
                        <m:e>
                          <m:r>
                            <m:rPr>
                              <m:sty m:val="p"/>
                            </m:rPr>
                            <a:rPr lang="en-US" sz="2400">
                              <a:latin typeface="Cambria Math"/>
                            </a:rPr>
                            <m:t>F</m:t>
                          </m:r>
                        </m:e>
                        <m:sub>
                          <m:r>
                            <m:rPr>
                              <m:sty m:val="p"/>
                            </m:rPr>
                            <a:rPr lang="en-US" sz="2400">
                              <a:latin typeface="Cambria Math"/>
                            </a:rPr>
                            <m:t>R</m:t>
                          </m:r>
                        </m:sub>
                      </m:sSub>
                    </m:oMath>
                  </m:oMathPara>
                </a14:m>
                <a:endParaRPr lang="en-US" sz="2400" baseline="30000" dirty="0"/>
              </a:p>
              <a:p>
                <a:pPr>
                  <a:spcBef>
                    <a:spcPct val="50000"/>
                  </a:spcBef>
                </a:pPr>
                <a:endParaRPr lang="en-US" sz="2400" baseline="30000" dirty="0"/>
              </a:p>
              <a:p>
                <a:pPr>
                  <a:spcBef>
                    <a:spcPct val="50000"/>
                  </a:spcBef>
                </a:pPr>
                <a14:m>
                  <m:oMathPara xmlns:m="http://schemas.openxmlformats.org/officeDocument/2006/math">
                    <m:oMathParaPr>
                      <m:jc m:val="left"/>
                    </m:oMathParaPr>
                    <m:oMath xmlns:m="http://schemas.openxmlformats.org/officeDocument/2006/math">
                      <m:sSub>
                        <m:sSubPr>
                          <m:ctrlPr>
                            <a:rPr lang="en-US" sz="2400" i="1" smtClean="0">
                              <a:latin typeface="Cambria Math"/>
                            </a:rPr>
                          </m:ctrlPr>
                        </m:sSubPr>
                        <m:e>
                          <m:r>
                            <m:rPr>
                              <m:sty m:val="p"/>
                            </m:rPr>
                            <a:rPr lang="en-US" sz="2400" b="0" i="0" smtClean="0">
                              <a:latin typeface="Cambria Math"/>
                            </a:rPr>
                            <m:t>F</m:t>
                          </m:r>
                        </m:e>
                        <m:sub>
                          <m:r>
                            <m:rPr>
                              <m:sty m:val="p"/>
                            </m:rPr>
                            <a:rPr lang="en-US" sz="2400" b="0" i="0" smtClean="0">
                              <a:latin typeface="Cambria Math"/>
                            </a:rPr>
                            <m:t>R</m:t>
                          </m:r>
                        </m:sub>
                      </m:sSub>
                      <m:r>
                        <a:rPr lang="en-US" sz="2400" b="0" i="0" smtClean="0">
                          <a:latin typeface="Cambria Math"/>
                        </a:rPr>
                        <m:t>=500.0 </m:t>
                      </m:r>
                      <m:r>
                        <m:rPr>
                          <m:sty m:val="p"/>
                        </m:rPr>
                        <a:rPr lang="en-US" sz="2400" b="0" i="0" smtClean="0">
                          <a:latin typeface="Cambria Math"/>
                        </a:rPr>
                        <m:t>lb</m:t>
                      </m:r>
                    </m:oMath>
                  </m:oMathPara>
                </a14:m>
                <a:endParaRPr lang="en-US" sz="2400" dirty="0"/>
              </a:p>
              <a:p>
                <a:pPr>
                  <a:spcBef>
                    <a:spcPct val="50000"/>
                  </a:spcBef>
                </a:pPr>
                <a:endParaRPr lang="en-US" sz="2400" baseline="30000" dirty="0"/>
              </a:p>
              <a:p>
                <a:pPr>
                  <a:spcBef>
                    <a:spcPct val="50000"/>
                  </a:spcBef>
                </a:pPr>
                <a:endParaRPr lang="en-US" sz="2400" baseline="30000" dirty="0"/>
              </a:p>
            </p:txBody>
          </p:sp>
        </mc:Choice>
        <mc:Fallback xmlns="">
          <p:sp>
            <p:nvSpPr>
              <p:cNvPr id="54292" name="Text Box 20"/>
              <p:cNvSpPr txBox="1">
                <a:spLocks noRot="1" noChangeAspect="1" noMove="1" noResize="1" noEditPoints="1" noAdjustHandles="1" noChangeArrowheads="1" noChangeShapeType="1" noTextEdit="1"/>
              </p:cNvSpPr>
              <p:nvPr/>
            </p:nvSpPr>
            <p:spPr bwMode="auto">
              <a:xfrm>
                <a:off x="4551363" y="2460625"/>
                <a:ext cx="4444855" cy="3515321"/>
              </a:xfrm>
              <a:prstGeom prst="rect">
                <a:avLst/>
              </a:prstGeom>
              <a:blipFill rotWithShape="1">
                <a:blip r:embed="rId4"/>
                <a:stretch>
                  <a:fillRect l="-412"/>
                </a:stretch>
              </a:blipFill>
              <a:ln w="9525">
                <a:noFill/>
                <a:miter lim="800000"/>
                <a:headEnd/>
                <a:tailEnd/>
              </a:ln>
            </p:spPr>
            <p:txBody>
              <a:bodyPr/>
              <a:lstStyle/>
              <a:p>
                <a:r>
                  <a:rPr lang="en-US">
                    <a:noFill/>
                  </a:rPr>
                  <a:t> </a:t>
                </a:r>
              </a:p>
            </p:txBody>
          </p:sp>
        </mc:Fallback>
      </mc:AlternateContent>
      <p:sp>
        <p:nvSpPr>
          <p:cNvPr id="54294" name="Text Box 22"/>
          <p:cNvSpPr txBox="1">
            <a:spLocks noChangeArrowheads="1"/>
          </p:cNvSpPr>
          <p:nvPr/>
        </p:nvSpPr>
        <p:spPr bwMode="auto">
          <a:xfrm>
            <a:off x="2622550" y="5716389"/>
            <a:ext cx="4148138" cy="519113"/>
          </a:xfrm>
          <a:prstGeom prst="rect">
            <a:avLst/>
          </a:prstGeom>
          <a:noFill/>
          <a:ln w="9525">
            <a:noFill/>
            <a:miter lim="800000"/>
            <a:headEnd/>
            <a:tailEnd/>
          </a:ln>
        </p:spPr>
        <p:txBody>
          <a:bodyPr>
            <a:spAutoFit/>
          </a:bodyPr>
          <a:lstStyle/>
          <a:p>
            <a:pPr>
              <a:spcBef>
                <a:spcPct val="50000"/>
              </a:spcBef>
            </a:pPr>
            <a:r>
              <a:rPr lang="en-US" sz="2800" dirty="0">
                <a:solidFill>
                  <a:srgbClr val="FF0000"/>
                </a:solidFill>
              </a:rPr>
              <a:t>Magnitude is </a:t>
            </a:r>
            <a:r>
              <a:rPr lang="en-US" sz="2800" dirty="0" smtClean="0">
                <a:solidFill>
                  <a:srgbClr val="FF0000"/>
                </a:solidFill>
              </a:rPr>
              <a:t>500. </a:t>
            </a:r>
            <a:r>
              <a:rPr lang="en-US" sz="2800" dirty="0" err="1">
                <a:solidFill>
                  <a:srgbClr val="FF0000"/>
                </a:solidFill>
              </a:rPr>
              <a:t>lb</a:t>
            </a:r>
            <a:endParaRPr lang="en-US" sz="2800" dirty="0">
              <a:solidFill>
                <a:srgbClr val="FF0000"/>
              </a:solidFill>
            </a:endParaRPr>
          </a:p>
        </p:txBody>
      </p:sp>
      <p:sp>
        <p:nvSpPr>
          <p:cNvPr id="45078" name="Line 29"/>
          <p:cNvSpPr>
            <a:spLocks noChangeShapeType="1"/>
          </p:cNvSpPr>
          <p:nvPr/>
        </p:nvSpPr>
        <p:spPr bwMode="auto">
          <a:xfrm flipV="1">
            <a:off x="301625" y="3629025"/>
            <a:ext cx="2722563" cy="9525"/>
          </a:xfrm>
          <a:prstGeom prst="line">
            <a:avLst/>
          </a:prstGeom>
          <a:noFill/>
          <a:ln w="38100">
            <a:solidFill>
              <a:srgbClr val="FF0000"/>
            </a:solidFill>
            <a:round/>
            <a:headEnd/>
            <a:tailEnd type="triangle" w="med" len="med"/>
          </a:ln>
        </p:spPr>
        <p:txBody>
          <a:bodyPr/>
          <a:lstStyle/>
          <a:p>
            <a:endParaRPr lang="en-US"/>
          </a:p>
        </p:txBody>
      </p:sp>
      <p:sp>
        <p:nvSpPr>
          <p:cNvPr id="45079" name="Line 30"/>
          <p:cNvSpPr>
            <a:spLocks noChangeShapeType="1"/>
          </p:cNvSpPr>
          <p:nvPr/>
        </p:nvSpPr>
        <p:spPr bwMode="auto">
          <a:xfrm flipH="1" flipV="1">
            <a:off x="2981325" y="3119438"/>
            <a:ext cx="9525" cy="496887"/>
          </a:xfrm>
          <a:prstGeom prst="line">
            <a:avLst/>
          </a:prstGeom>
          <a:noFill/>
          <a:ln w="38100">
            <a:solidFill>
              <a:srgbClr val="FF0000"/>
            </a:solidFill>
            <a:round/>
            <a:headEnd/>
            <a:tailEnd type="triangle" w="med" len="med"/>
          </a:ln>
        </p:spPr>
        <p:txBody>
          <a:bodyPr/>
          <a:lstStyle/>
          <a:p>
            <a:endParaRPr lang="en-US"/>
          </a:p>
        </p:txBody>
      </p:sp>
      <p:sp>
        <p:nvSpPr>
          <p:cNvPr id="45080" name="Line 31"/>
          <p:cNvSpPr>
            <a:spLocks noChangeShapeType="1"/>
          </p:cNvSpPr>
          <p:nvPr/>
        </p:nvSpPr>
        <p:spPr bwMode="auto">
          <a:xfrm flipV="1">
            <a:off x="320675" y="3132138"/>
            <a:ext cx="2673350" cy="496887"/>
          </a:xfrm>
          <a:prstGeom prst="line">
            <a:avLst/>
          </a:prstGeom>
          <a:noFill/>
          <a:ln w="38100">
            <a:solidFill>
              <a:srgbClr val="0000FF"/>
            </a:solidFill>
            <a:round/>
            <a:headEnd/>
            <a:tailEnd type="triangle" w="med" len="med"/>
          </a:ln>
        </p:spPr>
        <p:txBody>
          <a:bodyPr/>
          <a:lstStyle/>
          <a:p>
            <a:endParaRPr lang="en-US"/>
          </a:p>
        </p:txBody>
      </p:sp>
      <p:sp>
        <p:nvSpPr>
          <p:cNvPr id="15" name="Rectangle 2"/>
          <p:cNvSpPr>
            <a:spLocks noGrp="1" noChangeArrowheads="1"/>
          </p:cNvSpPr>
          <p:nvPr>
            <p:ph type="title"/>
          </p:nvPr>
        </p:nvSpPr>
        <p:spPr/>
        <p:txBody>
          <a:bodyPr/>
          <a:lstStyle/>
          <a:p>
            <a:pPr eaLnBrk="1" hangingPunct="1"/>
            <a:r>
              <a:rPr lang="en-US"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9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9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4292">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429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108" name="Rectangle 5"/>
          <p:cNvSpPr>
            <a:spLocks noGrp="1" noChangeArrowheads="1"/>
          </p:cNvSpPr>
          <p:nvPr>
            <p:ph type="body" sz="half" idx="1"/>
          </p:nvPr>
        </p:nvSpPr>
        <p:spPr>
          <a:xfrm>
            <a:off x="411020" y="1173016"/>
            <a:ext cx="4081464" cy="692727"/>
          </a:xfrm>
        </p:spPr>
        <p:txBody>
          <a:bodyPr/>
          <a:lstStyle/>
          <a:p>
            <a:pPr eaLnBrk="1" hangingPunct="1">
              <a:lnSpc>
                <a:spcPct val="80000"/>
              </a:lnSpc>
              <a:buFontTx/>
              <a:buNone/>
            </a:pPr>
            <a:r>
              <a:rPr lang="en-US" sz="3200" dirty="0" smtClean="0">
                <a:solidFill>
                  <a:srgbClr val="FF0000"/>
                </a:solidFill>
              </a:rPr>
              <a:t>Solve for direction.</a:t>
            </a:r>
          </a:p>
        </p:txBody>
      </p:sp>
      <p:graphicFrame>
        <p:nvGraphicFramePr>
          <p:cNvPr id="46102" name="Object 22"/>
          <p:cNvGraphicFramePr>
            <a:graphicFrameLocks noGrp="1" noChangeAspect="1"/>
          </p:cNvGraphicFramePr>
          <p:nvPr>
            <p:ph sz="quarter" idx="2"/>
          </p:nvPr>
        </p:nvGraphicFramePr>
        <p:xfrm>
          <a:off x="1593850" y="3365500"/>
          <a:ext cx="192088" cy="280988"/>
        </p:xfrm>
        <a:graphic>
          <a:graphicData uri="http://schemas.openxmlformats.org/presentationml/2006/ole">
            <mc:AlternateContent xmlns:mc="http://schemas.openxmlformats.org/markup-compatibility/2006">
              <mc:Choice xmlns:v="urn:schemas-microsoft-com:vml" Requires="v">
                <p:oleObj spid="_x0000_s46212" name="Equation" r:id="rId4" imgW="190500" imgH="279400" progId="Equation.DSMT4">
                  <p:embed/>
                </p:oleObj>
              </mc:Choice>
              <mc:Fallback>
                <p:oleObj name="Equation" r:id="rId4" imgW="190500" imgH="279400" progId="Equation.DSMT4">
                  <p:embed/>
                  <p:pic>
                    <p:nvPicPr>
                      <p:cNvPr id="0" name="Picture 2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3850" y="3365500"/>
                        <a:ext cx="192088" cy="280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316" name="Object 23"/>
          <p:cNvGraphicFramePr>
            <a:graphicFrameLocks noGrp="1" noChangeAspect="1"/>
          </p:cNvGraphicFramePr>
          <p:nvPr>
            <p:ph sz="quarter" idx="3"/>
            <p:extLst>
              <p:ext uri="{D42A27DB-BD31-4B8C-83A1-F6EECF244321}">
                <p14:modId xmlns:p14="http://schemas.microsoft.com/office/powerpoint/2010/main" val="2760315774"/>
              </p:ext>
            </p:extLst>
          </p:nvPr>
        </p:nvGraphicFramePr>
        <p:xfrm>
          <a:off x="5767388" y="3378200"/>
          <a:ext cx="2036762" cy="738188"/>
        </p:xfrm>
        <a:graphic>
          <a:graphicData uri="http://schemas.openxmlformats.org/presentationml/2006/ole">
            <mc:AlternateContent xmlns:mc="http://schemas.openxmlformats.org/markup-compatibility/2006">
              <mc:Choice xmlns:v="urn:schemas-microsoft-com:vml" Requires="v">
                <p:oleObj spid="_x0000_s46213" name="Equation" r:id="rId6" imgW="2171520" imgH="787320" progId="Equation.DSMT4">
                  <p:embed/>
                </p:oleObj>
              </mc:Choice>
              <mc:Fallback>
                <p:oleObj name="Equation" r:id="rId6" imgW="2171520" imgH="787320" progId="Equation.DSMT4">
                  <p:embed/>
                  <p:pic>
                    <p:nvPicPr>
                      <p:cNvPr id="0" name="Picture 23"/>
                      <p:cNvPicPr>
                        <a:picLocks noGrp="1" noChangeAspect="1" noChangeArrowheads="1"/>
                      </p:cNvPicPr>
                      <p:nvPr/>
                    </p:nvPicPr>
                    <p:blipFill>
                      <a:blip r:embed="rId7"/>
                      <a:srcRect/>
                      <a:stretch>
                        <a:fillRect/>
                      </a:stretch>
                    </p:blipFill>
                    <p:spPr bwMode="auto">
                      <a:xfrm>
                        <a:off x="5767388" y="3378200"/>
                        <a:ext cx="2036762"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6109" name="Line 6"/>
          <p:cNvSpPr>
            <a:spLocks noChangeShapeType="1"/>
          </p:cNvSpPr>
          <p:nvPr/>
        </p:nvSpPr>
        <p:spPr bwMode="auto">
          <a:xfrm flipV="1">
            <a:off x="301625" y="3629025"/>
            <a:ext cx="2722563" cy="9525"/>
          </a:xfrm>
          <a:prstGeom prst="line">
            <a:avLst/>
          </a:prstGeom>
          <a:noFill/>
          <a:ln w="38100">
            <a:solidFill>
              <a:srgbClr val="FF0000"/>
            </a:solidFill>
            <a:round/>
            <a:headEnd/>
            <a:tailEnd type="triangle" w="med" len="med"/>
          </a:ln>
        </p:spPr>
        <p:txBody>
          <a:bodyPr/>
          <a:lstStyle/>
          <a:p>
            <a:endParaRPr lang="en-US"/>
          </a:p>
        </p:txBody>
      </p:sp>
      <p:sp>
        <p:nvSpPr>
          <p:cNvPr id="46110" name="Line 7"/>
          <p:cNvSpPr>
            <a:spLocks noChangeShapeType="1"/>
          </p:cNvSpPr>
          <p:nvPr/>
        </p:nvSpPr>
        <p:spPr bwMode="auto">
          <a:xfrm flipH="1" flipV="1">
            <a:off x="2981325" y="3119438"/>
            <a:ext cx="9525" cy="496887"/>
          </a:xfrm>
          <a:prstGeom prst="line">
            <a:avLst/>
          </a:prstGeom>
          <a:noFill/>
          <a:ln w="38100">
            <a:solidFill>
              <a:srgbClr val="FF0000"/>
            </a:solidFill>
            <a:round/>
            <a:headEnd/>
            <a:tailEnd type="triangle" w="med" len="med"/>
          </a:ln>
        </p:spPr>
        <p:txBody>
          <a:bodyPr/>
          <a:lstStyle/>
          <a:p>
            <a:endParaRPr lang="en-US"/>
          </a:p>
        </p:txBody>
      </p:sp>
      <p:sp>
        <p:nvSpPr>
          <p:cNvPr id="46111" name="Rectangle 8"/>
          <p:cNvSpPr>
            <a:spLocks noChangeArrowheads="1"/>
          </p:cNvSpPr>
          <p:nvPr/>
        </p:nvSpPr>
        <p:spPr bwMode="auto">
          <a:xfrm>
            <a:off x="812800" y="3803650"/>
            <a:ext cx="1270000" cy="457200"/>
          </a:xfrm>
          <a:prstGeom prst="rect">
            <a:avLst/>
          </a:prstGeom>
          <a:noFill/>
          <a:ln w="9525">
            <a:noFill/>
            <a:miter lim="800000"/>
            <a:headEnd/>
            <a:tailEnd/>
          </a:ln>
        </p:spPr>
        <p:txBody>
          <a:bodyPr wrap="none">
            <a:spAutoFit/>
          </a:bodyPr>
          <a:lstStyle/>
          <a:p>
            <a:r>
              <a:rPr lang="en-US" sz="2400" dirty="0">
                <a:solidFill>
                  <a:srgbClr val="FF0000"/>
                </a:solidFill>
              </a:rPr>
              <a:t>496.4 </a:t>
            </a:r>
            <a:r>
              <a:rPr lang="en-US" sz="2400" dirty="0" err="1">
                <a:solidFill>
                  <a:srgbClr val="FF0000"/>
                </a:solidFill>
              </a:rPr>
              <a:t>lb</a:t>
            </a:r>
            <a:endParaRPr lang="en-US" sz="2400" dirty="0">
              <a:solidFill>
                <a:srgbClr val="FF0000"/>
              </a:solidFill>
            </a:endParaRPr>
          </a:p>
        </p:txBody>
      </p:sp>
      <p:sp>
        <p:nvSpPr>
          <p:cNvPr id="46112" name="Rectangle 9"/>
          <p:cNvSpPr>
            <a:spLocks noChangeArrowheads="1"/>
          </p:cNvSpPr>
          <p:nvPr/>
        </p:nvSpPr>
        <p:spPr bwMode="auto">
          <a:xfrm>
            <a:off x="3101975" y="3044825"/>
            <a:ext cx="1100138" cy="457200"/>
          </a:xfrm>
          <a:prstGeom prst="rect">
            <a:avLst/>
          </a:prstGeom>
          <a:noFill/>
          <a:ln w="9525">
            <a:noFill/>
            <a:miter lim="800000"/>
            <a:headEnd/>
            <a:tailEnd/>
          </a:ln>
        </p:spPr>
        <p:txBody>
          <a:bodyPr wrap="none">
            <a:spAutoFit/>
          </a:bodyPr>
          <a:lstStyle/>
          <a:p>
            <a:r>
              <a:rPr lang="en-US" sz="2400" dirty="0">
                <a:solidFill>
                  <a:srgbClr val="FF0000"/>
                </a:solidFill>
              </a:rPr>
              <a:t>59.8 </a:t>
            </a:r>
            <a:r>
              <a:rPr lang="en-US" sz="2400" dirty="0" err="1">
                <a:solidFill>
                  <a:srgbClr val="FF0000"/>
                </a:solidFill>
              </a:rPr>
              <a:t>lb</a:t>
            </a:r>
            <a:endParaRPr lang="en-US" sz="2400" dirty="0">
              <a:solidFill>
                <a:srgbClr val="FF0000"/>
              </a:solidFill>
            </a:endParaRPr>
          </a:p>
        </p:txBody>
      </p:sp>
      <p:sp>
        <p:nvSpPr>
          <p:cNvPr id="46113" name="Line 10"/>
          <p:cNvSpPr>
            <a:spLocks noChangeShapeType="1"/>
          </p:cNvSpPr>
          <p:nvPr/>
        </p:nvSpPr>
        <p:spPr bwMode="auto">
          <a:xfrm flipV="1">
            <a:off x="320675" y="3113088"/>
            <a:ext cx="2644775" cy="515937"/>
          </a:xfrm>
          <a:prstGeom prst="line">
            <a:avLst/>
          </a:prstGeom>
          <a:noFill/>
          <a:ln w="38100">
            <a:solidFill>
              <a:srgbClr val="0000FF"/>
            </a:solidFill>
            <a:round/>
            <a:headEnd/>
            <a:tailEnd type="triangle" w="med" len="med"/>
          </a:ln>
        </p:spPr>
        <p:txBody>
          <a:bodyPr/>
          <a:lstStyle/>
          <a:p>
            <a:endParaRPr lang="en-US"/>
          </a:p>
        </p:txBody>
      </p:sp>
      <p:sp>
        <p:nvSpPr>
          <p:cNvPr id="46114" name="Rectangle 11"/>
          <p:cNvSpPr>
            <a:spLocks noChangeArrowheads="1"/>
          </p:cNvSpPr>
          <p:nvPr/>
        </p:nvSpPr>
        <p:spPr bwMode="auto">
          <a:xfrm>
            <a:off x="958850" y="2860675"/>
            <a:ext cx="1109599" cy="461665"/>
          </a:xfrm>
          <a:prstGeom prst="rect">
            <a:avLst/>
          </a:prstGeom>
          <a:noFill/>
          <a:ln w="9525">
            <a:noFill/>
            <a:miter lim="800000"/>
            <a:headEnd/>
            <a:tailEnd/>
          </a:ln>
        </p:spPr>
        <p:txBody>
          <a:bodyPr wrap="none">
            <a:spAutoFit/>
          </a:bodyPr>
          <a:lstStyle/>
          <a:p>
            <a:r>
              <a:rPr lang="en-US" sz="2400" dirty="0" smtClean="0">
                <a:solidFill>
                  <a:srgbClr val="0000FF"/>
                </a:solidFill>
              </a:rPr>
              <a:t>500. </a:t>
            </a:r>
            <a:r>
              <a:rPr lang="en-US" sz="2400" dirty="0" err="1">
                <a:solidFill>
                  <a:srgbClr val="0000FF"/>
                </a:solidFill>
              </a:rPr>
              <a:t>lb</a:t>
            </a:r>
            <a:endParaRPr lang="en-US" sz="2400" baseline="-25000" dirty="0">
              <a:solidFill>
                <a:srgbClr val="0000FF"/>
              </a:solidFill>
            </a:endParaRPr>
          </a:p>
        </p:txBody>
      </p:sp>
      <p:sp>
        <p:nvSpPr>
          <p:cNvPr id="55308" name="Text Box 12"/>
          <p:cNvSpPr txBox="1">
            <a:spLocks noChangeArrowheads="1"/>
          </p:cNvSpPr>
          <p:nvPr/>
        </p:nvSpPr>
        <p:spPr bwMode="auto">
          <a:xfrm>
            <a:off x="366713" y="5667375"/>
            <a:ext cx="8469312" cy="457200"/>
          </a:xfrm>
          <a:prstGeom prst="rect">
            <a:avLst/>
          </a:prstGeom>
          <a:noFill/>
          <a:ln w="9525">
            <a:noFill/>
            <a:miter lim="800000"/>
            <a:headEnd/>
            <a:tailEnd/>
          </a:ln>
        </p:spPr>
        <p:txBody>
          <a:bodyPr>
            <a:spAutoFit/>
          </a:bodyPr>
          <a:lstStyle/>
          <a:p>
            <a:pPr>
              <a:spcBef>
                <a:spcPct val="50000"/>
              </a:spcBef>
            </a:pPr>
            <a:r>
              <a:rPr lang="en-US" sz="2400"/>
              <a:t>Direction is 7</a:t>
            </a:r>
            <a:r>
              <a:rPr lang="en-US" sz="2400">
                <a:cs typeface="Arial" charset="0"/>
              </a:rPr>
              <a:t>° </a:t>
            </a:r>
            <a:r>
              <a:rPr lang="en-US" sz="2400"/>
              <a:t>counterclockwise from the positive x-axis.</a:t>
            </a:r>
          </a:p>
        </p:txBody>
      </p:sp>
      <p:graphicFrame>
        <p:nvGraphicFramePr>
          <p:cNvPr id="55309" name="Object 24"/>
          <p:cNvGraphicFramePr>
            <a:graphicFrameLocks noChangeAspect="1"/>
          </p:cNvGraphicFramePr>
          <p:nvPr/>
        </p:nvGraphicFramePr>
        <p:xfrm>
          <a:off x="5718175" y="1589088"/>
          <a:ext cx="1397000" cy="774700"/>
        </p:xfrm>
        <a:graphic>
          <a:graphicData uri="http://schemas.openxmlformats.org/presentationml/2006/ole">
            <mc:AlternateContent xmlns:mc="http://schemas.openxmlformats.org/markup-compatibility/2006">
              <mc:Choice xmlns:v="urn:schemas-microsoft-com:vml" Requires="v">
                <p:oleObj spid="_x0000_s46214" name="Equation" r:id="rId8" imgW="1396394" imgH="774364" progId="Equation.DSMT4">
                  <p:embed/>
                </p:oleObj>
              </mc:Choice>
              <mc:Fallback>
                <p:oleObj name="Equation" r:id="rId8" imgW="1396394" imgH="774364" progId="Equation.DSMT4">
                  <p:embed/>
                  <p:pic>
                    <p:nvPicPr>
                      <p:cNvPr id="0" name="Picture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8175" y="1589088"/>
                        <a:ext cx="13970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116" name="Arc 16"/>
          <p:cNvSpPr>
            <a:spLocks/>
          </p:cNvSpPr>
          <p:nvPr/>
        </p:nvSpPr>
        <p:spPr bwMode="auto">
          <a:xfrm>
            <a:off x="1487488" y="3424238"/>
            <a:ext cx="88900" cy="204787"/>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graphicFrame>
        <p:nvGraphicFramePr>
          <p:cNvPr id="55315" name="Object 25"/>
          <p:cNvGraphicFramePr>
            <a:graphicFrameLocks noChangeAspect="1"/>
          </p:cNvGraphicFramePr>
          <p:nvPr>
            <p:extLst>
              <p:ext uri="{D42A27DB-BD31-4B8C-83A1-F6EECF244321}">
                <p14:modId xmlns:p14="http://schemas.microsoft.com/office/powerpoint/2010/main" val="2834979883"/>
              </p:ext>
            </p:extLst>
          </p:nvPr>
        </p:nvGraphicFramePr>
        <p:xfrm>
          <a:off x="5772150" y="2608263"/>
          <a:ext cx="1968500" cy="838200"/>
        </p:xfrm>
        <a:graphic>
          <a:graphicData uri="http://schemas.openxmlformats.org/presentationml/2006/ole">
            <mc:AlternateContent xmlns:mc="http://schemas.openxmlformats.org/markup-compatibility/2006">
              <mc:Choice xmlns:v="urn:schemas-microsoft-com:vml" Requires="v">
                <p:oleObj spid="_x0000_s46215" name="Equation" r:id="rId10" imgW="1968480" imgH="838080" progId="Equation.DSMT4">
                  <p:embed/>
                </p:oleObj>
              </mc:Choice>
              <mc:Fallback>
                <p:oleObj name="Equation" r:id="rId10" imgW="1968480" imgH="838080" progId="Equation.DSMT4">
                  <p:embed/>
                  <p:pic>
                    <p:nvPicPr>
                      <p:cNvPr id="0" name="Picture 25"/>
                      <p:cNvPicPr>
                        <a:picLocks noChangeAspect="1" noChangeArrowheads="1"/>
                      </p:cNvPicPr>
                      <p:nvPr/>
                    </p:nvPicPr>
                    <p:blipFill>
                      <a:blip r:embed="rId11"/>
                      <a:srcRect/>
                      <a:stretch>
                        <a:fillRect/>
                      </a:stretch>
                    </p:blipFill>
                    <p:spPr bwMode="auto">
                      <a:xfrm>
                        <a:off x="5772150" y="2608263"/>
                        <a:ext cx="19685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5318" name="Object 26"/>
          <p:cNvGraphicFramePr>
            <a:graphicFrameLocks noChangeAspect="1"/>
          </p:cNvGraphicFramePr>
          <p:nvPr/>
        </p:nvGraphicFramePr>
        <p:xfrm>
          <a:off x="5778500" y="4835525"/>
          <a:ext cx="733425" cy="269875"/>
        </p:xfrm>
        <a:graphic>
          <a:graphicData uri="http://schemas.openxmlformats.org/presentationml/2006/ole">
            <mc:AlternateContent xmlns:mc="http://schemas.openxmlformats.org/markup-compatibility/2006">
              <mc:Choice xmlns:v="urn:schemas-microsoft-com:vml" Requires="v">
                <p:oleObj spid="_x0000_s46216" name="Equation" r:id="rId12" imgW="761669" imgH="279279" progId="Equation.DSMT4">
                  <p:embed/>
                </p:oleObj>
              </mc:Choice>
              <mc:Fallback>
                <p:oleObj name="Equation" r:id="rId12" imgW="761669" imgH="279279" progId="Equation.DSMT4">
                  <p:embed/>
                  <p:pic>
                    <p:nvPicPr>
                      <p:cNvPr id="0" name="Picture 2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78500" y="4835525"/>
                        <a:ext cx="733425"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Rectangle 2"/>
          <p:cNvSpPr txBox="1">
            <a:spLocks noChangeArrowheads="1"/>
          </p:cNvSpPr>
          <p:nvPr/>
        </p:nvSpPr>
        <p:spPr bwMode="auto">
          <a:xfrm>
            <a:off x="457200" y="274638"/>
            <a:ext cx="8229600" cy="715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00386B"/>
                </a:solidFill>
                <a:latin typeface="+mj-lt"/>
                <a:ea typeface="+mj-ea"/>
                <a:cs typeface="+mj-cs"/>
              </a:defRPr>
            </a:lvl1pPr>
            <a:lvl2pPr algn="l" rtl="0" eaLnBrk="0" fontAlgn="base" hangingPunct="0">
              <a:spcBef>
                <a:spcPct val="0"/>
              </a:spcBef>
              <a:spcAft>
                <a:spcPct val="0"/>
              </a:spcAft>
              <a:defRPr sz="3200">
                <a:solidFill>
                  <a:srgbClr val="00386B"/>
                </a:solidFill>
                <a:latin typeface="Arial" charset="0"/>
              </a:defRPr>
            </a:lvl2pPr>
            <a:lvl3pPr algn="l" rtl="0" eaLnBrk="0" fontAlgn="base" hangingPunct="0">
              <a:spcBef>
                <a:spcPct val="0"/>
              </a:spcBef>
              <a:spcAft>
                <a:spcPct val="0"/>
              </a:spcAft>
              <a:defRPr sz="3200">
                <a:solidFill>
                  <a:srgbClr val="00386B"/>
                </a:solidFill>
                <a:latin typeface="Arial" charset="0"/>
              </a:defRPr>
            </a:lvl3pPr>
            <a:lvl4pPr algn="l" rtl="0" eaLnBrk="0" fontAlgn="base" hangingPunct="0">
              <a:spcBef>
                <a:spcPct val="0"/>
              </a:spcBef>
              <a:spcAft>
                <a:spcPct val="0"/>
              </a:spcAft>
              <a:defRPr sz="3200">
                <a:solidFill>
                  <a:srgbClr val="00386B"/>
                </a:solidFill>
                <a:latin typeface="Arial" charset="0"/>
              </a:defRPr>
            </a:lvl4pPr>
            <a:lvl5pPr algn="l" rtl="0" eaLnBrk="0" fontAlgn="base" hangingPunct="0">
              <a:spcBef>
                <a:spcPct val="0"/>
              </a:spcBef>
              <a:spcAft>
                <a:spcPct val="0"/>
              </a:spcAft>
              <a:defRPr sz="3200">
                <a:solidFill>
                  <a:srgbClr val="00386B"/>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eaLnBrk="1" hangingPunct="1"/>
            <a:r>
              <a:rPr lang="en-US" sz="4000" kern="0" dirty="0" smtClean="0"/>
              <a:t>Resultant Force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30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53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531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53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530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1" name="Rectangle 4"/>
          <p:cNvSpPr>
            <a:spLocks noGrp="1" noChangeArrowheads="1"/>
          </p:cNvSpPr>
          <p:nvPr>
            <p:ph type="title"/>
          </p:nvPr>
        </p:nvSpPr>
        <p:spPr/>
        <p:txBody>
          <a:bodyPr/>
          <a:lstStyle/>
          <a:p>
            <a:pPr eaLnBrk="1" hangingPunct="1"/>
            <a:r>
              <a:rPr lang="en-US" smtClean="0"/>
              <a:t>Resultant Force</a:t>
            </a:r>
          </a:p>
        </p:txBody>
      </p:sp>
      <p:sp>
        <p:nvSpPr>
          <p:cNvPr id="112642" name="Rectangle 6"/>
          <p:cNvSpPr>
            <a:spLocks noGrp="1" noChangeArrowheads="1"/>
          </p:cNvSpPr>
          <p:nvPr>
            <p:ph idx="1"/>
          </p:nvPr>
        </p:nvSpPr>
        <p:spPr>
          <a:xfrm>
            <a:off x="446088" y="1146175"/>
            <a:ext cx="7296150" cy="755650"/>
          </a:xfrm>
        </p:spPr>
        <p:txBody>
          <a:bodyPr/>
          <a:lstStyle/>
          <a:p>
            <a:pPr eaLnBrk="1" hangingPunct="1">
              <a:buFontTx/>
              <a:buNone/>
            </a:pPr>
            <a:r>
              <a:rPr lang="en-US" smtClean="0">
                <a:solidFill>
                  <a:srgbClr val="FF0000"/>
                </a:solidFill>
              </a:rPr>
              <a:t>Draw the resultant force (F</a:t>
            </a:r>
            <a:r>
              <a:rPr lang="en-US" baseline="-25000" smtClean="0">
                <a:solidFill>
                  <a:srgbClr val="FF0000"/>
                </a:solidFill>
              </a:rPr>
              <a:t>R</a:t>
            </a:r>
            <a:r>
              <a:rPr lang="en-US" smtClean="0">
                <a:solidFill>
                  <a:srgbClr val="FF0000"/>
                </a:solidFill>
              </a:rPr>
              <a:t>)</a:t>
            </a:r>
          </a:p>
        </p:txBody>
      </p:sp>
      <p:sp>
        <p:nvSpPr>
          <p:cNvPr id="59397" name="Text Box 5"/>
          <p:cNvSpPr txBox="1">
            <a:spLocks noChangeArrowheads="1"/>
          </p:cNvSpPr>
          <p:nvPr/>
        </p:nvSpPr>
        <p:spPr bwMode="auto">
          <a:xfrm>
            <a:off x="1309688" y="1874838"/>
            <a:ext cx="6472237" cy="1815882"/>
          </a:xfrm>
          <a:prstGeom prst="rect">
            <a:avLst/>
          </a:prstGeom>
          <a:noFill/>
          <a:ln w="9525">
            <a:noFill/>
            <a:miter lim="800000"/>
            <a:headEnd/>
            <a:tailEnd/>
          </a:ln>
        </p:spPr>
        <p:txBody>
          <a:bodyPr wrap="square">
            <a:spAutoFit/>
          </a:bodyPr>
          <a:lstStyle/>
          <a:p>
            <a:pPr>
              <a:spcBef>
                <a:spcPct val="50000"/>
              </a:spcBef>
            </a:pPr>
            <a:r>
              <a:rPr lang="en-US" sz="2800" dirty="0">
                <a:solidFill>
                  <a:srgbClr val="0000FF"/>
                </a:solidFill>
              </a:rPr>
              <a:t>Magnitude =</a:t>
            </a:r>
            <a:r>
              <a:rPr lang="en-US" sz="2800" dirty="0" smtClean="0">
                <a:solidFill>
                  <a:srgbClr val="0000FF"/>
                </a:solidFill>
              </a:rPr>
              <a:t> 500. </a:t>
            </a:r>
            <a:r>
              <a:rPr lang="en-US" sz="2800" dirty="0" err="1">
                <a:solidFill>
                  <a:srgbClr val="0000FF"/>
                </a:solidFill>
              </a:rPr>
              <a:t>lb</a:t>
            </a:r>
            <a:endParaRPr lang="en-US" sz="2800" dirty="0">
              <a:solidFill>
                <a:srgbClr val="0000FF"/>
              </a:solidFill>
            </a:endParaRPr>
          </a:p>
          <a:p>
            <a:pPr>
              <a:spcBef>
                <a:spcPct val="50000"/>
              </a:spcBef>
            </a:pPr>
            <a:r>
              <a:rPr lang="en-US" sz="2800" dirty="0">
                <a:solidFill>
                  <a:srgbClr val="0000FF"/>
                </a:solidFill>
              </a:rPr>
              <a:t>Direction =</a:t>
            </a:r>
            <a:r>
              <a:rPr lang="en-US" sz="2800" dirty="0" smtClean="0">
                <a:solidFill>
                  <a:srgbClr val="0000FF"/>
                </a:solidFill>
              </a:rPr>
              <a:t> </a:t>
            </a:r>
            <a:r>
              <a:rPr lang="en-US" sz="2800" dirty="0">
                <a:solidFill>
                  <a:srgbClr val="0000FF"/>
                </a:solidFill>
              </a:rPr>
              <a:t>7</a:t>
            </a:r>
            <a:r>
              <a:rPr lang="en-US" sz="2800" dirty="0">
                <a:solidFill>
                  <a:srgbClr val="0000FF"/>
                </a:solidFill>
                <a:cs typeface="Arial" charset="0"/>
              </a:rPr>
              <a:t>° </a:t>
            </a:r>
            <a:r>
              <a:rPr lang="en-US" sz="2800" dirty="0" smtClean="0">
                <a:solidFill>
                  <a:srgbClr val="0000FF"/>
                </a:solidFill>
                <a:cs typeface="Arial" charset="0"/>
              </a:rPr>
              <a:t>CCW from </a:t>
            </a:r>
            <a:r>
              <a:rPr lang="en-US" sz="2800" dirty="0">
                <a:solidFill>
                  <a:srgbClr val="0000FF"/>
                </a:solidFill>
                <a:cs typeface="Arial" charset="0"/>
              </a:rPr>
              <a:t>positive x-axis</a:t>
            </a:r>
          </a:p>
          <a:p>
            <a:pPr>
              <a:spcBef>
                <a:spcPct val="50000"/>
              </a:spcBef>
            </a:pPr>
            <a:r>
              <a:rPr lang="en-US" sz="2800" dirty="0" smtClean="0">
                <a:solidFill>
                  <a:srgbClr val="0000FF"/>
                </a:solidFill>
                <a:cs typeface="Arial" charset="0"/>
              </a:rPr>
              <a:t>Sense = </a:t>
            </a:r>
            <a:r>
              <a:rPr lang="en-US" sz="2800" dirty="0">
                <a:solidFill>
                  <a:srgbClr val="0000FF"/>
                </a:solidFill>
                <a:cs typeface="Arial" charset="0"/>
              </a:rPr>
              <a:t>right and up</a:t>
            </a:r>
          </a:p>
        </p:txBody>
      </p:sp>
      <p:sp>
        <p:nvSpPr>
          <p:cNvPr id="59403" name="Line 11"/>
          <p:cNvSpPr>
            <a:spLocks noChangeShapeType="1"/>
          </p:cNvSpPr>
          <p:nvPr/>
        </p:nvSpPr>
        <p:spPr bwMode="auto">
          <a:xfrm flipV="1">
            <a:off x="1609725" y="4630738"/>
            <a:ext cx="4903788" cy="808037"/>
          </a:xfrm>
          <a:prstGeom prst="line">
            <a:avLst/>
          </a:prstGeom>
          <a:noFill/>
          <a:ln w="57150">
            <a:solidFill>
              <a:srgbClr val="FF0000"/>
            </a:solidFill>
            <a:round/>
            <a:headEnd/>
            <a:tailEnd type="triangle" w="med" len="med"/>
          </a:ln>
        </p:spPr>
        <p:txBody>
          <a:bodyPr/>
          <a:lstStyle/>
          <a:p>
            <a:endParaRPr lang="en-US"/>
          </a:p>
        </p:txBody>
      </p:sp>
      <p:sp>
        <p:nvSpPr>
          <p:cNvPr id="112645" name="Line 30"/>
          <p:cNvSpPr>
            <a:spLocks noChangeShapeType="1"/>
          </p:cNvSpPr>
          <p:nvPr/>
        </p:nvSpPr>
        <p:spPr bwMode="auto">
          <a:xfrm>
            <a:off x="1309688" y="5456238"/>
            <a:ext cx="6138862" cy="0"/>
          </a:xfrm>
          <a:prstGeom prst="line">
            <a:avLst/>
          </a:prstGeom>
          <a:noFill/>
          <a:ln w="9525">
            <a:solidFill>
              <a:schemeClr val="tx1"/>
            </a:solidFill>
            <a:round/>
            <a:headEnd/>
            <a:tailEnd/>
          </a:ln>
        </p:spPr>
        <p:txBody>
          <a:bodyPr/>
          <a:lstStyle/>
          <a:p>
            <a:endParaRPr lang="en-US"/>
          </a:p>
        </p:txBody>
      </p:sp>
      <p:sp>
        <p:nvSpPr>
          <p:cNvPr id="59424" name="Rectangle 32"/>
          <p:cNvSpPr>
            <a:spLocks noChangeArrowheads="1"/>
          </p:cNvSpPr>
          <p:nvPr/>
        </p:nvSpPr>
        <p:spPr bwMode="auto">
          <a:xfrm>
            <a:off x="4713288" y="5014913"/>
            <a:ext cx="889000" cy="457200"/>
          </a:xfrm>
          <a:prstGeom prst="rect">
            <a:avLst/>
          </a:prstGeom>
          <a:noFill/>
          <a:ln w="9525">
            <a:noFill/>
            <a:miter lim="800000"/>
            <a:headEnd/>
            <a:tailEnd/>
          </a:ln>
        </p:spPr>
        <p:txBody>
          <a:bodyPr>
            <a:spAutoFit/>
          </a:bodyPr>
          <a:lstStyle/>
          <a:p>
            <a:r>
              <a:rPr lang="en-US" sz="2400">
                <a:solidFill>
                  <a:srgbClr val="FF0000"/>
                </a:solidFill>
              </a:rPr>
              <a:t>7°</a:t>
            </a:r>
          </a:p>
        </p:txBody>
      </p:sp>
      <p:sp>
        <p:nvSpPr>
          <p:cNvPr id="59427" name="Arc 35"/>
          <p:cNvSpPr>
            <a:spLocks/>
          </p:cNvSpPr>
          <p:nvPr/>
        </p:nvSpPr>
        <p:spPr bwMode="auto">
          <a:xfrm>
            <a:off x="3919538" y="4986338"/>
            <a:ext cx="642937" cy="449262"/>
          </a:xfrm>
          <a:custGeom>
            <a:avLst/>
            <a:gdLst>
              <a:gd name="T0" fmla="*/ 2147483647 w 21600"/>
              <a:gd name="T1" fmla="*/ 0 h 15112"/>
              <a:gd name="T2" fmla="*/ 2147483647 w 21600"/>
              <a:gd name="T3" fmla="*/ 2147483647 h 15112"/>
              <a:gd name="T4" fmla="*/ 0 w 21600"/>
              <a:gd name="T5" fmla="*/ 2147483647 h 15112"/>
              <a:gd name="T6" fmla="*/ 0 60000 65536"/>
              <a:gd name="T7" fmla="*/ 0 60000 65536"/>
              <a:gd name="T8" fmla="*/ 0 60000 65536"/>
              <a:gd name="T9" fmla="*/ 0 w 21600"/>
              <a:gd name="T10" fmla="*/ 0 h 15112"/>
              <a:gd name="T11" fmla="*/ 21600 w 21600"/>
              <a:gd name="T12" fmla="*/ 15112 h 15112"/>
            </a:gdLst>
            <a:ahLst/>
            <a:cxnLst>
              <a:cxn ang="T6">
                <a:pos x="T0" y="T1"/>
              </a:cxn>
              <a:cxn ang="T7">
                <a:pos x="T2" y="T3"/>
              </a:cxn>
              <a:cxn ang="T8">
                <a:pos x="T4" y="T5"/>
              </a:cxn>
            </a:cxnLst>
            <a:rect l="T9" t="T10" r="T11" b="T12"/>
            <a:pathLst>
              <a:path w="21600" h="15112" fill="none" extrusionOk="0">
                <a:moveTo>
                  <a:pt x="15433" y="-1"/>
                </a:moveTo>
                <a:cubicBezTo>
                  <a:pt x="19386" y="4036"/>
                  <a:pt x="21600" y="9461"/>
                  <a:pt x="21600" y="15112"/>
                </a:cubicBezTo>
              </a:path>
              <a:path w="21600" h="15112" stroke="0" extrusionOk="0">
                <a:moveTo>
                  <a:pt x="15433" y="-1"/>
                </a:moveTo>
                <a:cubicBezTo>
                  <a:pt x="19386" y="4036"/>
                  <a:pt x="21600" y="9461"/>
                  <a:pt x="21600" y="15112"/>
                </a:cubicBezTo>
                <a:lnTo>
                  <a:pt x="0" y="15112"/>
                </a:lnTo>
                <a:lnTo>
                  <a:pt x="15433" y="-1"/>
                </a:lnTo>
                <a:close/>
              </a:path>
            </a:pathLst>
          </a:custGeom>
          <a:noFill/>
          <a:ln w="9525">
            <a:solidFill>
              <a:schemeClr val="tx1"/>
            </a:solidFill>
            <a:round/>
            <a:headEnd/>
            <a:tailEnd/>
          </a:ln>
        </p:spPr>
        <p:txBody>
          <a:bodyPr wrap="none" anchor="ctr"/>
          <a:lstStyle/>
          <a:p>
            <a:endParaRPr lang="en-US"/>
          </a:p>
        </p:txBody>
      </p:sp>
      <p:sp>
        <p:nvSpPr>
          <p:cNvPr id="59428" name="Rectangle 36"/>
          <p:cNvSpPr>
            <a:spLocks noChangeArrowheads="1"/>
          </p:cNvSpPr>
          <p:nvPr/>
        </p:nvSpPr>
        <p:spPr bwMode="auto">
          <a:xfrm>
            <a:off x="6588125" y="4367213"/>
            <a:ext cx="1109599" cy="461665"/>
          </a:xfrm>
          <a:prstGeom prst="rect">
            <a:avLst/>
          </a:prstGeom>
          <a:noFill/>
          <a:ln w="9525">
            <a:noFill/>
            <a:miter lim="800000"/>
            <a:headEnd/>
            <a:tailEnd/>
          </a:ln>
        </p:spPr>
        <p:txBody>
          <a:bodyPr wrap="none">
            <a:spAutoFit/>
          </a:bodyPr>
          <a:lstStyle/>
          <a:p>
            <a:pPr>
              <a:spcBef>
                <a:spcPct val="50000"/>
              </a:spcBef>
            </a:pPr>
            <a:r>
              <a:rPr lang="en-US" sz="2400" dirty="0" smtClean="0">
                <a:solidFill>
                  <a:srgbClr val="FF0000"/>
                </a:solidFill>
              </a:rPr>
              <a:t>500. </a:t>
            </a:r>
            <a:r>
              <a:rPr lang="en-US" sz="2400" dirty="0" err="1">
                <a:solidFill>
                  <a:srgbClr val="FF0000"/>
                </a:solidFill>
              </a:rPr>
              <a:t>lb</a:t>
            </a:r>
            <a:endParaRPr 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7">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2" presetClass="entr" presetSubtype="8" fill="hold" grpId="0" nodeType="afterEffect">
                                  <p:stCondLst>
                                    <p:cond delay="0"/>
                                  </p:stCondLst>
                                  <p:childTnLst>
                                    <p:set>
                                      <p:cBhvr>
                                        <p:cTn id="9" dur="1" fill="hold">
                                          <p:stCondLst>
                                            <p:cond delay="0"/>
                                          </p:stCondLst>
                                        </p:cTn>
                                        <p:tgtEl>
                                          <p:spTgt spid="59403"/>
                                        </p:tgtEl>
                                        <p:attrNameLst>
                                          <p:attrName>style.visibility</p:attrName>
                                        </p:attrNameLst>
                                      </p:cBhvr>
                                      <p:to>
                                        <p:strVal val="visible"/>
                                      </p:to>
                                    </p:set>
                                    <p:animEffect transition="in" filter="slide(fromLeft)">
                                      <p:cBhvr>
                                        <p:cTn id="10" dur="500"/>
                                        <p:tgtEl>
                                          <p:spTgt spid="59403"/>
                                        </p:tgtEl>
                                      </p:cBhvr>
                                    </p:animEffec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59428"/>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59397">
                                            <p:txEl>
                                              <p:pRg st="1" end="1"/>
                                            </p:txEl>
                                          </p:spTgt>
                                        </p:tgtEl>
                                        <p:attrNameLst>
                                          <p:attrName>style.visibility</p:attrName>
                                        </p:attrNameLst>
                                      </p:cBhvr>
                                      <p:to>
                                        <p:strVal val="visible"/>
                                      </p:to>
                                    </p:set>
                                  </p:childTnLst>
                                </p:cTn>
                              </p:par>
                            </p:childTnLst>
                          </p:cTn>
                        </p:par>
                        <p:par>
                          <p:cTn id="18" fill="hold" nodeType="afterGroup">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59424"/>
                                        </p:tgtEl>
                                        <p:attrNameLst>
                                          <p:attrName>style.visibility</p:attrName>
                                        </p:attrNameLst>
                                      </p:cBhvr>
                                      <p:to>
                                        <p:strVal val="visible"/>
                                      </p:to>
                                    </p:set>
                                  </p:childTnLst>
                                </p:cTn>
                              </p:par>
                            </p:childTnLst>
                          </p:cTn>
                        </p:par>
                        <p:par>
                          <p:cTn id="21" fill="hold" nodeType="afterGroup">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59427"/>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593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3" grpId="0" animBg="1"/>
      <p:bldP spid="59424" grpId="0"/>
      <p:bldP spid="59427" grpId="0" animBg="1"/>
      <p:bldP spid="5942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3" name="Rectangle 2"/>
          <p:cNvSpPr>
            <a:spLocks noGrp="1" noChangeArrowheads="1"/>
          </p:cNvSpPr>
          <p:nvPr>
            <p:ph type="title"/>
          </p:nvPr>
        </p:nvSpPr>
        <p:spPr/>
        <p:txBody>
          <a:bodyPr/>
          <a:lstStyle/>
          <a:p>
            <a:pPr eaLnBrk="1" hangingPunct="1"/>
            <a:r>
              <a:rPr lang="en-US" smtClean="0"/>
              <a:t>Illustrating Vectors</a:t>
            </a:r>
          </a:p>
        </p:txBody>
      </p:sp>
      <p:sp>
        <p:nvSpPr>
          <p:cNvPr id="100354" name="Rectangle 3"/>
          <p:cNvSpPr>
            <a:spLocks noGrp="1" noChangeArrowheads="1"/>
          </p:cNvSpPr>
          <p:nvPr>
            <p:ph idx="1"/>
          </p:nvPr>
        </p:nvSpPr>
        <p:spPr>
          <a:xfrm>
            <a:off x="407988" y="974725"/>
            <a:ext cx="8229600" cy="1066800"/>
          </a:xfrm>
        </p:spPr>
        <p:txBody>
          <a:bodyPr/>
          <a:lstStyle/>
          <a:p>
            <a:pPr eaLnBrk="1" hangingPunct="1">
              <a:buFontTx/>
              <a:buNone/>
            </a:pPr>
            <a:r>
              <a:rPr lang="en-US" smtClean="0"/>
              <a:t>Vectors are represented by arrows</a:t>
            </a:r>
          </a:p>
          <a:p>
            <a:pPr eaLnBrk="1" hangingPunct="1">
              <a:buFontTx/>
              <a:buNone/>
            </a:pPr>
            <a:r>
              <a:rPr lang="en-US" smtClean="0"/>
              <a:t>Include </a:t>
            </a:r>
            <a:r>
              <a:rPr lang="en-US" b="1" smtClean="0"/>
              <a:t>magnitude</a:t>
            </a:r>
            <a:r>
              <a:rPr lang="en-US" smtClean="0"/>
              <a:t>, </a:t>
            </a:r>
            <a:r>
              <a:rPr lang="en-US" b="1" smtClean="0"/>
              <a:t>direction</a:t>
            </a:r>
            <a:r>
              <a:rPr lang="en-US" smtClean="0"/>
              <a:t>, and </a:t>
            </a:r>
            <a:r>
              <a:rPr lang="en-US" b="1" smtClean="0"/>
              <a:t>sense</a:t>
            </a:r>
          </a:p>
        </p:txBody>
      </p:sp>
      <p:sp>
        <p:nvSpPr>
          <p:cNvPr id="100355" name="Line 4"/>
          <p:cNvSpPr>
            <a:spLocks noChangeShapeType="1"/>
          </p:cNvSpPr>
          <p:nvPr/>
        </p:nvSpPr>
        <p:spPr bwMode="auto">
          <a:xfrm flipV="1">
            <a:off x="2370138" y="3646488"/>
            <a:ext cx="3886200" cy="2286000"/>
          </a:xfrm>
          <a:prstGeom prst="line">
            <a:avLst/>
          </a:prstGeom>
          <a:noFill/>
          <a:ln w="57150">
            <a:solidFill>
              <a:schemeClr val="tx1"/>
            </a:solidFill>
            <a:round/>
            <a:headEnd/>
            <a:tailEnd type="triangle" w="med" len="med"/>
          </a:ln>
        </p:spPr>
        <p:txBody>
          <a:bodyPr/>
          <a:lstStyle/>
          <a:p>
            <a:endParaRPr lang="en-US"/>
          </a:p>
        </p:txBody>
      </p:sp>
      <p:sp>
        <p:nvSpPr>
          <p:cNvPr id="14343" name="Line 7"/>
          <p:cNvSpPr>
            <a:spLocks noChangeShapeType="1"/>
          </p:cNvSpPr>
          <p:nvPr/>
        </p:nvSpPr>
        <p:spPr bwMode="auto">
          <a:xfrm>
            <a:off x="3351213" y="5053013"/>
            <a:ext cx="295275" cy="474662"/>
          </a:xfrm>
          <a:prstGeom prst="line">
            <a:avLst/>
          </a:prstGeom>
          <a:noFill/>
          <a:ln w="38100">
            <a:solidFill>
              <a:srgbClr val="FF0000"/>
            </a:solidFill>
            <a:round/>
            <a:headEnd/>
            <a:tailEnd/>
          </a:ln>
        </p:spPr>
        <p:txBody>
          <a:bodyPr/>
          <a:lstStyle/>
          <a:p>
            <a:endParaRPr lang="en-US"/>
          </a:p>
        </p:txBody>
      </p:sp>
      <p:sp>
        <p:nvSpPr>
          <p:cNvPr id="14344" name="Line 8"/>
          <p:cNvSpPr>
            <a:spLocks noChangeShapeType="1"/>
          </p:cNvSpPr>
          <p:nvPr/>
        </p:nvSpPr>
        <p:spPr bwMode="auto">
          <a:xfrm>
            <a:off x="4714875" y="4232275"/>
            <a:ext cx="295275" cy="474663"/>
          </a:xfrm>
          <a:prstGeom prst="line">
            <a:avLst/>
          </a:prstGeom>
          <a:noFill/>
          <a:ln w="38100">
            <a:solidFill>
              <a:srgbClr val="FF0000"/>
            </a:solidFill>
            <a:round/>
            <a:headEnd/>
            <a:tailEnd/>
          </a:ln>
        </p:spPr>
        <p:txBody>
          <a:bodyPr/>
          <a:lstStyle/>
          <a:p>
            <a:endParaRPr lang="en-US"/>
          </a:p>
        </p:txBody>
      </p:sp>
      <p:sp>
        <p:nvSpPr>
          <p:cNvPr id="14347" name="Line 11"/>
          <p:cNvSpPr>
            <a:spLocks noChangeShapeType="1"/>
          </p:cNvSpPr>
          <p:nvPr/>
        </p:nvSpPr>
        <p:spPr bwMode="auto">
          <a:xfrm>
            <a:off x="2371725" y="5932488"/>
            <a:ext cx="1981200" cy="0"/>
          </a:xfrm>
          <a:prstGeom prst="line">
            <a:avLst/>
          </a:prstGeom>
          <a:noFill/>
          <a:ln w="9525">
            <a:solidFill>
              <a:schemeClr val="tx1"/>
            </a:solidFill>
            <a:round/>
            <a:headEnd/>
            <a:tailEnd/>
          </a:ln>
        </p:spPr>
        <p:txBody>
          <a:bodyPr/>
          <a:lstStyle/>
          <a:p>
            <a:endParaRPr lang="en-US"/>
          </a:p>
        </p:txBody>
      </p:sp>
      <p:sp>
        <p:nvSpPr>
          <p:cNvPr id="14348" name="Arc 12"/>
          <p:cNvSpPr>
            <a:spLocks/>
          </p:cNvSpPr>
          <p:nvPr/>
        </p:nvSpPr>
        <p:spPr bwMode="auto">
          <a:xfrm rot="1382292">
            <a:off x="3479800" y="5341938"/>
            <a:ext cx="500063" cy="500062"/>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sp>
        <p:nvSpPr>
          <p:cNvPr id="14349" name="Rectangle 13"/>
          <p:cNvSpPr>
            <a:spLocks noChangeArrowheads="1"/>
          </p:cNvSpPr>
          <p:nvPr/>
        </p:nvSpPr>
        <p:spPr bwMode="auto">
          <a:xfrm>
            <a:off x="3876675" y="5453063"/>
            <a:ext cx="530225" cy="366712"/>
          </a:xfrm>
          <a:prstGeom prst="rect">
            <a:avLst/>
          </a:prstGeom>
          <a:noFill/>
          <a:ln w="9525">
            <a:noFill/>
            <a:miter lim="800000"/>
            <a:headEnd/>
            <a:tailEnd/>
          </a:ln>
        </p:spPr>
        <p:txBody>
          <a:bodyPr>
            <a:spAutoFit/>
          </a:bodyPr>
          <a:lstStyle/>
          <a:p>
            <a:r>
              <a:rPr lang="en-US">
                <a:solidFill>
                  <a:srgbClr val="FF0000"/>
                </a:solidFill>
              </a:rPr>
              <a:t>30°</a:t>
            </a:r>
          </a:p>
        </p:txBody>
      </p:sp>
      <p:sp>
        <p:nvSpPr>
          <p:cNvPr id="14351" name="Line 15"/>
          <p:cNvSpPr>
            <a:spLocks noChangeShapeType="1"/>
          </p:cNvSpPr>
          <p:nvPr/>
        </p:nvSpPr>
        <p:spPr bwMode="auto">
          <a:xfrm flipV="1">
            <a:off x="6029325" y="3648075"/>
            <a:ext cx="228600" cy="134938"/>
          </a:xfrm>
          <a:prstGeom prst="line">
            <a:avLst/>
          </a:prstGeom>
          <a:noFill/>
          <a:ln w="57150">
            <a:solidFill>
              <a:srgbClr val="FF0000"/>
            </a:solidFill>
            <a:round/>
            <a:headEnd/>
            <a:tailEnd type="triangle" w="med" len="med"/>
          </a:ln>
        </p:spPr>
        <p:txBody>
          <a:bodyPr/>
          <a:lstStyle/>
          <a:p>
            <a:endParaRPr lang="en-US"/>
          </a:p>
        </p:txBody>
      </p:sp>
      <p:sp>
        <p:nvSpPr>
          <p:cNvPr id="100362" name="Text Box 16"/>
          <p:cNvSpPr txBox="1">
            <a:spLocks noChangeArrowheads="1"/>
          </p:cNvSpPr>
          <p:nvPr/>
        </p:nvSpPr>
        <p:spPr bwMode="auto">
          <a:xfrm>
            <a:off x="4470400" y="5686425"/>
            <a:ext cx="744538" cy="457200"/>
          </a:xfrm>
          <a:prstGeom prst="rect">
            <a:avLst/>
          </a:prstGeom>
          <a:noFill/>
          <a:ln w="9525">
            <a:noFill/>
            <a:miter lim="800000"/>
            <a:headEnd/>
            <a:tailEnd/>
          </a:ln>
        </p:spPr>
        <p:txBody>
          <a:bodyPr>
            <a:spAutoFit/>
          </a:bodyPr>
          <a:lstStyle/>
          <a:p>
            <a:pPr>
              <a:spcBef>
                <a:spcPct val="50000"/>
              </a:spcBef>
            </a:pPr>
            <a:r>
              <a:rPr lang="en-US" sz="2400"/>
              <a:t>+X</a:t>
            </a:r>
          </a:p>
        </p:txBody>
      </p:sp>
      <p:sp>
        <p:nvSpPr>
          <p:cNvPr id="100363" name="Rectangle 17"/>
          <p:cNvSpPr>
            <a:spLocks noChangeArrowheads="1"/>
          </p:cNvSpPr>
          <p:nvPr/>
        </p:nvSpPr>
        <p:spPr bwMode="auto">
          <a:xfrm>
            <a:off x="419100" y="2284413"/>
            <a:ext cx="7715250" cy="946150"/>
          </a:xfrm>
          <a:prstGeom prst="rect">
            <a:avLst/>
          </a:prstGeom>
          <a:noFill/>
          <a:ln w="9525">
            <a:noFill/>
            <a:miter lim="800000"/>
            <a:headEnd/>
            <a:tailEnd/>
          </a:ln>
        </p:spPr>
        <p:txBody>
          <a:bodyPr>
            <a:spAutoFit/>
          </a:bodyPr>
          <a:lstStyle/>
          <a:p>
            <a:r>
              <a:rPr lang="en-US" sz="2800">
                <a:solidFill>
                  <a:srgbClr val="FF0000"/>
                </a:solidFill>
              </a:rPr>
              <a:t>Magnitude: </a:t>
            </a:r>
            <a:r>
              <a:rPr lang="en-US" sz="2800"/>
              <a:t>The length of the line segment</a:t>
            </a:r>
          </a:p>
          <a:p>
            <a:r>
              <a:rPr lang="en-US" sz="2800">
                <a:solidFill>
                  <a:srgbClr val="FF0000"/>
                </a:solidFill>
              </a:rPr>
              <a:t>Magnitude =</a:t>
            </a:r>
            <a:endParaRPr lang="en-US" sz="2800"/>
          </a:p>
        </p:txBody>
      </p:sp>
      <p:sp>
        <p:nvSpPr>
          <p:cNvPr id="14354" name="Rectangle 18"/>
          <p:cNvSpPr>
            <a:spLocks noChangeArrowheads="1"/>
          </p:cNvSpPr>
          <p:nvPr/>
        </p:nvSpPr>
        <p:spPr bwMode="auto">
          <a:xfrm>
            <a:off x="2579688" y="2681288"/>
            <a:ext cx="382587" cy="519112"/>
          </a:xfrm>
          <a:prstGeom prst="rect">
            <a:avLst/>
          </a:prstGeom>
          <a:noFill/>
          <a:ln w="9525">
            <a:noFill/>
            <a:miter lim="800000"/>
            <a:headEnd/>
            <a:tailEnd/>
          </a:ln>
        </p:spPr>
        <p:txBody>
          <a:bodyPr wrap="none">
            <a:spAutoFit/>
          </a:bodyPr>
          <a:lstStyle/>
          <a:p>
            <a:r>
              <a:rPr lang="en-US" sz="2800"/>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3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4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4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47"/>
                                        </p:tgtEl>
                                        <p:attrNameLst>
                                          <p:attrName>style.visibility</p:attrName>
                                        </p:attrNameLst>
                                      </p:cBhvr>
                                      <p:to>
                                        <p:strVal val="visible"/>
                                      </p:to>
                                    </p:set>
                                  </p:childTnLst>
                                </p:cTn>
                              </p:par>
                              <p:par>
                                <p:cTn id="15" presetID="50" presetClass="entr" presetSubtype="0" decel="100000" fill="hold" grpId="0" nodeType="withEffect">
                                  <p:stCondLst>
                                    <p:cond delay="0"/>
                                  </p:stCondLst>
                                  <p:childTnLst>
                                    <p:set>
                                      <p:cBhvr>
                                        <p:cTn id="16" dur="1" fill="hold">
                                          <p:stCondLst>
                                            <p:cond delay="0"/>
                                          </p:stCondLst>
                                        </p:cTn>
                                        <p:tgtEl>
                                          <p:spTgt spid="14351"/>
                                        </p:tgtEl>
                                        <p:attrNameLst>
                                          <p:attrName>style.visibility</p:attrName>
                                        </p:attrNameLst>
                                      </p:cBhvr>
                                      <p:to>
                                        <p:strVal val="visible"/>
                                      </p:to>
                                    </p:set>
                                    <p:anim calcmode="lin" valueType="num">
                                      <p:cBhvr>
                                        <p:cTn id="17" dur="1000" fill="hold"/>
                                        <p:tgtEl>
                                          <p:spTgt spid="14351"/>
                                        </p:tgtEl>
                                        <p:attrNameLst>
                                          <p:attrName>ppt_w</p:attrName>
                                        </p:attrNameLst>
                                      </p:cBhvr>
                                      <p:tavLst>
                                        <p:tav tm="0">
                                          <p:val>
                                            <p:strVal val="#ppt_w+.3"/>
                                          </p:val>
                                        </p:tav>
                                        <p:tav tm="100000">
                                          <p:val>
                                            <p:strVal val="#ppt_w"/>
                                          </p:val>
                                        </p:tav>
                                      </p:tavLst>
                                    </p:anim>
                                    <p:anim calcmode="lin" valueType="num">
                                      <p:cBhvr>
                                        <p:cTn id="18" dur="1000" fill="hold"/>
                                        <p:tgtEl>
                                          <p:spTgt spid="14351"/>
                                        </p:tgtEl>
                                        <p:attrNameLst>
                                          <p:attrName>ppt_h</p:attrName>
                                        </p:attrNameLst>
                                      </p:cBhvr>
                                      <p:tavLst>
                                        <p:tav tm="0">
                                          <p:val>
                                            <p:strVal val="#ppt_h"/>
                                          </p:val>
                                        </p:tav>
                                        <p:tav tm="100000">
                                          <p:val>
                                            <p:strVal val="#ppt_h"/>
                                          </p:val>
                                        </p:tav>
                                      </p:tavLst>
                                    </p:anim>
                                    <p:animEffect transition="in" filter="fade">
                                      <p:cBhvr>
                                        <p:cTn id="19" dur="1000"/>
                                        <p:tgtEl>
                                          <p:spTgt spid="1435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1435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animBg="1"/>
      <p:bldP spid="14344" grpId="0" animBg="1"/>
      <p:bldP spid="14347" grpId="0" animBg="1"/>
      <p:bldP spid="14348" grpId="0" animBg="1"/>
      <p:bldP spid="14349" grpId="0"/>
      <p:bldP spid="1435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smtClean="0"/>
              <a:t>Illustrating Vectors</a:t>
            </a:r>
          </a:p>
        </p:txBody>
      </p:sp>
      <p:sp>
        <p:nvSpPr>
          <p:cNvPr id="44034" name="Rectangle 3"/>
          <p:cNvSpPr>
            <a:spLocks noGrp="1" noChangeArrowheads="1"/>
          </p:cNvSpPr>
          <p:nvPr>
            <p:ph idx="1"/>
          </p:nvPr>
        </p:nvSpPr>
        <p:spPr>
          <a:xfrm>
            <a:off x="407988" y="917575"/>
            <a:ext cx="8229600" cy="1066800"/>
          </a:xfrm>
        </p:spPr>
        <p:txBody>
          <a:bodyPr/>
          <a:lstStyle/>
          <a:p>
            <a:pPr eaLnBrk="1" hangingPunct="1">
              <a:buFontTx/>
              <a:buNone/>
            </a:pPr>
            <a:r>
              <a:rPr lang="en-US" smtClean="0"/>
              <a:t>Vectors are represented by arrows</a:t>
            </a:r>
          </a:p>
          <a:p>
            <a:pPr eaLnBrk="1" hangingPunct="1">
              <a:buFontTx/>
              <a:buNone/>
            </a:pPr>
            <a:r>
              <a:rPr lang="en-US" smtClean="0"/>
              <a:t>Include </a:t>
            </a:r>
            <a:r>
              <a:rPr lang="en-US" b="1" smtClean="0"/>
              <a:t>magnitude</a:t>
            </a:r>
            <a:r>
              <a:rPr lang="en-US" smtClean="0"/>
              <a:t>, </a:t>
            </a:r>
            <a:r>
              <a:rPr lang="en-US" b="1" smtClean="0"/>
              <a:t>direction</a:t>
            </a:r>
            <a:r>
              <a:rPr lang="en-US" smtClean="0"/>
              <a:t>, and </a:t>
            </a:r>
            <a:r>
              <a:rPr lang="en-US" b="1" smtClean="0"/>
              <a:t>sense</a:t>
            </a:r>
          </a:p>
        </p:txBody>
      </p:sp>
      <p:sp>
        <p:nvSpPr>
          <p:cNvPr id="44035" name="Line 4"/>
          <p:cNvSpPr>
            <a:spLocks noChangeShapeType="1"/>
          </p:cNvSpPr>
          <p:nvPr/>
        </p:nvSpPr>
        <p:spPr bwMode="auto">
          <a:xfrm flipV="1">
            <a:off x="2370138" y="3646488"/>
            <a:ext cx="3886200" cy="2286000"/>
          </a:xfrm>
          <a:prstGeom prst="line">
            <a:avLst/>
          </a:prstGeom>
          <a:noFill/>
          <a:ln w="57150">
            <a:solidFill>
              <a:schemeClr val="tx1"/>
            </a:solidFill>
            <a:round/>
            <a:headEnd/>
            <a:tailEnd type="triangle" w="med" len="med"/>
          </a:ln>
        </p:spPr>
        <p:txBody>
          <a:bodyPr/>
          <a:lstStyle/>
          <a:p>
            <a:endParaRPr lang="en-US"/>
          </a:p>
        </p:txBody>
      </p:sp>
      <p:sp>
        <p:nvSpPr>
          <p:cNvPr id="67589" name="Line 5"/>
          <p:cNvSpPr>
            <a:spLocks noChangeShapeType="1"/>
          </p:cNvSpPr>
          <p:nvPr/>
        </p:nvSpPr>
        <p:spPr bwMode="auto">
          <a:xfrm>
            <a:off x="3351213" y="5053013"/>
            <a:ext cx="295275" cy="474662"/>
          </a:xfrm>
          <a:prstGeom prst="line">
            <a:avLst/>
          </a:prstGeom>
          <a:noFill/>
          <a:ln w="38100">
            <a:solidFill>
              <a:srgbClr val="FF0000"/>
            </a:solidFill>
            <a:round/>
            <a:headEnd/>
            <a:tailEnd/>
          </a:ln>
        </p:spPr>
        <p:txBody>
          <a:bodyPr/>
          <a:lstStyle/>
          <a:p>
            <a:endParaRPr lang="en-US"/>
          </a:p>
        </p:txBody>
      </p:sp>
      <p:sp>
        <p:nvSpPr>
          <p:cNvPr id="67590" name="Line 6"/>
          <p:cNvSpPr>
            <a:spLocks noChangeShapeType="1"/>
          </p:cNvSpPr>
          <p:nvPr/>
        </p:nvSpPr>
        <p:spPr bwMode="auto">
          <a:xfrm>
            <a:off x="4714875" y="4232275"/>
            <a:ext cx="295275" cy="474663"/>
          </a:xfrm>
          <a:prstGeom prst="line">
            <a:avLst/>
          </a:prstGeom>
          <a:noFill/>
          <a:ln w="38100">
            <a:solidFill>
              <a:srgbClr val="FF0000"/>
            </a:solidFill>
            <a:round/>
            <a:headEnd/>
            <a:tailEnd/>
          </a:ln>
        </p:spPr>
        <p:txBody>
          <a:bodyPr/>
          <a:lstStyle/>
          <a:p>
            <a:endParaRPr lang="en-US"/>
          </a:p>
        </p:txBody>
      </p:sp>
      <p:sp>
        <p:nvSpPr>
          <p:cNvPr id="67591" name="Line 7"/>
          <p:cNvSpPr>
            <a:spLocks noChangeShapeType="1"/>
          </p:cNvSpPr>
          <p:nvPr/>
        </p:nvSpPr>
        <p:spPr bwMode="auto">
          <a:xfrm>
            <a:off x="2371725" y="5932488"/>
            <a:ext cx="1981200" cy="0"/>
          </a:xfrm>
          <a:prstGeom prst="line">
            <a:avLst/>
          </a:prstGeom>
          <a:noFill/>
          <a:ln w="9525">
            <a:solidFill>
              <a:schemeClr val="tx1"/>
            </a:solidFill>
            <a:round/>
            <a:headEnd/>
            <a:tailEnd/>
          </a:ln>
        </p:spPr>
        <p:txBody>
          <a:bodyPr/>
          <a:lstStyle/>
          <a:p>
            <a:endParaRPr lang="en-US"/>
          </a:p>
        </p:txBody>
      </p:sp>
      <p:sp>
        <p:nvSpPr>
          <p:cNvPr id="67592" name="Arc 8"/>
          <p:cNvSpPr>
            <a:spLocks/>
          </p:cNvSpPr>
          <p:nvPr/>
        </p:nvSpPr>
        <p:spPr bwMode="auto">
          <a:xfrm rot="1382292">
            <a:off x="3479800" y="5341938"/>
            <a:ext cx="500063" cy="500062"/>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sp>
        <p:nvSpPr>
          <p:cNvPr id="67593" name="Rectangle 9"/>
          <p:cNvSpPr>
            <a:spLocks noChangeArrowheads="1"/>
          </p:cNvSpPr>
          <p:nvPr/>
        </p:nvSpPr>
        <p:spPr bwMode="auto">
          <a:xfrm>
            <a:off x="3876675" y="5453063"/>
            <a:ext cx="530225" cy="366712"/>
          </a:xfrm>
          <a:prstGeom prst="rect">
            <a:avLst/>
          </a:prstGeom>
          <a:noFill/>
          <a:ln w="9525">
            <a:noFill/>
            <a:miter lim="800000"/>
            <a:headEnd/>
            <a:tailEnd/>
          </a:ln>
        </p:spPr>
        <p:txBody>
          <a:bodyPr>
            <a:spAutoFit/>
          </a:bodyPr>
          <a:lstStyle/>
          <a:p>
            <a:r>
              <a:rPr lang="en-US">
                <a:solidFill>
                  <a:srgbClr val="FF0000"/>
                </a:solidFill>
              </a:rPr>
              <a:t>30°</a:t>
            </a:r>
          </a:p>
        </p:txBody>
      </p:sp>
      <p:sp>
        <p:nvSpPr>
          <p:cNvPr id="67594" name="Line 10"/>
          <p:cNvSpPr>
            <a:spLocks noChangeShapeType="1"/>
          </p:cNvSpPr>
          <p:nvPr/>
        </p:nvSpPr>
        <p:spPr bwMode="auto">
          <a:xfrm flipV="1">
            <a:off x="6029325" y="3648075"/>
            <a:ext cx="228600" cy="134938"/>
          </a:xfrm>
          <a:prstGeom prst="line">
            <a:avLst/>
          </a:prstGeom>
          <a:noFill/>
          <a:ln w="57150">
            <a:solidFill>
              <a:srgbClr val="FF0000"/>
            </a:solidFill>
            <a:round/>
            <a:headEnd/>
            <a:tailEnd type="triangle" w="med" len="med"/>
          </a:ln>
        </p:spPr>
        <p:txBody>
          <a:bodyPr/>
          <a:lstStyle/>
          <a:p>
            <a:endParaRPr lang="en-US"/>
          </a:p>
        </p:txBody>
      </p:sp>
      <p:sp>
        <p:nvSpPr>
          <p:cNvPr id="44042" name="Text Box 11"/>
          <p:cNvSpPr txBox="1">
            <a:spLocks noChangeArrowheads="1"/>
          </p:cNvSpPr>
          <p:nvPr/>
        </p:nvSpPr>
        <p:spPr bwMode="auto">
          <a:xfrm>
            <a:off x="4470400" y="5686425"/>
            <a:ext cx="744538" cy="457200"/>
          </a:xfrm>
          <a:prstGeom prst="rect">
            <a:avLst/>
          </a:prstGeom>
          <a:noFill/>
          <a:ln w="9525">
            <a:noFill/>
            <a:miter lim="800000"/>
            <a:headEnd/>
            <a:tailEnd/>
          </a:ln>
        </p:spPr>
        <p:txBody>
          <a:bodyPr>
            <a:spAutoFit/>
          </a:bodyPr>
          <a:lstStyle/>
          <a:p>
            <a:pPr>
              <a:spcBef>
                <a:spcPct val="50000"/>
              </a:spcBef>
            </a:pPr>
            <a:r>
              <a:rPr lang="en-US" sz="2400" dirty="0" smtClean="0"/>
              <a:t>+x</a:t>
            </a:r>
            <a:endParaRPr lang="en-US" sz="2400" dirty="0"/>
          </a:p>
        </p:txBody>
      </p:sp>
      <p:sp>
        <p:nvSpPr>
          <p:cNvPr id="44043" name="Text Box 13"/>
          <p:cNvSpPr txBox="1">
            <a:spLocks noChangeArrowheads="1"/>
          </p:cNvSpPr>
          <p:nvPr/>
        </p:nvSpPr>
        <p:spPr bwMode="auto">
          <a:xfrm>
            <a:off x="430213" y="2052638"/>
            <a:ext cx="8320087" cy="1587500"/>
          </a:xfrm>
          <a:prstGeom prst="rect">
            <a:avLst/>
          </a:prstGeom>
          <a:noFill/>
          <a:ln w="9525">
            <a:noFill/>
            <a:miter lim="800000"/>
            <a:headEnd/>
            <a:tailEnd/>
          </a:ln>
        </p:spPr>
        <p:txBody>
          <a:bodyPr>
            <a:spAutoFit/>
          </a:bodyPr>
          <a:lstStyle/>
          <a:p>
            <a:pPr>
              <a:spcBef>
                <a:spcPct val="50000"/>
              </a:spcBef>
            </a:pPr>
            <a:r>
              <a:rPr lang="en-US" sz="2800">
                <a:solidFill>
                  <a:srgbClr val="FF0000"/>
                </a:solidFill>
              </a:rPr>
              <a:t>Direction:</a:t>
            </a:r>
            <a:r>
              <a:rPr lang="en-US" sz="2800"/>
              <a:t> The angle between a reference axis and the arrow’s line of action</a:t>
            </a:r>
          </a:p>
          <a:p>
            <a:pPr>
              <a:spcBef>
                <a:spcPct val="50000"/>
              </a:spcBef>
            </a:pPr>
            <a:r>
              <a:rPr lang="en-US" sz="2800">
                <a:solidFill>
                  <a:srgbClr val="FF0000"/>
                </a:solidFill>
              </a:rPr>
              <a:t>Direction =</a:t>
            </a:r>
            <a:endParaRPr lang="en-US" sz="2800"/>
          </a:p>
        </p:txBody>
      </p:sp>
      <p:sp>
        <p:nvSpPr>
          <p:cNvPr id="67598" name="Rectangle 14"/>
          <p:cNvSpPr>
            <a:spLocks noChangeArrowheads="1"/>
          </p:cNvSpPr>
          <p:nvPr/>
        </p:nvSpPr>
        <p:spPr bwMode="auto">
          <a:xfrm>
            <a:off x="2260600" y="3108325"/>
            <a:ext cx="5476875" cy="946150"/>
          </a:xfrm>
          <a:prstGeom prst="rect">
            <a:avLst/>
          </a:prstGeom>
          <a:noFill/>
          <a:ln w="9525">
            <a:noFill/>
            <a:miter lim="800000"/>
            <a:headEnd/>
            <a:tailEnd/>
          </a:ln>
        </p:spPr>
        <p:txBody>
          <a:bodyPr>
            <a:spAutoFit/>
          </a:bodyPr>
          <a:lstStyle/>
          <a:p>
            <a:pPr>
              <a:spcBef>
                <a:spcPct val="50000"/>
              </a:spcBef>
            </a:pPr>
            <a:r>
              <a:rPr lang="en-US" sz="2800" dirty="0"/>
              <a:t>30° counterclockwise from the positive </a:t>
            </a:r>
            <a:r>
              <a:rPr lang="en-US" sz="2800" dirty="0" smtClean="0"/>
              <a:t>x-axis</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75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59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59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59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591"/>
                                        </p:tgtEl>
                                        <p:attrNameLst>
                                          <p:attrName>style.visibility</p:attrName>
                                        </p:attrNameLst>
                                      </p:cBhvr>
                                      <p:to>
                                        <p:strVal val="visible"/>
                                      </p:to>
                                    </p:set>
                                  </p:childTnLst>
                                </p:cTn>
                              </p:par>
                              <p:par>
                                <p:cTn id="15" presetID="50" presetClass="entr" presetSubtype="0" decel="100000" fill="hold" grpId="0" nodeType="withEffect">
                                  <p:stCondLst>
                                    <p:cond delay="0"/>
                                  </p:stCondLst>
                                  <p:childTnLst>
                                    <p:set>
                                      <p:cBhvr>
                                        <p:cTn id="16" dur="1" fill="hold">
                                          <p:stCondLst>
                                            <p:cond delay="0"/>
                                          </p:stCondLst>
                                        </p:cTn>
                                        <p:tgtEl>
                                          <p:spTgt spid="67594"/>
                                        </p:tgtEl>
                                        <p:attrNameLst>
                                          <p:attrName>style.visibility</p:attrName>
                                        </p:attrNameLst>
                                      </p:cBhvr>
                                      <p:to>
                                        <p:strVal val="visible"/>
                                      </p:to>
                                    </p:set>
                                    <p:anim calcmode="lin" valueType="num">
                                      <p:cBhvr>
                                        <p:cTn id="17" dur="1000" fill="hold"/>
                                        <p:tgtEl>
                                          <p:spTgt spid="67594"/>
                                        </p:tgtEl>
                                        <p:attrNameLst>
                                          <p:attrName>ppt_w</p:attrName>
                                        </p:attrNameLst>
                                      </p:cBhvr>
                                      <p:tavLst>
                                        <p:tav tm="0">
                                          <p:val>
                                            <p:strVal val="#ppt_w+.3"/>
                                          </p:val>
                                        </p:tav>
                                        <p:tav tm="100000">
                                          <p:val>
                                            <p:strVal val="#ppt_w"/>
                                          </p:val>
                                        </p:tav>
                                      </p:tavLst>
                                    </p:anim>
                                    <p:anim calcmode="lin" valueType="num">
                                      <p:cBhvr>
                                        <p:cTn id="18" dur="1000" fill="hold"/>
                                        <p:tgtEl>
                                          <p:spTgt spid="67594"/>
                                        </p:tgtEl>
                                        <p:attrNameLst>
                                          <p:attrName>ppt_h</p:attrName>
                                        </p:attrNameLst>
                                      </p:cBhvr>
                                      <p:tavLst>
                                        <p:tav tm="0">
                                          <p:val>
                                            <p:strVal val="#ppt_h"/>
                                          </p:val>
                                        </p:tav>
                                        <p:tav tm="100000">
                                          <p:val>
                                            <p:strVal val="#ppt_h"/>
                                          </p:val>
                                        </p:tav>
                                      </p:tavLst>
                                    </p:anim>
                                    <p:animEffect transition="in" filter="fade">
                                      <p:cBhvr>
                                        <p:cTn id="19" dur="1000"/>
                                        <p:tgtEl>
                                          <p:spTgt spid="6759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75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animBg="1"/>
      <p:bldP spid="67590" grpId="0" animBg="1"/>
      <p:bldP spid="67591" grpId="0" animBg="1"/>
      <p:bldP spid="67592" grpId="0" animBg="1"/>
      <p:bldP spid="67593" grpId="0"/>
      <p:bldP spid="67594" grpId="0" animBg="1"/>
      <p:bldP spid="67598"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3" name="Rectangle 2"/>
          <p:cNvSpPr>
            <a:spLocks noGrp="1" noChangeArrowheads="1"/>
          </p:cNvSpPr>
          <p:nvPr>
            <p:ph type="title"/>
          </p:nvPr>
        </p:nvSpPr>
        <p:spPr/>
        <p:txBody>
          <a:bodyPr/>
          <a:lstStyle/>
          <a:p>
            <a:pPr eaLnBrk="1" hangingPunct="1"/>
            <a:r>
              <a:rPr lang="en-US" smtClean="0"/>
              <a:t>Illustrating Vectors</a:t>
            </a:r>
          </a:p>
        </p:txBody>
      </p:sp>
      <p:sp>
        <p:nvSpPr>
          <p:cNvPr id="110594" name="Rectangle 3"/>
          <p:cNvSpPr>
            <a:spLocks noGrp="1" noChangeArrowheads="1"/>
          </p:cNvSpPr>
          <p:nvPr>
            <p:ph idx="1"/>
          </p:nvPr>
        </p:nvSpPr>
        <p:spPr>
          <a:xfrm>
            <a:off x="407988" y="990600"/>
            <a:ext cx="8229600" cy="1066800"/>
          </a:xfrm>
        </p:spPr>
        <p:txBody>
          <a:bodyPr/>
          <a:lstStyle/>
          <a:p>
            <a:pPr eaLnBrk="1" hangingPunct="1">
              <a:buFontTx/>
              <a:buNone/>
            </a:pPr>
            <a:r>
              <a:rPr lang="en-US" smtClean="0"/>
              <a:t>Vectors are represented by arrows</a:t>
            </a:r>
          </a:p>
          <a:p>
            <a:pPr eaLnBrk="1" hangingPunct="1">
              <a:buFontTx/>
              <a:buNone/>
            </a:pPr>
            <a:r>
              <a:rPr lang="en-US" smtClean="0"/>
              <a:t>Include </a:t>
            </a:r>
            <a:r>
              <a:rPr lang="en-US" b="1" smtClean="0"/>
              <a:t>magnitude</a:t>
            </a:r>
            <a:r>
              <a:rPr lang="en-US" smtClean="0"/>
              <a:t>, </a:t>
            </a:r>
            <a:r>
              <a:rPr lang="en-US" b="1" smtClean="0"/>
              <a:t>direction</a:t>
            </a:r>
            <a:r>
              <a:rPr lang="en-US" smtClean="0"/>
              <a:t>, and </a:t>
            </a:r>
            <a:r>
              <a:rPr lang="en-US" b="1" smtClean="0"/>
              <a:t>sense</a:t>
            </a:r>
          </a:p>
        </p:txBody>
      </p:sp>
      <p:sp>
        <p:nvSpPr>
          <p:cNvPr id="110595" name="Line 4"/>
          <p:cNvSpPr>
            <a:spLocks noChangeShapeType="1"/>
          </p:cNvSpPr>
          <p:nvPr/>
        </p:nvSpPr>
        <p:spPr bwMode="auto">
          <a:xfrm flipV="1">
            <a:off x="2370138" y="3646488"/>
            <a:ext cx="3886200" cy="2286000"/>
          </a:xfrm>
          <a:prstGeom prst="line">
            <a:avLst/>
          </a:prstGeom>
          <a:noFill/>
          <a:ln w="57150">
            <a:solidFill>
              <a:schemeClr val="tx1"/>
            </a:solidFill>
            <a:round/>
            <a:headEnd/>
            <a:tailEnd type="triangle" w="med" len="med"/>
          </a:ln>
        </p:spPr>
        <p:txBody>
          <a:bodyPr/>
          <a:lstStyle/>
          <a:p>
            <a:endParaRPr lang="en-US"/>
          </a:p>
        </p:txBody>
      </p:sp>
      <p:sp>
        <p:nvSpPr>
          <p:cNvPr id="68613" name="Line 5"/>
          <p:cNvSpPr>
            <a:spLocks noChangeShapeType="1"/>
          </p:cNvSpPr>
          <p:nvPr/>
        </p:nvSpPr>
        <p:spPr bwMode="auto">
          <a:xfrm>
            <a:off x="3351213" y="5053013"/>
            <a:ext cx="295275" cy="474662"/>
          </a:xfrm>
          <a:prstGeom prst="line">
            <a:avLst/>
          </a:prstGeom>
          <a:noFill/>
          <a:ln w="38100">
            <a:solidFill>
              <a:srgbClr val="FF0000"/>
            </a:solidFill>
            <a:round/>
            <a:headEnd/>
            <a:tailEnd/>
          </a:ln>
        </p:spPr>
        <p:txBody>
          <a:bodyPr/>
          <a:lstStyle/>
          <a:p>
            <a:endParaRPr lang="en-US"/>
          </a:p>
        </p:txBody>
      </p:sp>
      <p:sp>
        <p:nvSpPr>
          <p:cNvPr id="68614" name="Line 6"/>
          <p:cNvSpPr>
            <a:spLocks noChangeShapeType="1"/>
          </p:cNvSpPr>
          <p:nvPr/>
        </p:nvSpPr>
        <p:spPr bwMode="auto">
          <a:xfrm>
            <a:off x="4714875" y="4232275"/>
            <a:ext cx="295275" cy="474663"/>
          </a:xfrm>
          <a:prstGeom prst="line">
            <a:avLst/>
          </a:prstGeom>
          <a:noFill/>
          <a:ln w="38100">
            <a:solidFill>
              <a:srgbClr val="FF0000"/>
            </a:solidFill>
            <a:round/>
            <a:headEnd/>
            <a:tailEnd/>
          </a:ln>
        </p:spPr>
        <p:txBody>
          <a:bodyPr/>
          <a:lstStyle/>
          <a:p>
            <a:endParaRPr lang="en-US"/>
          </a:p>
        </p:txBody>
      </p:sp>
      <p:sp>
        <p:nvSpPr>
          <p:cNvPr id="68615" name="Line 7"/>
          <p:cNvSpPr>
            <a:spLocks noChangeShapeType="1"/>
          </p:cNvSpPr>
          <p:nvPr/>
        </p:nvSpPr>
        <p:spPr bwMode="auto">
          <a:xfrm>
            <a:off x="2371725" y="5932488"/>
            <a:ext cx="1981200" cy="0"/>
          </a:xfrm>
          <a:prstGeom prst="line">
            <a:avLst/>
          </a:prstGeom>
          <a:noFill/>
          <a:ln w="9525">
            <a:solidFill>
              <a:schemeClr val="tx1"/>
            </a:solidFill>
            <a:round/>
            <a:headEnd/>
            <a:tailEnd/>
          </a:ln>
        </p:spPr>
        <p:txBody>
          <a:bodyPr/>
          <a:lstStyle/>
          <a:p>
            <a:endParaRPr lang="en-US"/>
          </a:p>
        </p:txBody>
      </p:sp>
      <p:sp>
        <p:nvSpPr>
          <p:cNvPr id="68616" name="Arc 8"/>
          <p:cNvSpPr>
            <a:spLocks/>
          </p:cNvSpPr>
          <p:nvPr/>
        </p:nvSpPr>
        <p:spPr bwMode="auto">
          <a:xfrm rot="1382292">
            <a:off x="3479800" y="5341938"/>
            <a:ext cx="500063" cy="500062"/>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sp>
        <p:nvSpPr>
          <p:cNvPr id="68617" name="Rectangle 9"/>
          <p:cNvSpPr>
            <a:spLocks noChangeArrowheads="1"/>
          </p:cNvSpPr>
          <p:nvPr/>
        </p:nvSpPr>
        <p:spPr bwMode="auto">
          <a:xfrm>
            <a:off x="3876675" y="5453063"/>
            <a:ext cx="530225" cy="366712"/>
          </a:xfrm>
          <a:prstGeom prst="rect">
            <a:avLst/>
          </a:prstGeom>
          <a:noFill/>
          <a:ln w="9525">
            <a:noFill/>
            <a:miter lim="800000"/>
            <a:headEnd/>
            <a:tailEnd/>
          </a:ln>
        </p:spPr>
        <p:txBody>
          <a:bodyPr>
            <a:spAutoFit/>
          </a:bodyPr>
          <a:lstStyle/>
          <a:p>
            <a:r>
              <a:rPr lang="en-US">
                <a:solidFill>
                  <a:srgbClr val="FF0000"/>
                </a:solidFill>
              </a:rPr>
              <a:t>30°</a:t>
            </a:r>
          </a:p>
        </p:txBody>
      </p:sp>
      <p:sp>
        <p:nvSpPr>
          <p:cNvPr id="68618" name="Line 10"/>
          <p:cNvSpPr>
            <a:spLocks noChangeShapeType="1"/>
          </p:cNvSpPr>
          <p:nvPr/>
        </p:nvSpPr>
        <p:spPr bwMode="auto">
          <a:xfrm flipV="1">
            <a:off x="6029325" y="3648075"/>
            <a:ext cx="228600" cy="134938"/>
          </a:xfrm>
          <a:prstGeom prst="line">
            <a:avLst/>
          </a:prstGeom>
          <a:noFill/>
          <a:ln w="57150">
            <a:solidFill>
              <a:srgbClr val="FF0000"/>
            </a:solidFill>
            <a:round/>
            <a:headEnd/>
            <a:tailEnd type="triangle" w="med" len="med"/>
          </a:ln>
        </p:spPr>
        <p:txBody>
          <a:bodyPr/>
          <a:lstStyle/>
          <a:p>
            <a:endParaRPr lang="en-US"/>
          </a:p>
        </p:txBody>
      </p:sp>
      <p:sp>
        <p:nvSpPr>
          <p:cNvPr id="110602" name="Text Box 11"/>
          <p:cNvSpPr txBox="1">
            <a:spLocks noChangeArrowheads="1"/>
          </p:cNvSpPr>
          <p:nvPr/>
        </p:nvSpPr>
        <p:spPr bwMode="auto">
          <a:xfrm>
            <a:off x="4470400" y="5686425"/>
            <a:ext cx="744538" cy="457200"/>
          </a:xfrm>
          <a:prstGeom prst="rect">
            <a:avLst/>
          </a:prstGeom>
          <a:noFill/>
          <a:ln w="9525">
            <a:noFill/>
            <a:miter lim="800000"/>
            <a:headEnd/>
            <a:tailEnd/>
          </a:ln>
        </p:spPr>
        <p:txBody>
          <a:bodyPr>
            <a:spAutoFit/>
          </a:bodyPr>
          <a:lstStyle/>
          <a:p>
            <a:pPr>
              <a:spcBef>
                <a:spcPct val="50000"/>
              </a:spcBef>
            </a:pPr>
            <a:r>
              <a:rPr lang="en-US" sz="2400" dirty="0" smtClean="0"/>
              <a:t>+x</a:t>
            </a:r>
            <a:endParaRPr lang="en-US" sz="2400" dirty="0"/>
          </a:p>
        </p:txBody>
      </p:sp>
      <p:sp>
        <p:nvSpPr>
          <p:cNvPr id="110603" name="Text Box 13"/>
          <p:cNvSpPr txBox="1">
            <a:spLocks noChangeArrowheads="1"/>
          </p:cNvSpPr>
          <p:nvPr/>
        </p:nvSpPr>
        <p:spPr bwMode="auto">
          <a:xfrm>
            <a:off x="490538" y="2189163"/>
            <a:ext cx="7747000" cy="1587500"/>
          </a:xfrm>
          <a:prstGeom prst="rect">
            <a:avLst/>
          </a:prstGeom>
          <a:noFill/>
          <a:ln w="9525">
            <a:noFill/>
            <a:miter lim="800000"/>
            <a:headEnd/>
            <a:tailEnd/>
          </a:ln>
        </p:spPr>
        <p:txBody>
          <a:bodyPr>
            <a:spAutoFit/>
          </a:bodyPr>
          <a:lstStyle/>
          <a:p>
            <a:pPr>
              <a:spcBef>
                <a:spcPct val="50000"/>
              </a:spcBef>
            </a:pPr>
            <a:r>
              <a:rPr lang="en-US" sz="2800">
                <a:solidFill>
                  <a:srgbClr val="FF0000"/>
                </a:solidFill>
              </a:rPr>
              <a:t>Sense:</a:t>
            </a:r>
            <a:r>
              <a:rPr lang="en-US" sz="2800"/>
              <a:t> Indicated by the direction of the tip of the arrow</a:t>
            </a:r>
          </a:p>
          <a:p>
            <a:pPr>
              <a:spcBef>
                <a:spcPct val="50000"/>
              </a:spcBef>
            </a:pPr>
            <a:r>
              <a:rPr lang="en-US" sz="2800">
                <a:solidFill>
                  <a:srgbClr val="FF0000"/>
                </a:solidFill>
              </a:rPr>
              <a:t>Sense =</a:t>
            </a:r>
            <a:endParaRPr lang="en-US" sz="2800"/>
          </a:p>
        </p:txBody>
      </p:sp>
      <p:sp>
        <p:nvSpPr>
          <p:cNvPr id="68622" name="Rectangle 14"/>
          <p:cNvSpPr>
            <a:spLocks noChangeArrowheads="1"/>
          </p:cNvSpPr>
          <p:nvPr/>
        </p:nvSpPr>
        <p:spPr bwMode="auto">
          <a:xfrm>
            <a:off x="1909763" y="3268663"/>
            <a:ext cx="3887787" cy="519112"/>
          </a:xfrm>
          <a:prstGeom prst="rect">
            <a:avLst/>
          </a:prstGeom>
          <a:noFill/>
          <a:ln w="9525">
            <a:noFill/>
            <a:miter lim="800000"/>
            <a:headEnd/>
            <a:tailEnd/>
          </a:ln>
        </p:spPr>
        <p:txBody>
          <a:bodyPr wrap="none">
            <a:spAutoFit/>
          </a:bodyPr>
          <a:lstStyle/>
          <a:p>
            <a:r>
              <a:rPr lang="en-US" sz="2800"/>
              <a:t>Upward and to the right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86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6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15"/>
                                        </p:tgtEl>
                                        <p:attrNameLst>
                                          <p:attrName>style.visibility</p:attrName>
                                        </p:attrNameLst>
                                      </p:cBhvr>
                                      <p:to>
                                        <p:strVal val="visible"/>
                                      </p:to>
                                    </p:set>
                                  </p:childTnLst>
                                </p:cTn>
                              </p:par>
                              <p:par>
                                <p:cTn id="15" presetID="50" presetClass="entr" presetSubtype="0" decel="100000" fill="hold" grpId="0" nodeType="withEffect">
                                  <p:stCondLst>
                                    <p:cond delay="0"/>
                                  </p:stCondLst>
                                  <p:childTnLst>
                                    <p:set>
                                      <p:cBhvr>
                                        <p:cTn id="16" dur="1" fill="hold">
                                          <p:stCondLst>
                                            <p:cond delay="0"/>
                                          </p:stCondLst>
                                        </p:cTn>
                                        <p:tgtEl>
                                          <p:spTgt spid="68618"/>
                                        </p:tgtEl>
                                        <p:attrNameLst>
                                          <p:attrName>style.visibility</p:attrName>
                                        </p:attrNameLst>
                                      </p:cBhvr>
                                      <p:to>
                                        <p:strVal val="visible"/>
                                      </p:to>
                                    </p:set>
                                    <p:anim calcmode="lin" valueType="num">
                                      <p:cBhvr>
                                        <p:cTn id="17" dur="1000" fill="hold"/>
                                        <p:tgtEl>
                                          <p:spTgt spid="68618"/>
                                        </p:tgtEl>
                                        <p:attrNameLst>
                                          <p:attrName>ppt_w</p:attrName>
                                        </p:attrNameLst>
                                      </p:cBhvr>
                                      <p:tavLst>
                                        <p:tav tm="0">
                                          <p:val>
                                            <p:strVal val="#ppt_w+.3"/>
                                          </p:val>
                                        </p:tav>
                                        <p:tav tm="100000">
                                          <p:val>
                                            <p:strVal val="#ppt_w"/>
                                          </p:val>
                                        </p:tav>
                                      </p:tavLst>
                                    </p:anim>
                                    <p:anim calcmode="lin" valueType="num">
                                      <p:cBhvr>
                                        <p:cTn id="18" dur="1000" fill="hold"/>
                                        <p:tgtEl>
                                          <p:spTgt spid="68618"/>
                                        </p:tgtEl>
                                        <p:attrNameLst>
                                          <p:attrName>ppt_h</p:attrName>
                                        </p:attrNameLst>
                                      </p:cBhvr>
                                      <p:tavLst>
                                        <p:tav tm="0">
                                          <p:val>
                                            <p:strVal val="#ppt_h"/>
                                          </p:val>
                                        </p:tav>
                                        <p:tav tm="100000">
                                          <p:val>
                                            <p:strVal val="#ppt_h"/>
                                          </p:val>
                                        </p:tav>
                                      </p:tavLst>
                                    </p:anim>
                                    <p:animEffect transition="in" filter="fade">
                                      <p:cBhvr>
                                        <p:cTn id="19" dur="1000"/>
                                        <p:tgtEl>
                                          <p:spTgt spid="6861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86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3" grpId="0" animBg="1"/>
      <p:bldP spid="68614" grpId="0" animBg="1"/>
      <p:bldP spid="68615" grpId="0" animBg="1"/>
      <p:bldP spid="68616" grpId="0" animBg="1"/>
      <p:bldP spid="68617" grpId="0"/>
      <p:bldP spid="68618" grpId="0" animBg="1"/>
      <p:bldP spid="6862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smtClean="0"/>
              <a:t>Sense</a:t>
            </a:r>
          </a:p>
        </p:txBody>
      </p:sp>
      <p:sp>
        <p:nvSpPr>
          <p:cNvPr id="15364" name="Line 4"/>
          <p:cNvSpPr>
            <a:spLocks noChangeShapeType="1"/>
          </p:cNvSpPr>
          <p:nvPr/>
        </p:nvSpPr>
        <p:spPr bwMode="auto">
          <a:xfrm>
            <a:off x="1617663" y="3522663"/>
            <a:ext cx="6307137" cy="0"/>
          </a:xfrm>
          <a:prstGeom prst="line">
            <a:avLst/>
          </a:prstGeom>
          <a:noFill/>
          <a:ln w="38100">
            <a:solidFill>
              <a:schemeClr val="tx1"/>
            </a:solidFill>
            <a:round/>
            <a:headEnd/>
            <a:tailEnd/>
          </a:ln>
        </p:spPr>
        <p:txBody>
          <a:bodyPr/>
          <a:lstStyle/>
          <a:p>
            <a:endParaRPr lang="en-US"/>
          </a:p>
        </p:txBody>
      </p:sp>
      <p:sp>
        <p:nvSpPr>
          <p:cNvPr id="15365" name="Line 5"/>
          <p:cNvSpPr>
            <a:spLocks noChangeShapeType="1"/>
          </p:cNvSpPr>
          <p:nvPr/>
        </p:nvSpPr>
        <p:spPr bwMode="auto">
          <a:xfrm>
            <a:off x="4470400" y="1430338"/>
            <a:ext cx="0" cy="4741862"/>
          </a:xfrm>
          <a:prstGeom prst="line">
            <a:avLst/>
          </a:prstGeom>
          <a:noFill/>
          <a:ln w="38100">
            <a:solidFill>
              <a:schemeClr val="tx1"/>
            </a:solidFill>
            <a:round/>
            <a:headEnd/>
            <a:tailEnd/>
          </a:ln>
        </p:spPr>
        <p:txBody>
          <a:bodyPr/>
          <a:lstStyle/>
          <a:p>
            <a:endParaRPr lang="en-US"/>
          </a:p>
        </p:txBody>
      </p:sp>
      <p:sp>
        <p:nvSpPr>
          <p:cNvPr id="15366" name="Line 6"/>
          <p:cNvSpPr>
            <a:spLocks noChangeShapeType="1"/>
          </p:cNvSpPr>
          <p:nvPr/>
        </p:nvSpPr>
        <p:spPr bwMode="auto">
          <a:xfrm flipV="1">
            <a:off x="5105400" y="1906588"/>
            <a:ext cx="2717800" cy="777875"/>
          </a:xfrm>
          <a:prstGeom prst="line">
            <a:avLst/>
          </a:prstGeom>
          <a:noFill/>
          <a:ln w="38100">
            <a:solidFill>
              <a:srgbClr val="FF0000"/>
            </a:solidFill>
            <a:round/>
            <a:headEnd/>
            <a:tailEnd type="triangle" w="med" len="med"/>
          </a:ln>
        </p:spPr>
        <p:txBody>
          <a:bodyPr/>
          <a:lstStyle/>
          <a:p>
            <a:endParaRPr lang="en-US"/>
          </a:p>
        </p:txBody>
      </p:sp>
      <p:sp>
        <p:nvSpPr>
          <p:cNvPr id="15367" name="Line 7"/>
          <p:cNvSpPr>
            <a:spLocks noChangeShapeType="1"/>
          </p:cNvSpPr>
          <p:nvPr/>
        </p:nvSpPr>
        <p:spPr bwMode="auto">
          <a:xfrm flipH="1">
            <a:off x="1616075" y="3783013"/>
            <a:ext cx="1244600" cy="1982787"/>
          </a:xfrm>
          <a:prstGeom prst="line">
            <a:avLst/>
          </a:prstGeom>
          <a:noFill/>
          <a:ln w="38100">
            <a:solidFill>
              <a:srgbClr val="FF0000"/>
            </a:solidFill>
            <a:round/>
            <a:headEnd/>
            <a:tailEnd type="triangle" w="med" len="med"/>
          </a:ln>
        </p:spPr>
        <p:txBody>
          <a:bodyPr/>
          <a:lstStyle/>
          <a:p>
            <a:endParaRPr lang="en-US"/>
          </a:p>
        </p:txBody>
      </p:sp>
      <p:sp>
        <p:nvSpPr>
          <p:cNvPr id="15368" name="Line 8"/>
          <p:cNvSpPr>
            <a:spLocks noChangeShapeType="1"/>
          </p:cNvSpPr>
          <p:nvPr/>
        </p:nvSpPr>
        <p:spPr bwMode="auto">
          <a:xfrm>
            <a:off x="5446713" y="4259263"/>
            <a:ext cx="2395537" cy="1533525"/>
          </a:xfrm>
          <a:prstGeom prst="line">
            <a:avLst/>
          </a:prstGeom>
          <a:noFill/>
          <a:ln w="38100">
            <a:solidFill>
              <a:srgbClr val="FF0000"/>
            </a:solidFill>
            <a:round/>
            <a:headEnd/>
            <a:tailEnd type="triangle" w="med" len="med"/>
          </a:ln>
        </p:spPr>
        <p:txBody>
          <a:bodyPr/>
          <a:lstStyle/>
          <a:p>
            <a:endParaRPr lang="en-US"/>
          </a:p>
        </p:txBody>
      </p:sp>
      <p:sp>
        <p:nvSpPr>
          <p:cNvPr id="15369" name="Line 9"/>
          <p:cNvSpPr>
            <a:spLocks noChangeShapeType="1"/>
          </p:cNvSpPr>
          <p:nvPr/>
        </p:nvSpPr>
        <p:spPr bwMode="auto">
          <a:xfrm flipH="1" flipV="1">
            <a:off x="1754188" y="831850"/>
            <a:ext cx="1236662" cy="2208213"/>
          </a:xfrm>
          <a:prstGeom prst="line">
            <a:avLst/>
          </a:prstGeom>
          <a:noFill/>
          <a:ln w="38100">
            <a:solidFill>
              <a:srgbClr val="FF0000"/>
            </a:solidFill>
            <a:round/>
            <a:headEnd/>
            <a:tailEnd type="triangle" w="med" len="med"/>
          </a:ln>
        </p:spPr>
        <p:txBody>
          <a:bodyPr/>
          <a:lstStyle/>
          <a:p>
            <a:endParaRPr lang="en-US"/>
          </a:p>
        </p:txBody>
      </p:sp>
      <p:sp>
        <p:nvSpPr>
          <p:cNvPr id="15370" name="Text Box 10"/>
          <p:cNvSpPr txBox="1">
            <a:spLocks noChangeArrowheads="1"/>
          </p:cNvSpPr>
          <p:nvPr/>
        </p:nvSpPr>
        <p:spPr bwMode="auto">
          <a:xfrm>
            <a:off x="6083300" y="3059113"/>
            <a:ext cx="16764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+x (right)</a:t>
            </a:r>
          </a:p>
        </p:txBody>
      </p:sp>
      <p:sp>
        <p:nvSpPr>
          <p:cNvPr id="15371" name="Line 11"/>
          <p:cNvSpPr>
            <a:spLocks noChangeShapeType="1"/>
          </p:cNvSpPr>
          <p:nvPr/>
        </p:nvSpPr>
        <p:spPr bwMode="auto">
          <a:xfrm>
            <a:off x="5110163" y="3332163"/>
            <a:ext cx="922337" cy="0"/>
          </a:xfrm>
          <a:prstGeom prst="line">
            <a:avLst/>
          </a:prstGeom>
          <a:noFill/>
          <a:ln w="38100">
            <a:solidFill>
              <a:srgbClr val="0000FF"/>
            </a:solidFill>
            <a:round/>
            <a:headEnd/>
            <a:tailEnd type="triangle" w="med" len="med"/>
          </a:ln>
        </p:spPr>
        <p:txBody>
          <a:bodyPr/>
          <a:lstStyle/>
          <a:p>
            <a:endParaRPr lang="en-US"/>
          </a:p>
        </p:txBody>
      </p:sp>
      <p:sp>
        <p:nvSpPr>
          <p:cNvPr id="15372" name="Text Box 12"/>
          <p:cNvSpPr txBox="1">
            <a:spLocks noChangeArrowheads="1"/>
          </p:cNvSpPr>
          <p:nvPr/>
        </p:nvSpPr>
        <p:spPr bwMode="auto">
          <a:xfrm>
            <a:off x="6086475" y="5888038"/>
            <a:ext cx="16764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+x (right)</a:t>
            </a:r>
          </a:p>
        </p:txBody>
      </p:sp>
      <p:sp>
        <p:nvSpPr>
          <p:cNvPr id="15373" name="Line 13"/>
          <p:cNvSpPr>
            <a:spLocks noChangeShapeType="1"/>
          </p:cNvSpPr>
          <p:nvPr/>
        </p:nvSpPr>
        <p:spPr bwMode="auto">
          <a:xfrm>
            <a:off x="5113338" y="6161088"/>
            <a:ext cx="922337" cy="0"/>
          </a:xfrm>
          <a:prstGeom prst="line">
            <a:avLst/>
          </a:prstGeom>
          <a:noFill/>
          <a:ln w="38100">
            <a:solidFill>
              <a:srgbClr val="0000FF"/>
            </a:solidFill>
            <a:round/>
            <a:headEnd/>
            <a:tailEnd type="triangle" w="med" len="med"/>
          </a:ln>
        </p:spPr>
        <p:txBody>
          <a:bodyPr/>
          <a:lstStyle/>
          <a:p>
            <a:endParaRPr lang="en-US"/>
          </a:p>
        </p:txBody>
      </p:sp>
      <p:sp>
        <p:nvSpPr>
          <p:cNvPr id="15374" name="Text Box 14"/>
          <p:cNvSpPr txBox="1">
            <a:spLocks noChangeArrowheads="1"/>
          </p:cNvSpPr>
          <p:nvPr/>
        </p:nvSpPr>
        <p:spPr bwMode="auto">
          <a:xfrm>
            <a:off x="2906713" y="3048000"/>
            <a:ext cx="16764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-x (left)</a:t>
            </a:r>
          </a:p>
        </p:txBody>
      </p:sp>
      <p:sp>
        <p:nvSpPr>
          <p:cNvPr id="15375" name="Line 15"/>
          <p:cNvSpPr>
            <a:spLocks noChangeShapeType="1"/>
          </p:cNvSpPr>
          <p:nvPr/>
        </p:nvSpPr>
        <p:spPr bwMode="auto">
          <a:xfrm flipH="1">
            <a:off x="1933575" y="3321050"/>
            <a:ext cx="922338" cy="0"/>
          </a:xfrm>
          <a:prstGeom prst="line">
            <a:avLst/>
          </a:prstGeom>
          <a:noFill/>
          <a:ln w="38100">
            <a:solidFill>
              <a:srgbClr val="0000FF"/>
            </a:solidFill>
            <a:round/>
            <a:headEnd/>
            <a:tailEnd type="triangle" w="med" len="med"/>
          </a:ln>
        </p:spPr>
        <p:txBody>
          <a:bodyPr/>
          <a:lstStyle/>
          <a:p>
            <a:endParaRPr lang="en-US"/>
          </a:p>
        </p:txBody>
      </p:sp>
      <p:sp>
        <p:nvSpPr>
          <p:cNvPr id="15378" name="Text Box 18"/>
          <p:cNvSpPr txBox="1">
            <a:spLocks noChangeArrowheads="1"/>
          </p:cNvSpPr>
          <p:nvPr/>
        </p:nvSpPr>
        <p:spPr bwMode="auto">
          <a:xfrm>
            <a:off x="2763838" y="5943600"/>
            <a:ext cx="16764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-x (left)</a:t>
            </a:r>
          </a:p>
        </p:txBody>
      </p:sp>
      <p:sp>
        <p:nvSpPr>
          <p:cNvPr id="15379" name="Line 19"/>
          <p:cNvSpPr>
            <a:spLocks noChangeShapeType="1"/>
          </p:cNvSpPr>
          <p:nvPr/>
        </p:nvSpPr>
        <p:spPr bwMode="auto">
          <a:xfrm flipH="1">
            <a:off x="1790700" y="6216650"/>
            <a:ext cx="922338" cy="0"/>
          </a:xfrm>
          <a:prstGeom prst="line">
            <a:avLst/>
          </a:prstGeom>
          <a:noFill/>
          <a:ln w="38100">
            <a:solidFill>
              <a:srgbClr val="0000FF"/>
            </a:solidFill>
            <a:round/>
            <a:headEnd/>
            <a:tailEnd type="triangle" w="med" len="med"/>
          </a:ln>
        </p:spPr>
        <p:txBody>
          <a:bodyPr/>
          <a:lstStyle/>
          <a:p>
            <a:endParaRPr lang="en-US"/>
          </a:p>
        </p:txBody>
      </p:sp>
      <p:sp>
        <p:nvSpPr>
          <p:cNvPr id="15380" name="Text Box 20"/>
          <p:cNvSpPr txBox="1">
            <a:spLocks noChangeArrowheads="1"/>
          </p:cNvSpPr>
          <p:nvPr/>
        </p:nvSpPr>
        <p:spPr bwMode="auto">
          <a:xfrm>
            <a:off x="3346450" y="2228850"/>
            <a:ext cx="1285875"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+y (up)</a:t>
            </a:r>
          </a:p>
        </p:txBody>
      </p:sp>
      <p:sp>
        <p:nvSpPr>
          <p:cNvPr id="15381" name="Line 21"/>
          <p:cNvSpPr>
            <a:spLocks noChangeShapeType="1"/>
          </p:cNvSpPr>
          <p:nvPr/>
        </p:nvSpPr>
        <p:spPr bwMode="auto">
          <a:xfrm flipH="1" flipV="1">
            <a:off x="4017963" y="1371600"/>
            <a:ext cx="6350" cy="855663"/>
          </a:xfrm>
          <a:prstGeom prst="line">
            <a:avLst/>
          </a:prstGeom>
          <a:noFill/>
          <a:ln w="38100">
            <a:solidFill>
              <a:srgbClr val="0000FF"/>
            </a:solidFill>
            <a:round/>
            <a:headEnd/>
            <a:tailEnd type="triangle" w="med" len="med"/>
          </a:ln>
        </p:spPr>
        <p:txBody>
          <a:bodyPr/>
          <a:lstStyle/>
          <a:p>
            <a:endParaRPr lang="en-US"/>
          </a:p>
        </p:txBody>
      </p:sp>
      <p:sp>
        <p:nvSpPr>
          <p:cNvPr id="15382" name="Text Box 22"/>
          <p:cNvSpPr txBox="1">
            <a:spLocks noChangeArrowheads="1"/>
          </p:cNvSpPr>
          <p:nvPr/>
        </p:nvSpPr>
        <p:spPr bwMode="auto">
          <a:xfrm>
            <a:off x="7529513" y="2246313"/>
            <a:ext cx="1285875"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+y (up)</a:t>
            </a:r>
          </a:p>
        </p:txBody>
      </p:sp>
      <p:sp>
        <p:nvSpPr>
          <p:cNvPr id="15383" name="Line 23"/>
          <p:cNvSpPr>
            <a:spLocks noChangeShapeType="1"/>
          </p:cNvSpPr>
          <p:nvPr/>
        </p:nvSpPr>
        <p:spPr bwMode="auto">
          <a:xfrm flipH="1" flipV="1">
            <a:off x="8201025" y="1389063"/>
            <a:ext cx="6350" cy="855662"/>
          </a:xfrm>
          <a:prstGeom prst="line">
            <a:avLst/>
          </a:prstGeom>
          <a:noFill/>
          <a:ln w="38100">
            <a:solidFill>
              <a:srgbClr val="0000FF"/>
            </a:solidFill>
            <a:round/>
            <a:headEnd/>
            <a:tailEnd type="triangle" w="med" len="med"/>
          </a:ln>
        </p:spPr>
        <p:txBody>
          <a:bodyPr/>
          <a:lstStyle/>
          <a:p>
            <a:endParaRPr lang="en-US"/>
          </a:p>
        </p:txBody>
      </p:sp>
      <p:sp>
        <p:nvSpPr>
          <p:cNvPr id="15386" name="Text Box 26"/>
          <p:cNvSpPr txBox="1">
            <a:spLocks noChangeArrowheads="1"/>
          </p:cNvSpPr>
          <p:nvPr/>
        </p:nvSpPr>
        <p:spPr bwMode="auto">
          <a:xfrm>
            <a:off x="2936875" y="3787775"/>
            <a:ext cx="15748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-y (down)</a:t>
            </a:r>
          </a:p>
        </p:txBody>
      </p:sp>
      <p:sp>
        <p:nvSpPr>
          <p:cNvPr id="15387" name="Line 27"/>
          <p:cNvSpPr>
            <a:spLocks noChangeShapeType="1"/>
          </p:cNvSpPr>
          <p:nvPr/>
        </p:nvSpPr>
        <p:spPr bwMode="auto">
          <a:xfrm>
            <a:off x="3803650" y="4244975"/>
            <a:ext cx="1588" cy="811213"/>
          </a:xfrm>
          <a:prstGeom prst="line">
            <a:avLst/>
          </a:prstGeom>
          <a:noFill/>
          <a:ln w="38100">
            <a:solidFill>
              <a:srgbClr val="0000FF"/>
            </a:solidFill>
            <a:round/>
            <a:headEnd/>
            <a:tailEnd type="triangle" w="med" len="med"/>
          </a:ln>
        </p:spPr>
        <p:txBody>
          <a:bodyPr/>
          <a:lstStyle/>
          <a:p>
            <a:endParaRPr lang="en-US"/>
          </a:p>
        </p:txBody>
      </p:sp>
      <p:sp>
        <p:nvSpPr>
          <p:cNvPr id="15388" name="Text Box 28"/>
          <p:cNvSpPr txBox="1">
            <a:spLocks noChangeArrowheads="1"/>
          </p:cNvSpPr>
          <p:nvPr/>
        </p:nvSpPr>
        <p:spPr bwMode="auto">
          <a:xfrm>
            <a:off x="7415213" y="3930650"/>
            <a:ext cx="1574800" cy="457200"/>
          </a:xfrm>
          <a:prstGeom prst="rect">
            <a:avLst/>
          </a:prstGeom>
          <a:noFill/>
          <a:ln w="9525">
            <a:noFill/>
            <a:miter lim="800000"/>
            <a:headEnd/>
            <a:tailEnd/>
          </a:ln>
        </p:spPr>
        <p:txBody>
          <a:bodyPr>
            <a:spAutoFit/>
          </a:bodyPr>
          <a:lstStyle/>
          <a:p>
            <a:pPr>
              <a:spcBef>
                <a:spcPct val="50000"/>
              </a:spcBef>
            </a:pPr>
            <a:r>
              <a:rPr lang="en-US" sz="2400" b="1">
                <a:solidFill>
                  <a:srgbClr val="0000FF"/>
                </a:solidFill>
              </a:rPr>
              <a:t>-y (down)</a:t>
            </a:r>
          </a:p>
        </p:txBody>
      </p:sp>
      <p:sp>
        <p:nvSpPr>
          <p:cNvPr id="15389" name="Line 29"/>
          <p:cNvSpPr>
            <a:spLocks noChangeShapeType="1"/>
          </p:cNvSpPr>
          <p:nvPr/>
        </p:nvSpPr>
        <p:spPr bwMode="auto">
          <a:xfrm>
            <a:off x="8281988" y="4387850"/>
            <a:ext cx="1587" cy="811213"/>
          </a:xfrm>
          <a:prstGeom prst="line">
            <a:avLst/>
          </a:prstGeom>
          <a:noFill/>
          <a:ln w="38100">
            <a:solidFill>
              <a:srgbClr val="0000FF"/>
            </a:solidFill>
            <a:round/>
            <a:headEnd/>
            <a:tailEnd type="triangle" w="med" len="med"/>
          </a:ln>
        </p:spPr>
        <p:txBody>
          <a:bodyPr/>
          <a:lstStyle/>
          <a:p>
            <a:endParaRPr lang="en-US"/>
          </a:p>
        </p:txBody>
      </p:sp>
      <p:sp>
        <p:nvSpPr>
          <p:cNvPr id="15390" name="Text Box 30"/>
          <p:cNvSpPr txBox="1">
            <a:spLocks noChangeArrowheads="1"/>
          </p:cNvSpPr>
          <p:nvPr/>
        </p:nvSpPr>
        <p:spPr bwMode="auto">
          <a:xfrm>
            <a:off x="4410075" y="3475038"/>
            <a:ext cx="804863" cy="366712"/>
          </a:xfrm>
          <a:prstGeom prst="rect">
            <a:avLst/>
          </a:prstGeom>
          <a:noFill/>
          <a:ln w="9525">
            <a:noFill/>
            <a:miter lim="800000"/>
            <a:headEnd/>
            <a:tailEnd/>
          </a:ln>
        </p:spPr>
        <p:txBody>
          <a:bodyPr>
            <a:spAutoFit/>
          </a:bodyPr>
          <a:lstStyle/>
          <a:p>
            <a:pPr>
              <a:spcBef>
                <a:spcPct val="50000"/>
              </a:spcBef>
            </a:pPr>
            <a:r>
              <a:rPr lang="en-US" b="1"/>
              <a:t>(0,0)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p:cTn id="7" dur="1000" fill="hold"/>
                                        <p:tgtEl>
                                          <p:spTgt spid="15364"/>
                                        </p:tgtEl>
                                        <p:attrNameLst>
                                          <p:attrName>ppt_w</p:attrName>
                                        </p:attrNameLst>
                                      </p:cBhvr>
                                      <p:tavLst>
                                        <p:tav tm="0">
                                          <p:val>
                                            <p:strVal val="#ppt_w*0.70"/>
                                          </p:val>
                                        </p:tav>
                                        <p:tav tm="100000">
                                          <p:val>
                                            <p:strVal val="#ppt_w"/>
                                          </p:val>
                                        </p:tav>
                                      </p:tavLst>
                                    </p:anim>
                                    <p:anim calcmode="lin" valueType="num">
                                      <p:cBhvr>
                                        <p:cTn id="8" dur="1000" fill="hold"/>
                                        <p:tgtEl>
                                          <p:spTgt spid="15364"/>
                                        </p:tgtEl>
                                        <p:attrNameLst>
                                          <p:attrName>ppt_h</p:attrName>
                                        </p:attrNameLst>
                                      </p:cBhvr>
                                      <p:tavLst>
                                        <p:tav tm="0">
                                          <p:val>
                                            <p:strVal val="#ppt_h"/>
                                          </p:val>
                                        </p:tav>
                                        <p:tav tm="100000">
                                          <p:val>
                                            <p:strVal val="#ppt_h"/>
                                          </p:val>
                                        </p:tav>
                                      </p:tavLst>
                                    </p:anim>
                                    <p:animEffect transition="in" filter="fade">
                                      <p:cBhvr>
                                        <p:cTn id="9" dur="1000"/>
                                        <p:tgtEl>
                                          <p:spTgt spid="1536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5365"/>
                                        </p:tgtEl>
                                        <p:attrNameLst>
                                          <p:attrName>style.visibility</p:attrName>
                                        </p:attrNameLst>
                                      </p:cBhvr>
                                      <p:to>
                                        <p:strVal val="visible"/>
                                      </p:to>
                                    </p:set>
                                    <p:anim calcmode="lin" valueType="num">
                                      <p:cBhvr>
                                        <p:cTn id="12" dur="1000" fill="hold"/>
                                        <p:tgtEl>
                                          <p:spTgt spid="15365"/>
                                        </p:tgtEl>
                                        <p:attrNameLst>
                                          <p:attrName>ppt_w</p:attrName>
                                        </p:attrNameLst>
                                      </p:cBhvr>
                                      <p:tavLst>
                                        <p:tav tm="0">
                                          <p:val>
                                            <p:strVal val="#ppt_w*0.70"/>
                                          </p:val>
                                        </p:tav>
                                        <p:tav tm="100000">
                                          <p:val>
                                            <p:strVal val="#ppt_w"/>
                                          </p:val>
                                        </p:tav>
                                      </p:tavLst>
                                    </p:anim>
                                    <p:anim calcmode="lin" valueType="num">
                                      <p:cBhvr>
                                        <p:cTn id="13" dur="1000" fill="hold"/>
                                        <p:tgtEl>
                                          <p:spTgt spid="15365"/>
                                        </p:tgtEl>
                                        <p:attrNameLst>
                                          <p:attrName>ppt_h</p:attrName>
                                        </p:attrNameLst>
                                      </p:cBhvr>
                                      <p:tavLst>
                                        <p:tav tm="0">
                                          <p:val>
                                            <p:strVal val="#ppt_h"/>
                                          </p:val>
                                        </p:tav>
                                        <p:tav tm="100000">
                                          <p:val>
                                            <p:strVal val="#ppt_h"/>
                                          </p:val>
                                        </p:tav>
                                      </p:tavLst>
                                    </p:anim>
                                    <p:animEffect transition="in" filter="fade">
                                      <p:cBhvr>
                                        <p:cTn id="14" dur="1000"/>
                                        <p:tgtEl>
                                          <p:spTgt spid="15365"/>
                                        </p:tgtEl>
                                      </p:cBhvr>
                                    </p:animEffect>
                                  </p:childTnLst>
                                </p:cTn>
                              </p:par>
                            </p:childTnLst>
                          </p:cTn>
                        </p:par>
                        <p:par>
                          <p:cTn id="15" fill="hold" nodeType="afterGroup">
                            <p:stCondLst>
                              <p:cond delay="1000"/>
                            </p:stCondLst>
                            <p:childTnLst>
                              <p:par>
                                <p:cTn id="16" presetID="1" presetClass="entr" presetSubtype="0" fill="hold" grpId="0" nodeType="afterEffect">
                                  <p:stCondLst>
                                    <p:cond delay="0"/>
                                  </p:stCondLst>
                                  <p:childTnLst>
                                    <p:set>
                                      <p:cBhvr>
                                        <p:cTn id="17" dur="1" fill="hold">
                                          <p:stCondLst>
                                            <p:cond delay="0"/>
                                          </p:stCondLst>
                                        </p:cTn>
                                        <p:tgtEl>
                                          <p:spTgt spid="15390"/>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5382"/>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538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5370"/>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5371"/>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5368"/>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538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538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5372"/>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5373"/>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538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5387"/>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5378"/>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15379"/>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15367"/>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5381"/>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5380"/>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15374"/>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15375"/>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153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5365" grpId="0" animBg="1"/>
      <p:bldP spid="15366" grpId="0" animBg="1"/>
      <p:bldP spid="15367" grpId="0" animBg="1"/>
      <p:bldP spid="15368" grpId="0" animBg="1"/>
      <p:bldP spid="15369" grpId="0" animBg="1"/>
      <p:bldP spid="15370" grpId="0"/>
      <p:bldP spid="15371" grpId="0" animBg="1"/>
      <p:bldP spid="15372" grpId="0"/>
      <p:bldP spid="15373" grpId="0" animBg="1"/>
      <p:bldP spid="15374" grpId="0"/>
      <p:bldP spid="15375" grpId="0" animBg="1"/>
      <p:bldP spid="15378" grpId="0"/>
      <p:bldP spid="15379" grpId="0" animBg="1"/>
      <p:bldP spid="15380" grpId="0"/>
      <p:bldP spid="15381" grpId="0" animBg="1"/>
      <p:bldP spid="15382" grpId="0"/>
      <p:bldP spid="15383" grpId="0" animBg="1"/>
      <p:bldP spid="15386" grpId="0"/>
      <p:bldP spid="15387" grpId="0" animBg="1"/>
      <p:bldP spid="15388" grpId="0"/>
      <p:bldP spid="15389" grpId="0" animBg="1"/>
      <p:bldP spid="1539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99" name="Rectangle 2"/>
          <p:cNvSpPr>
            <a:spLocks noGrp="1" noChangeArrowheads="1"/>
          </p:cNvSpPr>
          <p:nvPr>
            <p:ph type="title"/>
          </p:nvPr>
        </p:nvSpPr>
        <p:spPr/>
        <p:txBody>
          <a:bodyPr/>
          <a:lstStyle/>
          <a:p>
            <a:pPr eaLnBrk="1" hangingPunct="1"/>
            <a:r>
              <a:rPr lang="en-US" smtClean="0"/>
              <a:t>Trigonometry Review</a:t>
            </a:r>
          </a:p>
        </p:txBody>
      </p:sp>
      <p:grpSp>
        <p:nvGrpSpPr>
          <p:cNvPr id="24600" name="Group 18"/>
          <p:cNvGrpSpPr>
            <a:grpSpLocks/>
          </p:cNvGrpSpPr>
          <p:nvPr/>
        </p:nvGrpSpPr>
        <p:grpSpPr bwMode="auto">
          <a:xfrm>
            <a:off x="1190625" y="3573463"/>
            <a:ext cx="6721475" cy="2878137"/>
            <a:chOff x="1300" y="1300"/>
            <a:chExt cx="4234" cy="1813"/>
          </a:xfrm>
        </p:grpSpPr>
        <p:sp>
          <p:nvSpPr>
            <p:cNvPr id="24605" name="Arc 11"/>
            <p:cNvSpPr>
              <a:spLocks/>
            </p:cNvSpPr>
            <p:nvPr/>
          </p:nvSpPr>
          <p:spPr bwMode="auto">
            <a:xfrm>
              <a:off x="1606" y="2714"/>
              <a:ext cx="78" cy="1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graphicFrame>
          <p:nvGraphicFramePr>
            <p:cNvPr id="24598" name="Object 22"/>
            <p:cNvGraphicFramePr>
              <a:graphicFrameLocks noChangeAspect="1"/>
            </p:cNvGraphicFramePr>
            <p:nvPr/>
          </p:nvGraphicFramePr>
          <p:xfrm>
            <a:off x="1757" y="2554"/>
            <a:ext cx="322" cy="322"/>
          </p:xfrm>
          <a:graphic>
            <a:graphicData uri="http://schemas.openxmlformats.org/presentationml/2006/ole">
              <mc:AlternateContent xmlns:mc="http://schemas.openxmlformats.org/markup-compatibility/2006">
                <mc:Choice xmlns:v="urn:schemas-microsoft-com:vml" Requires="v">
                  <p:oleObj spid="_x0000_s24619" name="Equation" r:id="rId4" imgW="177492" imgH="177492" progId="Equation.DSMT4">
                    <p:embed/>
                  </p:oleObj>
                </mc:Choice>
                <mc:Fallback>
                  <p:oleObj name="Equation" r:id="rId4" imgW="177492" imgH="177492" progId="Equation.DSMT4">
                    <p:embed/>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7" y="2554"/>
                          <a:ext cx="322" cy="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4606" name="Group 17"/>
            <p:cNvGrpSpPr>
              <a:grpSpLocks/>
            </p:cNvGrpSpPr>
            <p:nvPr/>
          </p:nvGrpSpPr>
          <p:grpSpPr bwMode="auto">
            <a:xfrm>
              <a:off x="1300" y="1300"/>
              <a:ext cx="4234" cy="1813"/>
              <a:chOff x="1300" y="1300"/>
              <a:chExt cx="4234" cy="1813"/>
            </a:xfrm>
          </p:grpSpPr>
          <p:grpSp>
            <p:nvGrpSpPr>
              <p:cNvPr id="24607" name="Group 9"/>
              <p:cNvGrpSpPr>
                <a:grpSpLocks/>
              </p:cNvGrpSpPr>
              <p:nvPr/>
            </p:nvGrpSpPr>
            <p:grpSpPr bwMode="auto">
              <a:xfrm>
                <a:off x="1300" y="1300"/>
                <a:ext cx="3011" cy="1563"/>
                <a:chOff x="1213" y="724"/>
                <a:chExt cx="3011" cy="1563"/>
              </a:xfrm>
            </p:grpSpPr>
            <p:sp>
              <p:nvSpPr>
                <p:cNvPr id="24612" name="Line 4"/>
                <p:cNvSpPr>
                  <a:spLocks noChangeShapeType="1"/>
                </p:cNvSpPr>
                <p:nvPr/>
              </p:nvSpPr>
              <p:spPr bwMode="auto">
                <a:xfrm>
                  <a:off x="1222" y="2287"/>
                  <a:ext cx="3002" cy="0"/>
                </a:xfrm>
                <a:prstGeom prst="line">
                  <a:avLst/>
                </a:prstGeom>
                <a:noFill/>
                <a:ln w="38100">
                  <a:solidFill>
                    <a:schemeClr val="tx1"/>
                  </a:solidFill>
                  <a:round/>
                  <a:headEnd/>
                  <a:tailEnd/>
                </a:ln>
              </p:spPr>
              <p:txBody>
                <a:bodyPr/>
                <a:lstStyle/>
                <a:p>
                  <a:endParaRPr lang="en-US"/>
                </a:p>
              </p:txBody>
            </p:sp>
            <p:sp>
              <p:nvSpPr>
                <p:cNvPr id="24613" name="Line 5"/>
                <p:cNvSpPr>
                  <a:spLocks noChangeShapeType="1"/>
                </p:cNvSpPr>
                <p:nvPr/>
              </p:nvSpPr>
              <p:spPr bwMode="auto">
                <a:xfrm flipV="1">
                  <a:off x="4224" y="724"/>
                  <a:ext cx="0" cy="1562"/>
                </a:xfrm>
                <a:prstGeom prst="line">
                  <a:avLst/>
                </a:prstGeom>
                <a:noFill/>
                <a:ln w="38100">
                  <a:solidFill>
                    <a:schemeClr val="tx1"/>
                  </a:solidFill>
                  <a:round/>
                  <a:headEnd/>
                  <a:tailEnd/>
                </a:ln>
              </p:spPr>
              <p:txBody>
                <a:bodyPr/>
                <a:lstStyle/>
                <a:p>
                  <a:endParaRPr lang="en-US"/>
                </a:p>
              </p:txBody>
            </p:sp>
            <p:sp>
              <p:nvSpPr>
                <p:cNvPr id="24614" name="Line 6"/>
                <p:cNvSpPr>
                  <a:spLocks noChangeShapeType="1"/>
                </p:cNvSpPr>
                <p:nvPr/>
              </p:nvSpPr>
              <p:spPr bwMode="auto">
                <a:xfrm flipH="1">
                  <a:off x="1213" y="724"/>
                  <a:ext cx="3011" cy="1554"/>
                </a:xfrm>
                <a:prstGeom prst="line">
                  <a:avLst/>
                </a:prstGeom>
                <a:noFill/>
                <a:ln w="38100">
                  <a:solidFill>
                    <a:schemeClr val="tx1"/>
                  </a:solidFill>
                  <a:round/>
                  <a:headEnd/>
                  <a:tailEnd/>
                </a:ln>
              </p:spPr>
              <p:txBody>
                <a:bodyPr/>
                <a:lstStyle/>
                <a:p>
                  <a:endParaRPr lang="en-US"/>
                </a:p>
              </p:txBody>
            </p:sp>
            <p:sp>
              <p:nvSpPr>
                <p:cNvPr id="24615" name="Line 7"/>
                <p:cNvSpPr>
                  <a:spLocks noChangeShapeType="1"/>
                </p:cNvSpPr>
                <p:nvPr/>
              </p:nvSpPr>
              <p:spPr bwMode="auto">
                <a:xfrm flipH="1">
                  <a:off x="3962" y="1990"/>
                  <a:ext cx="262" cy="0"/>
                </a:xfrm>
                <a:prstGeom prst="line">
                  <a:avLst/>
                </a:prstGeom>
                <a:noFill/>
                <a:ln w="31750">
                  <a:solidFill>
                    <a:schemeClr val="tx1"/>
                  </a:solidFill>
                  <a:round/>
                  <a:headEnd/>
                  <a:tailEnd/>
                </a:ln>
              </p:spPr>
              <p:txBody>
                <a:bodyPr/>
                <a:lstStyle/>
                <a:p>
                  <a:endParaRPr lang="en-US"/>
                </a:p>
              </p:txBody>
            </p:sp>
            <p:sp>
              <p:nvSpPr>
                <p:cNvPr id="24616" name="Line 8"/>
                <p:cNvSpPr>
                  <a:spLocks noChangeShapeType="1"/>
                </p:cNvSpPr>
                <p:nvPr/>
              </p:nvSpPr>
              <p:spPr bwMode="auto">
                <a:xfrm>
                  <a:off x="3961" y="1990"/>
                  <a:ext cx="9" cy="297"/>
                </a:xfrm>
                <a:prstGeom prst="line">
                  <a:avLst/>
                </a:prstGeom>
                <a:noFill/>
                <a:ln w="31750">
                  <a:solidFill>
                    <a:schemeClr val="tx1"/>
                  </a:solidFill>
                  <a:round/>
                  <a:headEnd/>
                  <a:tailEnd/>
                </a:ln>
              </p:spPr>
              <p:txBody>
                <a:bodyPr/>
                <a:lstStyle/>
                <a:p>
                  <a:endParaRPr lang="en-US"/>
                </a:p>
              </p:txBody>
            </p:sp>
          </p:grpSp>
          <p:sp>
            <p:nvSpPr>
              <p:cNvPr id="24608" name="Text Box 10"/>
              <p:cNvSpPr txBox="1">
                <a:spLocks noChangeArrowheads="1"/>
              </p:cNvSpPr>
              <p:nvPr/>
            </p:nvSpPr>
            <p:spPr bwMode="auto">
              <a:xfrm rot="-1620245">
                <a:off x="1942" y="1751"/>
                <a:ext cx="1998" cy="250"/>
              </a:xfrm>
              <a:prstGeom prst="rect">
                <a:avLst/>
              </a:prstGeom>
              <a:noFill/>
              <a:ln w="9525">
                <a:noFill/>
                <a:miter lim="800000"/>
                <a:headEnd/>
                <a:tailEnd/>
              </a:ln>
            </p:spPr>
            <p:txBody>
              <a:bodyPr>
                <a:spAutoFit/>
              </a:bodyPr>
              <a:lstStyle/>
              <a:p>
                <a:pPr>
                  <a:spcBef>
                    <a:spcPct val="50000"/>
                  </a:spcBef>
                </a:pPr>
                <a:r>
                  <a:rPr lang="en-US" sz="2000"/>
                  <a:t>Hypotenuse (hyp)</a:t>
                </a:r>
              </a:p>
            </p:txBody>
          </p:sp>
          <p:sp>
            <p:nvSpPr>
              <p:cNvPr id="24609" name="Text Box 14"/>
              <p:cNvSpPr txBox="1">
                <a:spLocks noChangeArrowheads="1"/>
              </p:cNvSpPr>
              <p:nvPr/>
            </p:nvSpPr>
            <p:spPr bwMode="auto">
              <a:xfrm>
                <a:off x="3656" y="2549"/>
                <a:ext cx="402" cy="250"/>
              </a:xfrm>
              <a:prstGeom prst="rect">
                <a:avLst/>
              </a:prstGeom>
              <a:noFill/>
              <a:ln w="9525">
                <a:noFill/>
                <a:miter lim="800000"/>
                <a:headEnd/>
                <a:tailEnd/>
              </a:ln>
            </p:spPr>
            <p:txBody>
              <a:bodyPr>
                <a:spAutoFit/>
              </a:bodyPr>
              <a:lstStyle/>
              <a:p>
                <a:pPr>
                  <a:spcBef>
                    <a:spcPct val="50000"/>
                  </a:spcBef>
                </a:pPr>
                <a:r>
                  <a:rPr lang="en-US" sz="2000"/>
                  <a:t>90</a:t>
                </a:r>
                <a:r>
                  <a:rPr lang="en-US" sz="2000">
                    <a:cs typeface="Arial" charset="0"/>
                  </a:rPr>
                  <a:t>°</a:t>
                </a:r>
              </a:p>
            </p:txBody>
          </p:sp>
          <p:sp>
            <p:nvSpPr>
              <p:cNvPr id="24610" name="Text Box 15"/>
              <p:cNvSpPr txBox="1">
                <a:spLocks noChangeArrowheads="1"/>
              </p:cNvSpPr>
              <p:nvPr/>
            </p:nvSpPr>
            <p:spPr bwMode="auto">
              <a:xfrm>
                <a:off x="4347" y="1833"/>
                <a:ext cx="1187" cy="442"/>
              </a:xfrm>
              <a:prstGeom prst="rect">
                <a:avLst/>
              </a:prstGeom>
              <a:noFill/>
              <a:ln w="9525">
                <a:noFill/>
                <a:miter lim="800000"/>
                <a:headEnd/>
                <a:tailEnd/>
              </a:ln>
            </p:spPr>
            <p:txBody>
              <a:bodyPr>
                <a:spAutoFit/>
              </a:bodyPr>
              <a:lstStyle/>
              <a:p>
                <a:pPr>
                  <a:spcBef>
                    <a:spcPct val="50000"/>
                  </a:spcBef>
                </a:pPr>
                <a:r>
                  <a:rPr lang="en-US" sz="2000"/>
                  <a:t>Opposite Side</a:t>
                </a:r>
                <a:br>
                  <a:rPr lang="en-US" sz="2000"/>
                </a:br>
                <a:r>
                  <a:rPr lang="en-US" sz="2000"/>
                  <a:t>(opp)</a:t>
                </a:r>
              </a:p>
            </p:txBody>
          </p:sp>
          <p:sp>
            <p:nvSpPr>
              <p:cNvPr id="24611" name="Text Box 16"/>
              <p:cNvSpPr txBox="1">
                <a:spLocks noChangeArrowheads="1"/>
              </p:cNvSpPr>
              <p:nvPr/>
            </p:nvSpPr>
            <p:spPr bwMode="auto">
              <a:xfrm>
                <a:off x="2119" y="2863"/>
                <a:ext cx="2784" cy="250"/>
              </a:xfrm>
              <a:prstGeom prst="rect">
                <a:avLst/>
              </a:prstGeom>
              <a:noFill/>
              <a:ln w="9525">
                <a:noFill/>
                <a:miter lim="800000"/>
                <a:headEnd/>
                <a:tailEnd/>
              </a:ln>
            </p:spPr>
            <p:txBody>
              <a:bodyPr>
                <a:spAutoFit/>
              </a:bodyPr>
              <a:lstStyle/>
              <a:p>
                <a:pPr>
                  <a:spcBef>
                    <a:spcPct val="50000"/>
                  </a:spcBef>
                </a:pPr>
                <a:r>
                  <a:rPr lang="en-US" sz="2000"/>
                  <a:t>Adjacent Side (adj)</a:t>
                </a:r>
              </a:p>
            </p:txBody>
          </p:sp>
        </p:grpSp>
      </p:grpSp>
      <p:sp>
        <p:nvSpPr>
          <p:cNvPr id="24601" name="Text Box 19"/>
          <p:cNvSpPr txBox="1">
            <a:spLocks noChangeArrowheads="1"/>
          </p:cNvSpPr>
          <p:nvPr/>
        </p:nvSpPr>
        <p:spPr bwMode="auto">
          <a:xfrm>
            <a:off x="534988" y="1062038"/>
            <a:ext cx="8243887" cy="579437"/>
          </a:xfrm>
          <a:prstGeom prst="rect">
            <a:avLst/>
          </a:prstGeom>
          <a:noFill/>
          <a:ln w="9525">
            <a:noFill/>
            <a:miter lim="800000"/>
            <a:headEnd/>
            <a:tailEnd/>
          </a:ln>
        </p:spPr>
        <p:txBody>
          <a:bodyPr>
            <a:spAutoFit/>
          </a:bodyPr>
          <a:lstStyle/>
          <a:p>
            <a:pPr>
              <a:spcBef>
                <a:spcPct val="50000"/>
              </a:spcBef>
            </a:pPr>
            <a:r>
              <a:rPr lang="en-US" sz="3200">
                <a:solidFill>
                  <a:srgbClr val="FF0000"/>
                </a:solidFill>
              </a:rPr>
              <a:t>Right Triangle</a:t>
            </a:r>
            <a:endParaRPr lang="en-US" sz="3200">
              <a:cs typeface="Arial" charset="0"/>
            </a:endParaRPr>
          </a:p>
        </p:txBody>
      </p:sp>
      <p:sp>
        <p:nvSpPr>
          <p:cNvPr id="24602" name="Rectangle 23"/>
          <p:cNvSpPr>
            <a:spLocks noChangeArrowheads="1"/>
          </p:cNvSpPr>
          <p:nvPr/>
        </p:nvSpPr>
        <p:spPr bwMode="auto">
          <a:xfrm>
            <a:off x="866775" y="1652588"/>
            <a:ext cx="4902200" cy="579437"/>
          </a:xfrm>
          <a:prstGeom prst="rect">
            <a:avLst/>
          </a:prstGeom>
          <a:noFill/>
          <a:ln w="9525">
            <a:noFill/>
            <a:miter lim="800000"/>
            <a:headEnd/>
            <a:tailEnd/>
          </a:ln>
        </p:spPr>
        <p:txBody>
          <a:bodyPr wrap="none">
            <a:spAutoFit/>
          </a:bodyPr>
          <a:lstStyle/>
          <a:p>
            <a:r>
              <a:rPr lang="en-US" sz="3200"/>
              <a:t>A triangle with a 90° angle</a:t>
            </a:r>
          </a:p>
        </p:txBody>
      </p:sp>
      <p:sp>
        <p:nvSpPr>
          <p:cNvPr id="24603" name="Rectangle 24"/>
          <p:cNvSpPr>
            <a:spLocks noChangeArrowheads="1"/>
          </p:cNvSpPr>
          <p:nvPr/>
        </p:nvSpPr>
        <p:spPr bwMode="auto">
          <a:xfrm>
            <a:off x="846138" y="2259013"/>
            <a:ext cx="5951537" cy="579437"/>
          </a:xfrm>
          <a:prstGeom prst="rect">
            <a:avLst/>
          </a:prstGeom>
          <a:noFill/>
          <a:ln w="9525">
            <a:noFill/>
            <a:miter lim="800000"/>
            <a:headEnd/>
            <a:tailEnd/>
          </a:ln>
        </p:spPr>
        <p:txBody>
          <a:bodyPr wrap="none">
            <a:spAutoFit/>
          </a:bodyPr>
          <a:lstStyle/>
          <a:p>
            <a:r>
              <a:rPr lang="en-US" sz="3200"/>
              <a:t>Sum of all interior angles = 180°</a:t>
            </a:r>
          </a:p>
        </p:txBody>
      </p:sp>
      <p:sp>
        <p:nvSpPr>
          <p:cNvPr id="24604" name="Rectangle 25"/>
          <p:cNvSpPr>
            <a:spLocks noChangeArrowheads="1"/>
          </p:cNvSpPr>
          <p:nvPr/>
        </p:nvSpPr>
        <p:spPr bwMode="auto">
          <a:xfrm>
            <a:off x="885825" y="2946400"/>
            <a:ext cx="7434263" cy="579438"/>
          </a:xfrm>
          <a:prstGeom prst="rect">
            <a:avLst/>
          </a:prstGeom>
          <a:noFill/>
          <a:ln w="9525">
            <a:noFill/>
            <a:miter lim="800000"/>
            <a:headEnd/>
            <a:tailEnd/>
          </a:ln>
        </p:spPr>
        <p:txBody>
          <a:bodyPr>
            <a:spAutoFit/>
          </a:bodyPr>
          <a:lstStyle/>
          <a:p>
            <a:r>
              <a:rPr lang="en-US" sz="3200"/>
              <a:t>Pythagorean Theorem: c</a:t>
            </a:r>
            <a:r>
              <a:rPr lang="en-US" sz="3200" baseline="30000"/>
              <a:t>2 </a:t>
            </a:r>
            <a:r>
              <a:rPr lang="en-US" sz="3200"/>
              <a:t>= a</a:t>
            </a:r>
            <a:r>
              <a:rPr lang="en-US" sz="3200" baseline="30000"/>
              <a:t>2</a:t>
            </a:r>
            <a:r>
              <a:rPr lang="en-US" sz="3200"/>
              <a:t> + b</a:t>
            </a:r>
            <a:r>
              <a:rPr lang="en-US" sz="3200" baseline="30000"/>
              <a:t>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21" name="Rectangle 2"/>
          <p:cNvSpPr>
            <a:spLocks noGrp="1" noChangeArrowheads="1"/>
          </p:cNvSpPr>
          <p:nvPr>
            <p:ph type="title"/>
          </p:nvPr>
        </p:nvSpPr>
        <p:spPr/>
        <p:txBody>
          <a:bodyPr/>
          <a:lstStyle/>
          <a:p>
            <a:pPr eaLnBrk="1" hangingPunct="1"/>
            <a:r>
              <a:rPr lang="en-US" smtClean="0"/>
              <a:t>Trigonometry Review</a:t>
            </a:r>
          </a:p>
        </p:txBody>
      </p:sp>
      <p:sp>
        <p:nvSpPr>
          <p:cNvPr id="78867" name="Rectangle 19"/>
          <p:cNvSpPr>
            <a:spLocks noGrp="1" noChangeArrowheads="1"/>
          </p:cNvSpPr>
          <p:nvPr>
            <p:ph idx="1"/>
          </p:nvPr>
        </p:nvSpPr>
        <p:spPr>
          <a:xfrm>
            <a:off x="1384300" y="1746250"/>
            <a:ext cx="4648200" cy="1878013"/>
          </a:xfrm>
        </p:spPr>
        <p:txBody>
          <a:bodyPr/>
          <a:lstStyle/>
          <a:p>
            <a:pPr eaLnBrk="1" hangingPunct="1">
              <a:buFontTx/>
              <a:buNone/>
            </a:pPr>
            <a:r>
              <a:rPr lang="en-US" smtClean="0"/>
              <a:t>sin θ°  = opp / hyp 	</a:t>
            </a:r>
          </a:p>
          <a:p>
            <a:pPr eaLnBrk="1" hangingPunct="1">
              <a:buFontTx/>
              <a:buNone/>
            </a:pPr>
            <a:r>
              <a:rPr lang="en-US" smtClean="0"/>
              <a:t>cos θ° =  adj / hyp 	</a:t>
            </a:r>
          </a:p>
          <a:p>
            <a:pPr eaLnBrk="1" hangingPunct="1">
              <a:buFontTx/>
              <a:buNone/>
            </a:pPr>
            <a:r>
              <a:rPr lang="en-US" smtClean="0"/>
              <a:t>tan θ°  =  opp / adj</a:t>
            </a:r>
          </a:p>
        </p:txBody>
      </p:sp>
      <p:grpSp>
        <p:nvGrpSpPr>
          <p:cNvPr id="25623" name="Group 3"/>
          <p:cNvGrpSpPr>
            <a:grpSpLocks/>
          </p:cNvGrpSpPr>
          <p:nvPr/>
        </p:nvGrpSpPr>
        <p:grpSpPr bwMode="auto">
          <a:xfrm>
            <a:off x="2422525" y="3367088"/>
            <a:ext cx="6721475" cy="2878137"/>
            <a:chOff x="1300" y="1300"/>
            <a:chExt cx="4234" cy="1813"/>
          </a:xfrm>
        </p:grpSpPr>
        <p:sp>
          <p:nvSpPr>
            <p:cNvPr id="25625" name="Arc 4"/>
            <p:cNvSpPr>
              <a:spLocks/>
            </p:cNvSpPr>
            <p:nvPr/>
          </p:nvSpPr>
          <p:spPr bwMode="auto">
            <a:xfrm>
              <a:off x="1606" y="2714"/>
              <a:ext cx="78" cy="1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graphicFrame>
          <p:nvGraphicFramePr>
            <p:cNvPr id="25620" name="Object 20"/>
            <p:cNvGraphicFramePr>
              <a:graphicFrameLocks noChangeAspect="1"/>
            </p:cNvGraphicFramePr>
            <p:nvPr/>
          </p:nvGraphicFramePr>
          <p:xfrm>
            <a:off x="1757" y="2554"/>
            <a:ext cx="322" cy="322"/>
          </p:xfrm>
          <a:graphic>
            <a:graphicData uri="http://schemas.openxmlformats.org/presentationml/2006/ole">
              <mc:AlternateContent xmlns:mc="http://schemas.openxmlformats.org/markup-compatibility/2006">
                <mc:Choice xmlns:v="urn:schemas-microsoft-com:vml" Requires="v">
                  <p:oleObj spid="_x0000_s25641" name="Equation" r:id="rId4" imgW="177492" imgH="177492" progId="Equation.DSMT4">
                    <p:embed/>
                  </p:oleObj>
                </mc:Choice>
                <mc:Fallback>
                  <p:oleObj name="Equation" r:id="rId4" imgW="177492" imgH="177492" progId="Equation.DSMT4">
                    <p:embed/>
                    <p:pic>
                      <p:nvPicPr>
                        <p:cNvPr id="0"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7" y="2554"/>
                          <a:ext cx="322" cy="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5626" name="Group 6"/>
            <p:cNvGrpSpPr>
              <a:grpSpLocks/>
            </p:cNvGrpSpPr>
            <p:nvPr/>
          </p:nvGrpSpPr>
          <p:grpSpPr bwMode="auto">
            <a:xfrm>
              <a:off x="1300" y="1300"/>
              <a:ext cx="4234" cy="1813"/>
              <a:chOff x="1300" y="1300"/>
              <a:chExt cx="4234" cy="1813"/>
            </a:xfrm>
          </p:grpSpPr>
          <p:grpSp>
            <p:nvGrpSpPr>
              <p:cNvPr id="25627" name="Group 7"/>
              <p:cNvGrpSpPr>
                <a:grpSpLocks/>
              </p:cNvGrpSpPr>
              <p:nvPr/>
            </p:nvGrpSpPr>
            <p:grpSpPr bwMode="auto">
              <a:xfrm>
                <a:off x="1300" y="1300"/>
                <a:ext cx="3011" cy="1563"/>
                <a:chOff x="1213" y="724"/>
                <a:chExt cx="3011" cy="1563"/>
              </a:xfrm>
            </p:grpSpPr>
            <p:sp>
              <p:nvSpPr>
                <p:cNvPr id="25632" name="Line 8"/>
                <p:cNvSpPr>
                  <a:spLocks noChangeShapeType="1"/>
                </p:cNvSpPr>
                <p:nvPr/>
              </p:nvSpPr>
              <p:spPr bwMode="auto">
                <a:xfrm>
                  <a:off x="1222" y="2287"/>
                  <a:ext cx="3002" cy="0"/>
                </a:xfrm>
                <a:prstGeom prst="line">
                  <a:avLst/>
                </a:prstGeom>
                <a:noFill/>
                <a:ln w="38100">
                  <a:solidFill>
                    <a:schemeClr val="tx1"/>
                  </a:solidFill>
                  <a:round/>
                  <a:headEnd/>
                  <a:tailEnd/>
                </a:ln>
              </p:spPr>
              <p:txBody>
                <a:bodyPr/>
                <a:lstStyle/>
                <a:p>
                  <a:endParaRPr lang="en-US"/>
                </a:p>
              </p:txBody>
            </p:sp>
            <p:sp>
              <p:nvSpPr>
                <p:cNvPr id="25633" name="Line 9"/>
                <p:cNvSpPr>
                  <a:spLocks noChangeShapeType="1"/>
                </p:cNvSpPr>
                <p:nvPr/>
              </p:nvSpPr>
              <p:spPr bwMode="auto">
                <a:xfrm flipV="1">
                  <a:off x="4224" y="724"/>
                  <a:ext cx="0" cy="1562"/>
                </a:xfrm>
                <a:prstGeom prst="line">
                  <a:avLst/>
                </a:prstGeom>
                <a:noFill/>
                <a:ln w="38100">
                  <a:solidFill>
                    <a:schemeClr val="tx1"/>
                  </a:solidFill>
                  <a:round/>
                  <a:headEnd/>
                  <a:tailEnd/>
                </a:ln>
              </p:spPr>
              <p:txBody>
                <a:bodyPr/>
                <a:lstStyle/>
                <a:p>
                  <a:endParaRPr lang="en-US"/>
                </a:p>
              </p:txBody>
            </p:sp>
            <p:sp>
              <p:nvSpPr>
                <p:cNvPr id="25634" name="Line 10"/>
                <p:cNvSpPr>
                  <a:spLocks noChangeShapeType="1"/>
                </p:cNvSpPr>
                <p:nvPr/>
              </p:nvSpPr>
              <p:spPr bwMode="auto">
                <a:xfrm flipH="1">
                  <a:off x="1213" y="724"/>
                  <a:ext cx="3011" cy="1554"/>
                </a:xfrm>
                <a:prstGeom prst="line">
                  <a:avLst/>
                </a:prstGeom>
                <a:noFill/>
                <a:ln w="38100">
                  <a:solidFill>
                    <a:schemeClr val="tx1"/>
                  </a:solidFill>
                  <a:round/>
                  <a:headEnd/>
                  <a:tailEnd/>
                </a:ln>
              </p:spPr>
              <p:txBody>
                <a:bodyPr/>
                <a:lstStyle/>
                <a:p>
                  <a:endParaRPr lang="en-US"/>
                </a:p>
              </p:txBody>
            </p:sp>
            <p:sp>
              <p:nvSpPr>
                <p:cNvPr id="25635" name="Line 11"/>
                <p:cNvSpPr>
                  <a:spLocks noChangeShapeType="1"/>
                </p:cNvSpPr>
                <p:nvPr/>
              </p:nvSpPr>
              <p:spPr bwMode="auto">
                <a:xfrm flipH="1">
                  <a:off x="3962" y="1990"/>
                  <a:ext cx="262" cy="0"/>
                </a:xfrm>
                <a:prstGeom prst="line">
                  <a:avLst/>
                </a:prstGeom>
                <a:noFill/>
                <a:ln w="31750">
                  <a:solidFill>
                    <a:schemeClr val="tx1"/>
                  </a:solidFill>
                  <a:round/>
                  <a:headEnd/>
                  <a:tailEnd/>
                </a:ln>
              </p:spPr>
              <p:txBody>
                <a:bodyPr/>
                <a:lstStyle/>
                <a:p>
                  <a:endParaRPr lang="en-US"/>
                </a:p>
              </p:txBody>
            </p:sp>
            <p:sp>
              <p:nvSpPr>
                <p:cNvPr id="25636" name="Line 12"/>
                <p:cNvSpPr>
                  <a:spLocks noChangeShapeType="1"/>
                </p:cNvSpPr>
                <p:nvPr/>
              </p:nvSpPr>
              <p:spPr bwMode="auto">
                <a:xfrm>
                  <a:off x="3961" y="1990"/>
                  <a:ext cx="9" cy="297"/>
                </a:xfrm>
                <a:prstGeom prst="line">
                  <a:avLst/>
                </a:prstGeom>
                <a:noFill/>
                <a:ln w="31750">
                  <a:solidFill>
                    <a:schemeClr val="tx1"/>
                  </a:solidFill>
                  <a:round/>
                  <a:headEnd/>
                  <a:tailEnd/>
                </a:ln>
              </p:spPr>
              <p:txBody>
                <a:bodyPr/>
                <a:lstStyle/>
                <a:p>
                  <a:endParaRPr lang="en-US"/>
                </a:p>
              </p:txBody>
            </p:sp>
          </p:grpSp>
          <p:sp>
            <p:nvSpPr>
              <p:cNvPr id="25628" name="Text Box 13"/>
              <p:cNvSpPr txBox="1">
                <a:spLocks noChangeArrowheads="1"/>
              </p:cNvSpPr>
              <p:nvPr/>
            </p:nvSpPr>
            <p:spPr bwMode="auto">
              <a:xfrm rot="-1620245">
                <a:off x="1942" y="1751"/>
                <a:ext cx="1998" cy="250"/>
              </a:xfrm>
              <a:prstGeom prst="rect">
                <a:avLst/>
              </a:prstGeom>
              <a:noFill/>
              <a:ln w="9525">
                <a:noFill/>
                <a:miter lim="800000"/>
                <a:headEnd/>
                <a:tailEnd/>
              </a:ln>
            </p:spPr>
            <p:txBody>
              <a:bodyPr>
                <a:spAutoFit/>
              </a:bodyPr>
              <a:lstStyle/>
              <a:p>
                <a:pPr>
                  <a:spcBef>
                    <a:spcPct val="50000"/>
                  </a:spcBef>
                </a:pPr>
                <a:r>
                  <a:rPr lang="en-US" sz="2000"/>
                  <a:t>Hypotenuse (hyp)</a:t>
                </a:r>
              </a:p>
            </p:txBody>
          </p:sp>
          <p:sp>
            <p:nvSpPr>
              <p:cNvPr id="25629" name="Text Box 14"/>
              <p:cNvSpPr txBox="1">
                <a:spLocks noChangeArrowheads="1"/>
              </p:cNvSpPr>
              <p:nvPr/>
            </p:nvSpPr>
            <p:spPr bwMode="auto">
              <a:xfrm>
                <a:off x="3656" y="2549"/>
                <a:ext cx="402" cy="250"/>
              </a:xfrm>
              <a:prstGeom prst="rect">
                <a:avLst/>
              </a:prstGeom>
              <a:noFill/>
              <a:ln w="9525">
                <a:noFill/>
                <a:miter lim="800000"/>
                <a:headEnd/>
                <a:tailEnd/>
              </a:ln>
            </p:spPr>
            <p:txBody>
              <a:bodyPr>
                <a:spAutoFit/>
              </a:bodyPr>
              <a:lstStyle/>
              <a:p>
                <a:pPr>
                  <a:spcBef>
                    <a:spcPct val="50000"/>
                  </a:spcBef>
                </a:pPr>
                <a:r>
                  <a:rPr lang="en-US" sz="2000"/>
                  <a:t>90</a:t>
                </a:r>
                <a:r>
                  <a:rPr lang="en-US" sz="2000">
                    <a:cs typeface="Arial" charset="0"/>
                  </a:rPr>
                  <a:t>°</a:t>
                </a:r>
              </a:p>
            </p:txBody>
          </p:sp>
          <p:sp>
            <p:nvSpPr>
              <p:cNvPr id="25630" name="Text Box 15"/>
              <p:cNvSpPr txBox="1">
                <a:spLocks noChangeArrowheads="1"/>
              </p:cNvSpPr>
              <p:nvPr/>
            </p:nvSpPr>
            <p:spPr bwMode="auto">
              <a:xfrm>
                <a:off x="4347" y="1833"/>
                <a:ext cx="1187" cy="442"/>
              </a:xfrm>
              <a:prstGeom prst="rect">
                <a:avLst/>
              </a:prstGeom>
              <a:noFill/>
              <a:ln w="9525">
                <a:noFill/>
                <a:miter lim="800000"/>
                <a:headEnd/>
                <a:tailEnd/>
              </a:ln>
            </p:spPr>
            <p:txBody>
              <a:bodyPr>
                <a:spAutoFit/>
              </a:bodyPr>
              <a:lstStyle/>
              <a:p>
                <a:pPr>
                  <a:spcBef>
                    <a:spcPct val="50000"/>
                  </a:spcBef>
                </a:pPr>
                <a:r>
                  <a:rPr lang="en-US" sz="2000"/>
                  <a:t>Opposite Side</a:t>
                </a:r>
                <a:br>
                  <a:rPr lang="en-US" sz="2000"/>
                </a:br>
                <a:r>
                  <a:rPr lang="en-US" sz="2000"/>
                  <a:t>(opp)</a:t>
                </a:r>
              </a:p>
            </p:txBody>
          </p:sp>
          <p:sp>
            <p:nvSpPr>
              <p:cNvPr id="25631" name="Text Box 16"/>
              <p:cNvSpPr txBox="1">
                <a:spLocks noChangeArrowheads="1"/>
              </p:cNvSpPr>
              <p:nvPr/>
            </p:nvSpPr>
            <p:spPr bwMode="auto">
              <a:xfrm>
                <a:off x="2119" y="2863"/>
                <a:ext cx="2784" cy="250"/>
              </a:xfrm>
              <a:prstGeom prst="rect">
                <a:avLst/>
              </a:prstGeom>
              <a:noFill/>
              <a:ln w="9525">
                <a:noFill/>
                <a:miter lim="800000"/>
                <a:headEnd/>
                <a:tailEnd/>
              </a:ln>
            </p:spPr>
            <p:txBody>
              <a:bodyPr>
                <a:spAutoFit/>
              </a:bodyPr>
              <a:lstStyle/>
              <a:p>
                <a:pPr>
                  <a:spcBef>
                    <a:spcPct val="50000"/>
                  </a:spcBef>
                </a:pPr>
                <a:r>
                  <a:rPr lang="en-US" sz="2000"/>
                  <a:t>Adjacent Side (adj)</a:t>
                </a:r>
              </a:p>
            </p:txBody>
          </p:sp>
        </p:grpSp>
      </p:grpSp>
      <p:sp>
        <p:nvSpPr>
          <p:cNvPr id="25624" name="Text Box 18"/>
          <p:cNvSpPr txBox="1">
            <a:spLocks noChangeArrowheads="1"/>
          </p:cNvSpPr>
          <p:nvPr/>
        </p:nvSpPr>
        <p:spPr bwMode="auto">
          <a:xfrm>
            <a:off x="457200" y="1138238"/>
            <a:ext cx="7391400" cy="579437"/>
          </a:xfrm>
          <a:prstGeom prst="rect">
            <a:avLst/>
          </a:prstGeom>
          <a:noFill/>
          <a:ln w="9525">
            <a:noFill/>
            <a:miter lim="800000"/>
            <a:headEnd/>
            <a:tailEnd/>
          </a:ln>
        </p:spPr>
        <p:txBody>
          <a:bodyPr>
            <a:spAutoFit/>
          </a:bodyPr>
          <a:lstStyle/>
          <a:p>
            <a:pPr>
              <a:spcBef>
                <a:spcPct val="50000"/>
              </a:spcBef>
            </a:pPr>
            <a:r>
              <a:rPr lang="en-US" sz="3200" dirty="0">
                <a:solidFill>
                  <a:srgbClr val="FF0000"/>
                </a:solidFill>
              </a:rPr>
              <a:t>Trigonometric Functions   </a:t>
            </a:r>
            <a:r>
              <a:rPr lang="en-US" sz="3200" b="1" i="1" dirty="0" err="1">
                <a:solidFill>
                  <a:srgbClr val="0000FF"/>
                </a:solidFill>
              </a:rPr>
              <a:t>soh</a:t>
            </a:r>
            <a:r>
              <a:rPr lang="en-US" sz="3200" b="1" i="1" dirty="0">
                <a:solidFill>
                  <a:srgbClr val="0000FF"/>
                </a:solidFill>
              </a:rPr>
              <a:t> </a:t>
            </a:r>
            <a:r>
              <a:rPr lang="en-US" sz="3200" b="1" i="1" dirty="0" err="1">
                <a:solidFill>
                  <a:srgbClr val="0000FF"/>
                </a:solidFill>
              </a:rPr>
              <a:t>cah</a:t>
            </a:r>
            <a:r>
              <a:rPr lang="en-US" sz="3200" b="1" i="1" dirty="0">
                <a:solidFill>
                  <a:srgbClr val="0000FF"/>
                </a:solidFill>
              </a:rPr>
              <a:t> </a:t>
            </a:r>
            <a:r>
              <a:rPr lang="en-US" sz="3200" b="1" i="1" dirty="0" err="1">
                <a:solidFill>
                  <a:srgbClr val="0000FF"/>
                </a:solidFill>
              </a:rPr>
              <a:t>toa</a:t>
            </a:r>
            <a:endParaRPr lang="en-US" sz="3200" b="1" i="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67">
                                            <p:txEl>
                                              <p:pRg st="0" end="0"/>
                                            </p:txEl>
                                          </p:spTgt>
                                        </p:tgtEl>
                                        <p:attrNameLst>
                                          <p:attrName>style.visibility</p:attrName>
                                        </p:attrNameLst>
                                      </p:cBhvr>
                                      <p:to>
                                        <p:strVal val="visible"/>
                                      </p:to>
                                    </p:set>
                                    <p:anim calcmode="lin" valueType="num">
                                      <p:cBhvr additive="base">
                                        <p:cTn id="7" dur="500" fill="hold"/>
                                        <p:tgtEl>
                                          <p:spTgt spid="78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67">
                                            <p:txEl>
                                              <p:pRg st="1" end="1"/>
                                            </p:txEl>
                                          </p:spTgt>
                                        </p:tgtEl>
                                        <p:attrNameLst>
                                          <p:attrName>style.visibility</p:attrName>
                                        </p:attrNameLst>
                                      </p:cBhvr>
                                      <p:to>
                                        <p:strVal val="visible"/>
                                      </p:to>
                                    </p:set>
                                    <p:anim calcmode="lin" valueType="num">
                                      <p:cBhvr additive="base">
                                        <p:cTn id="13" dur="500" fill="hold"/>
                                        <p:tgtEl>
                                          <p:spTgt spid="78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8867">
                                            <p:txEl>
                                              <p:pRg st="2" end="2"/>
                                            </p:txEl>
                                          </p:spTgt>
                                        </p:tgtEl>
                                        <p:attrNameLst>
                                          <p:attrName>style.visibility</p:attrName>
                                        </p:attrNameLst>
                                      </p:cBhvr>
                                      <p:to>
                                        <p:strVal val="visible"/>
                                      </p:to>
                                    </p:set>
                                    <p:anim calcmode="lin" valueType="num">
                                      <p:cBhvr additive="base">
                                        <p:cTn id="19" dur="500" fill="hold"/>
                                        <p:tgtEl>
                                          <p:spTgt spid="78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886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42" name="Rectangle 2"/>
          <p:cNvSpPr>
            <a:spLocks noGrp="1" noChangeArrowheads="1"/>
          </p:cNvSpPr>
          <p:nvPr>
            <p:ph type="title"/>
          </p:nvPr>
        </p:nvSpPr>
        <p:spPr/>
        <p:txBody>
          <a:bodyPr/>
          <a:lstStyle/>
          <a:p>
            <a:pPr eaLnBrk="1" hangingPunct="1"/>
            <a:r>
              <a:rPr lang="en-US" smtClean="0"/>
              <a:t>Trigonometry Application</a:t>
            </a:r>
          </a:p>
        </p:txBody>
      </p:sp>
      <p:sp>
        <p:nvSpPr>
          <p:cNvPr id="76804" name="Rectangle 4"/>
          <p:cNvSpPr>
            <a:spLocks noGrp="1" noChangeArrowheads="1"/>
          </p:cNvSpPr>
          <p:nvPr>
            <p:ph idx="1"/>
          </p:nvPr>
        </p:nvSpPr>
        <p:spPr>
          <a:xfrm>
            <a:off x="498475" y="1076325"/>
            <a:ext cx="8110538" cy="4876800"/>
          </a:xfrm>
        </p:spPr>
        <p:txBody>
          <a:bodyPr/>
          <a:lstStyle/>
          <a:p>
            <a:pPr eaLnBrk="1" hangingPunct="1">
              <a:buFontTx/>
              <a:buNone/>
            </a:pPr>
            <a:r>
              <a:rPr lang="en-US" dirty="0" smtClean="0"/>
              <a:t>The </a:t>
            </a:r>
            <a:r>
              <a:rPr lang="en-US" dirty="0" smtClean="0">
                <a:solidFill>
                  <a:srgbClr val="FF0000"/>
                </a:solidFill>
              </a:rPr>
              <a:t>hypotenuse</a:t>
            </a:r>
            <a:r>
              <a:rPr lang="en-US" dirty="0" smtClean="0"/>
              <a:t> is the </a:t>
            </a:r>
            <a:r>
              <a:rPr lang="en-US" i="1" dirty="0" smtClean="0"/>
              <a:t>Magnitude</a:t>
            </a:r>
            <a:r>
              <a:rPr lang="en-US" dirty="0" smtClean="0"/>
              <a:t> of the Force, </a:t>
            </a:r>
            <a:r>
              <a:rPr lang="en-US" dirty="0" smtClean="0">
                <a:solidFill>
                  <a:srgbClr val="0000FF"/>
                </a:solidFill>
              </a:rPr>
              <a:t>F</a:t>
            </a:r>
          </a:p>
          <a:p>
            <a:pPr eaLnBrk="1" hangingPunct="1">
              <a:buFontTx/>
              <a:buNone/>
            </a:pPr>
            <a:r>
              <a:rPr lang="en-US" dirty="0" smtClean="0"/>
              <a:t>In the figure here,</a:t>
            </a:r>
          </a:p>
          <a:p>
            <a:pPr eaLnBrk="1" hangingPunct="1">
              <a:buFontTx/>
              <a:buNone/>
            </a:pPr>
            <a:r>
              <a:rPr lang="en-US" dirty="0" smtClean="0"/>
              <a:t>The </a:t>
            </a:r>
            <a:r>
              <a:rPr lang="en-US" dirty="0" smtClean="0">
                <a:solidFill>
                  <a:srgbClr val="FF0000"/>
                </a:solidFill>
              </a:rPr>
              <a:t>adjacent side</a:t>
            </a:r>
            <a:r>
              <a:rPr lang="en-US" dirty="0" smtClean="0"/>
              <a:t> is the x-component, </a:t>
            </a:r>
            <a:r>
              <a:rPr lang="en-US" dirty="0" err="1" smtClean="0">
                <a:solidFill>
                  <a:srgbClr val="0000FF"/>
                </a:solidFill>
              </a:rPr>
              <a:t>F</a:t>
            </a:r>
            <a:r>
              <a:rPr lang="en-US" baseline="-25000" dirty="0" err="1" smtClean="0">
                <a:solidFill>
                  <a:srgbClr val="0000FF"/>
                </a:solidFill>
              </a:rPr>
              <a:t>x</a:t>
            </a:r>
            <a:endParaRPr lang="en-US" baseline="-25000" dirty="0" smtClean="0">
              <a:solidFill>
                <a:srgbClr val="0000FF"/>
              </a:solidFill>
            </a:endParaRPr>
          </a:p>
          <a:p>
            <a:pPr eaLnBrk="1" hangingPunct="1">
              <a:buFontTx/>
              <a:buNone/>
            </a:pPr>
            <a:r>
              <a:rPr lang="en-US" dirty="0" smtClean="0"/>
              <a:t>The </a:t>
            </a:r>
            <a:r>
              <a:rPr lang="en-US" dirty="0" smtClean="0">
                <a:solidFill>
                  <a:srgbClr val="FF0000"/>
                </a:solidFill>
              </a:rPr>
              <a:t>opposite side</a:t>
            </a:r>
            <a:r>
              <a:rPr lang="en-US" dirty="0" smtClean="0"/>
              <a:t> is the y-component, </a:t>
            </a:r>
            <a:r>
              <a:rPr lang="en-US" dirty="0" err="1" smtClean="0">
                <a:solidFill>
                  <a:srgbClr val="0000FF"/>
                </a:solidFill>
              </a:rPr>
              <a:t>F</a:t>
            </a:r>
            <a:r>
              <a:rPr lang="en-US" baseline="-25000" dirty="0" err="1" smtClean="0">
                <a:solidFill>
                  <a:srgbClr val="0000FF"/>
                </a:solidFill>
              </a:rPr>
              <a:t>y</a:t>
            </a:r>
            <a:r>
              <a:rPr lang="en-US" dirty="0" smtClean="0"/>
              <a:t> </a:t>
            </a:r>
          </a:p>
        </p:txBody>
      </p:sp>
      <p:grpSp>
        <p:nvGrpSpPr>
          <p:cNvPr id="26644" name="Group 19"/>
          <p:cNvGrpSpPr>
            <a:grpSpLocks/>
          </p:cNvGrpSpPr>
          <p:nvPr/>
        </p:nvGrpSpPr>
        <p:grpSpPr bwMode="auto">
          <a:xfrm>
            <a:off x="2187575" y="3776663"/>
            <a:ext cx="6721475" cy="3000375"/>
            <a:chOff x="1378" y="2042"/>
            <a:chExt cx="4234" cy="1890"/>
          </a:xfrm>
        </p:grpSpPr>
        <p:sp>
          <p:nvSpPr>
            <p:cNvPr id="26645" name="Arc 6"/>
            <p:cNvSpPr>
              <a:spLocks/>
            </p:cNvSpPr>
            <p:nvPr/>
          </p:nvSpPr>
          <p:spPr bwMode="auto">
            <a:xfrm>
              <a:off x="1684" y="3456"/>
              <a:ext cx="78" cy="1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graphicFrame>
          <p:nvGraphicFramePr>
            <p:cNvPr id="26641" name="Object 17"/>
            <p:cNvGraphicFramePr>
              <a:graphicFrameLocks noChangeAspect="1"/>
            </p:cNvGraphicFramePr>
            <p:nvPr/>
          </p:nvGraphicFramePr>
          <p:xfrm>
            <a:off x="1896" y="3296"/>
            <a:ext cx="322" cy="322"/>
          </p:xfrm>
          <a:graphic>
            <a:graphicData uri="http://schemas.openxmlformats.org/presentationml/2006/ole">
              <mc:AlternateContent xmlns:mc="http://schemas.openxmlformats.org/markup-compatibility/2006">
                <mc:Choice xmlns:v="urn:schemas-microsoft-com:vml" Requires="v">
                  <p:oleObj spid="_x0000_s26662" name="Equation" r:id="rId4" imgW="177492" imgH="177492" progId="Equation.DSMT4">
                    <p:embed/>
                  </p:oleObj>
                </mc:Choice>
                <mc:Fallback>
                  <p:oleObj name="Equation" r:id="rId4" imgW="177492" imgH="177492" progId="Equation.DSMT4">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6" y="3296"/>
                          <a:ext cx="322" cy="3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46" name="Line 10"/>
            <p:cNvSpPr>
              <a:spLocks noChangeShapeType="1"/>
            </p:cNvSpPr>
            <p:nvPr/>
          </p:nvSpPr>
          <p:spPr bwMode="auto">
            <a:xfrm>
              <a:off x="1387" y="3605"/>
              <a:ext cx="3002" cy="0"/>
            </a:xfrm>
            <a:prstGeom prst="line">
              <a:avLst/>
            </a:prstGeom>
            <a:noFill/>
            <a:ln w="38100">
              <a:solidFill>
                <a:schemeClr val="tx1"/>
              </a:solidFill>
              <a:prstDash val="sysDot"/>
              <a:round/>
              <a:headEnd/>
              <a:tailEnd type="triangle" w="med" len="med"/>
            </a:ln>
          </p:spPr>
          <p:txBody>
            <a:bodyPr/>
            <a:lstStyle/>
            <a:p>
              <a:endParaRPr lang="en-US"/>
            </a:p>
          </p:txBody>
        </p:sp>
        <p:sp>
          <p:nvSpPr>
            <p:cNvPr id="26647" name="Line 11"/>
            <p:cNvSpPr>
              <a:spLocks noChangeShapeType="1"/>
            </p:cNvSpPr>
            <p:nvPr/>
          </p:nvSpPr>
          <p:spPr bwMode="auto">
            <a:xfrm flipV="1">
              <a:off x="4389" y="2042"/>
              <a:ext cx="0" cy="1562"/>
            </a:xfrm>
            <a:prstGeom prst="line">
              <a:avLst/>
            </a:prstGeom>
            <a:noFill/>
            <a:ln w="38100">
              <a:solidFill>
                <a:schemeClr val="tx1"/>
              </a:solidFill>
              <a:prstDash val="sysDot"/>
              <a:round/>
              <a:headEnd/>
              <a:tailEnd type="triangle" w="med" len="med"/>
            </a:ln>
          </p:spPr>
          <p:txBody>
            <a:bodyPr/>
            <a:lstStyle/>
            <a:p>
              <a:endParaRPr lang="en-US"/>
            </a:p>
          </p:txBody>
        </p:sp>
        <p:sp>
          <p:nvSpPr>
            <p:cNvPr id="26648" name="Line 12"/>
            <p:cNvSpPr>
              <a:spLocks noChangeShapeType="1"/>
            </p:cNvSpPr>
            <p:nvPr/>
          </p:nvSpPr>
          <p:spPr bwMode="auto">
            <a:xfrm flipH="1">
              <a:off x="1378" y="2042"/>
              <a:ext cx="3011" cy="1554"/>
            </a:xfrm>
            <a:prstGeom prst="line">
              <a:avLst/>
            </a:prstGeom>
            <a:noFill/>
            <a:ln w="63500">
              <a:solidFill>
                <a:srgbClr val="FF0000"/>
              </a:solidFill>
              <a:round/>
              <a:headEnd type="triangle" w="med" len="med"/>
              <a:tailEnd/>
            </a:ln>
          </p:spPr>
          <p:txBody>
            <a:bodyPr/>
            <a:lstStyle/>
            <a:p>
              <a:endParaRPr lang="en-US"/>
            </a:p>
          </p:txBody>
        </p:sp>
        <p:sp>
          <p:nvSpPr>
            <p:cNvPr id="26649" name="Line 13"/>
            <p:cNvSpPr>
              <a:spLocks noChangeShapeType="1"/>
            </p:cNvSpPr>
            <p:nvPr/>
          </p:nvSpPr>
          <p:spPr bwMode="auto">
            <a:xfrm flipH="1">
              <a:off x="4127" y="3308"/>
              <a:ext cx="262" cy="0"/>
            </a:xfrm>
            <a:prstGeom prst="line">
              <a:avLst/>
            </a:prstGeom>
            <a:noFill/>
            <a:ln w="31750">
              <a:solidFill>
                <a:schemeClr val="tx1"/>
              </a:solidFill>
              <a:round/>
              <a:headEnd/>
              <a:tailEnd/>
            </a:ln>
          </p:spPr>
          <p:txBody>
            <a:bodyPr/>
            <a:lstStyle/>
            <a:p>
              <a:endParaRPr lang="en-US"/>
            </a:p>
          </p:txBody>
        </p:sp>
        <p:sp>
          <p:nvSpPr>
            <p:cNvPr id="26650" name="Line 14"/>
            <p:cNvSpPr>
              <a:spLocks noChangeShapeType="1"/>
            </p:cNvSpPr>
            <p:nvPr/>
          </p:nvSpPr>
          <p:spPr bwMode="auto">
            <a:xfrm>
              <a:off x="4126" y="3308"/>
              <a:ext cx="9" cy="297"/>
            </a:xfrm>
            <a:prstGeom prst="line">
              <a:avLst/>
            </a:prstGeom>
            <a:noFill/>
            <a:ln w="31750">
              <a:solidFill>
                <a:schemeClr val="tx1"/>
              </a:solidFill>
              <a:round/>
              <a:headEnd/>
              <a:tailEnd/>
            </a:ln>
          </p:spPr>
          <p:txBody>
            <a:bodyPr/>
            <a:lstStyle/>
            <a:p>
              <a:endParaRPr lang="en-US"/>
            </a:p>
          </p:txBody>
        </p:sp>
        <p:sp>
          <p:nvSpPr>
            <p:cNvPr id="26651" name="Text Box 15"/>
            <p:cNvSpPr txBox="1">
              <a:spLocks noChangeArrowheads="1"/>
            </p:cNvSpPr>
            <p:nvPr/>
          </p:nvSpPr>
          <p:spPr bwMode="auto">
            <a:xfrm rot="-1620245">
              <a:off x="2072" y="2392"/>
              <a:ext cx="1998" cy="327"/>
            </a:xfrm>
            <a:prstGeom prst="rect">
              <a:avLst/>
            </a:prstGeom>
            <a:noFill/>
            <a:ln w="9525">
              <a:noFill/>
              <a:miter lim="800000"/>
              <a:headEnd/>
              <a:tailEnd/>
            </a:ln>
          </p:spPr>
          <p:txBody>
            <a:bodyPr>
              <a:spAutoFit/>
            </a:bodyPr>
            <a:lstStyle/>
            <a:p>
              <a:pPr>
                <a:spcBef>
                  <a:spcPct val="50000"/>
                </a:spcBef>
              </a:pPr>
              <a:r>
                <a:rPr lang="en-US" sz="2000"/>
                <a:t>Hypotenuse   </a:t>
              </a:r>
              <a:r>
                <a:rPr lang="en-US" sz="2800">
                  <a:solidFill>
                    <a:srgbClr val="0000FF"/>
                  </a:solidFill>
                </a:rPr>
                <a:t>F</a:t>
              </a:r>
            </a:p>
          </p:txBody>
        </p:sp>
        <p:sp>
          <p:nvSpPr>
            <p:cNvPr id="26652" name="Text Box 16"/>
            <p:cNvSpPr txBox="1">
              <a:spLocks noChangeArrowheads="1"/>
            </p:cNvSpPr>
            <p:nvPr/>
          </p:nvSpPr>
          <p:spPr bwMode="auto">
            <a:xfrm>
              <a:off x="3734" y="3291"/>
              <a:ext cx="402" cy="250"/>
            </a:xfrm>
            <a:prstGeom prst="rect">
              <a:avLst/>
            </a:prstGeom>
            <a:noFill/>
            <a:ln w="9525">
              <a:noFill/>
              <a:miter lim="800000"/>
              <a:headEnd/>
              <a:tailEnd/>
            </a:ln>
          </p:spPr>
          <p:txBody>
            <a:bodyPr>
              <a:spAutoFit/>
            </a:bodyPr>
            <a:lstStyle/>
            <a:p>
              <a:pPr>
                <a:spcBef>
                  <a:spcPct val="50000"/>
                </a:spcBef>
              </a:pPr>
              <a:r>
                <a:rPr lang="en-US" sz="2000"/>
                <a:t>90</a:t>
              </a:r>
              <a:r>
                <a:rPr lang="en-US" sz="2000">
                  <a:cs typeface="Arial" charset="0"/>
                </a:rPr>
                <a:t>°</a:t>
              </a:r>
            </a:p>
          </p:txBody>
        </p:sp>
        <p:sp>
          <p:nvSpPr>
            <p:cNvPr id="26653" name="Text Box 17"/>
            <p:cNvSpPr txBox="1">
              <a:spLocks noChangeArrowheads="1"/>
            </p:cNvSpPr>
            <p:nvPr/>
          </p:nvSpPr>
          <p:spPr bwMode="auto">
            <a:xfrm>
              <a:off x="4425" y="2575"/>
              <a:ext cx="1187" cy="519"/>
            </a:xfrm>
            <a:prstGeom prst="rect">
              <a:avLst/>
            </a:prstGeom>
            <a:noFill/>
            <a:ln w="9525">
              <a:noFill/>
              <a:miter lim="800000"/>
              <a:headEnd/>
              <a:tailEnd/>
            </a:ln>
          </p:spPr>
          <p:txBody>
            <a:bodyPr>
              <a:spAutoFit/>
            </a:bodyPr>
            <a:lstStyle/>
            <a:p>
              <a:pPr>
                <a:spcBef>
                  <a:spcPct val="50000"/>
                </a:spcBef>
              </a:pPr>
              <a:r>
                <a:rPr lang="en-US" sz="2000"/>
                <a:t>Opposite Side</a:t>
              </a:r>
              <a:br>
                <a:rPr lang="en-US" sz="2000"/>
              </a:br>
              <a:r>
                <a:rPr lang="en-US" sz="2800">
                  <a:solidFill>
                    <a:srgbClr val="0000FF"/>
                  </a:solidFill>
                </a:rPr>
                <a:t>F</a:t>
              </a:r>
              <a:r>
                <a:rPr lang="en-US" sz="2800" baseline="-25000">
                  <a:solidFill>
                    <a:srgbClr val="0000FF"/>
                  </a:solidFill>
                </a:rPr>
                <a:t>y</a:t>
              </a:r>
            </a:p>
          </p:txBody>
        </p:sp>
        <p:sp>
          <p:nvSpPr>
            <p:cNvPr id="26654" name="Text Box 18"/>
            <p:cNvSpPr txBox="1">
              <a:spLocks noChangeArrowheads="1"/>
            </p:cNvSpPr>
            <p:nvPr/>
          </p:nvSpPr>
          <p:spPr bwMode="auto">
            <a:xfrm>
              <a:off x="2197" y="3605"/>
              <a:ext cx="2784" cy="327"/>
            </a:xfrm>
            <a:prstGeom prst="rect">
              <a:avLst/>
            </a:prstGeom>
            <a:noFill/>
            <a:ln w="9525">
              <a:noFill/>
              <a:miter lim="800000"/>
              <a:headEnd/>
              <a:tailEnd/>
            </a:ln>
          </p:spPr>
          <p:txBody>
            <a:bodyPr>
              <a:spAutoFit/>
            </a:bodyPr>
            <a:lstStyle/>
            <a:p>
              <a:pPr>
                <a:spcBef>
                  <a:spcPct val="50000"/>
                </a:spcBef>
              </a:pPr>
              <a:r>
                <a:rPr lang="en-US" sz="2000"/>
                <a:t>Adjacent Side </a:t>
              </a:r>
              <a:r>
                <a:rPr lang="en-US" sz="2800">
                  <a:solidFill>
                    <a:srgbClr val="0000FF"/>
                  </a:solidFill>
                </a:rPr>
                <a:t>F</a:t>
              </a:r>
              <a:r>
                <a:rPr lang="en-US" sz="2800" baseline="-25000">
                  <a:solidFill>
                    <a:srgbClr val="0000FF"/>
                  </a:solidFill>
                </a:rPr>
                <a:t>x</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6804">
                                            <p:txEl>
                                              <p:pRg st="0" end="0"/>
                                            </p:txEl>
                                          </p:spTgt>
                                        </p:tgtEl>
                                        <p:attrNameLst>
                                          <p:attrName>style.visibility</p:attrName>
                                        </p:attrNameLst>
                                      </p:cBhvr>
                                      <p:to>
                                        <p:strVal val="visible"/>
                                      </p:to>
                                    </p:set>
                                    <p:anim calcmode="lin" valueType="num">
                                      <p:cBhvr additive="base">
                                        <p:cTn id="7" dur="500" fill="hold"/>
                                        <p:tgtEl>
                                          <p:spTgt spid="7680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680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6804">
                                            <p:txEl>
                                              <p:pRg st="1" end="1"/>
                                            </p:txEl>
                                          </p:spTgt>
                                        </p:tgtEl>
                                        <p:attrNameLst>
                                          <p:attrName>style.visibility</p:attrName>
                                        </p:attrNameLst>
                                      </p:cBhvr>
                                      <p:to>
                                        <p:strVal val="visible"/>
                                      </p:to>
                                    </p:set>
                                    <p:anim calcmode="lin" valueType="num">
                                      <p:cBhvr additive="base">
                                        <p:cTn id="13" dur="500" fill="hold"/>
                                        <p:tgtEl>
                                          <p:spTgt spid="7680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680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6804">
                                            <p:txEl>
                                              <p:pRg st="2" end="2"/>
                                            </p:txEl>
                                          </p:spTgt>
                                        </p:tgtEl>
                                        <p:attrNameLst>
                                          <p:attrName>style.visibility</p:attrName>
                                        </p:attrNameLst>
                                      </p:cBhvr>
                                      <p:to>
                                        <p:strVal val="visible"/>
                                      </p:to>
                                    </p:set>
                                    <p:anim calcmode="lin" valueType="num">
                                      <p:cBhvr additive="base">
                                        <p:cTn id="19" dur="500" fill="hold"/>
                                        <p:tgtEl>
                                          <p:spTgt spid="7680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680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6804">
                                            <p:txEl>
                                              <p:pRg st="3" end="3"/>
                                            </p:txEl>
                                          </p:spTgt>
                                        </p:tgtEl>
                                        <p:attrNameLst>
                                          <p:attrName>style.visibility</p:attrName>
                                        </p:attrNameLst>
                                      </p:cBhvr>
                                      <p:to>
                                        <p:strVal val="visible"/>
                                      </p:to>
                                    </p:set>
                                    <p:anim calcmode="lin" valueType="num">
                                      <p:cBhvr additive="base">
                                        <p:cTn id="25" dur="500" fill="hold"/>
                                        <p:tgtEl>
                                          <p:spTgt spid="7680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680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orce Vectors&amp;quot;&quot;/&gt;&lt;property id=&quot;20307&quot; value=&quot;291&quot;/&gt;&lt;/object&gt;&lt;object type=&quot;3&quot; unique_id=&quot;10005&quot;&gt;&lt;property id=&quot;20148&quot; value=&quot;5&quot;/&gt;&lt;property id=&quot;20300&quot; value=&quot;Slide 2 - &amp;quot;Vectors&amp;quot;&quot;/&gt;&lt;property id=&quot;20307&quot; value=&quot;258&quot;/&gt;&lt;/object&gt;&lt;object type=&quot;3&quot; unique_id=&quot;10006&quot;&gt;&lt;property id=&quot;20148&quot; value=&quot;5&quot;/&gt;&lt;property id=&quot;20300&quot; value=&quot;Slide 3 - &amp;quot;Illustrating Vectors&amp;quot;&quot;/&gt;&lt;property id=&quot;20307&quot; value=&quot;260&quot;/&gt;&lt;/object&gt;&lt;object type=&quot;3&quot; unique_id=&quot;10007&quot;&gt;&lt;property id=&quot;20148&quot; value=&quot;5&quot;/&gt;&lt;property id=&quot;20300&quot; value=&quot;Slide 4 - &amp;quot;Illustrating Vectors&amp;quot;&quot;/&gt;&lt;property id=&quot;20307&quot; value=&quot;285&quot;/&gt;&lt;/object&gt;&lt;object type=&quot;3&quot; unique_id=&quot;10008&quot;&gt;&lt;property id=&quot;20148&quot; value=&quot;5&quot;/&gt;&lt;property id=&quot;20300&quot; value=&quot;Slide 5 - &amp;quot;Illustrating Vectors&amp;quot;&quot;/&gt;&lt;property id=&quot;20307&quot; value=&quot;286&quot;/&gt;&lt;/object&gt;&lt;object type=&quot;3&quot; unique_id=&quot;10009&quot;&gt;&lt;property id=&quot;20148&quot; value=&quot;5&quot;/&gt;&lt;property id=&quot;20300&quot; value=&quot;Slide 6 - &amp;quot;Sense&amp;quot;&quot;/&gt;&lt;property id=&quot;20307&quot; value=&quot;261&quot;/&gt;&lt;/object&gt;&lt;object type=&quot;3&quot; unique_id=&quot;10010&quot;&gt;&lt;property id=&quot;20148&quot; value=&quot;5&quot;/&gt;&lt;property id=&quot;20300&quot; value=&quot;Slide 7 - &amp;quot;Trigonometry Review&amp;quot;&quot;/&gt;&lt;property id=&quot;20307&quot; value=&quot;287&quot;/&gt;&lt;/object&gt;&lt;object type=&quot;3&quot; unique_id=&quot;10011&quot;&gt;&lt;property id=&quot;20148&quot; value=&quot;5&quot;/&gt;&lt;property id=&quot;20300&quot; value=&quot;Slide 8 - &amp;quot;Trigonometry Review&amp;quot;&quot;/&gt;&lt;property id=&quot;20307&quot; value=&quot;290&quot;/&gt;&lt;/object&gt;&lt;object type=&quot;3&quot; unique_id=&quot;10012&quot;&gt;&lt;property id=&quot;20148&quot; value=&quot;5&quot;/&gt;&lt;property id=&quot;20300&quot; value=&quot;Slide 9 - &amp;quot;Trigonometry Application&amp;quot;&quot;/&gt;&lt;property id=&quot;20307&quot; value=&quot;288&quot;/&gt;&lt;/object&gt;&lt;object type=&quot;3&quot; unique_id=&quot;10013&quot;&gt;&lt;property id=&quot;20148&quot; value=&quot;5&quot;/&gt;&lt;property id=&quot;20300&quot; value=&quot;Slide 10 - &amp;quot;Trigonometry Application&amp;quot;&quot;/&gt;&lt;property id=&quot;20307&quot; value=&quot;289&quot;/&gt;&lt;/object&gt;&lt;object type=&quot;3&quot; unique_id=&quot;10014&quot;&gt;&lt;property id=&quot;20148&quot; value=&quot;5&quot;/&gt;&lt;property id=&quot;20300&quot; value=&quot;Slide 11 - &amp;quot;Vector X and Y Components&amp;quot;&quot;/&gt;&lt;property id=&quot;20307&quot; value=&quot;262&quot;/&gt;&lt;/object&gt;&lt;object type=&quot;3&quot; unique_id=&quot;10015&quot;&gt;&lt;property id=&quot;20148&quot; value=&quot;5&quot;/&gt;&lt;property id=&quot;20300&quot; value=&quot;Slide 12 - &amp;quot;Vector X and Y Components&amp;quot;&quot;/&gt;&lt;property id=&quot;20307&quot; value=&quot;263&quot;/&gt;&lt;/object&gt;&lt;object type=&quot;3&quot; unique_id=&quot;10016&quot;&gt;&lt;property id=&quot;20148&quot; value=&quot;5&quot;/&gt;&lt;property id=&quot;20300&quot; value=&quot;Slide 13 - &amp;quot;Vector X and Y Components&amp;quot;&quot;/&gt;&lt;property id=&quot;20307&quot; value=&quot;264&quot;/&gt;&lt;/object&gt;&lt;object type=&quot;3&quot; unique_id=&quot;10017&quot;&gt;&lt;property id=&quot;20148&quot; value=&quot;5&quot;/&gt;&lt;property id=&quot;20300&quot; value=&quot;Slide 14 - &amp;quot;Vector X and Y Components - Your Turn&amp;quot;&quot;/&gt;&lt;property id=&quot;20307&quot; value=&quot;268&quot;/&gt;&lt;/object&gt;&lt;object type=&quot;3&quot; unique_id=&quot;10018&quot;&gt;&lt;property id=&quot;20148&quot; value=&quot;5&quot;/&gt;&lt;property id=&quot;20300&quot; value=&quot;Slide 15 - &amp;quot;Vector X and Y Components – Your Turn&amp;quot;&quot;/&gt;&lt;property id=&quot;20307&quot; value=&quot;269&quot;/&gt;&lt;/object&gt;&lt;object type=&quot;3&quot; unique_id=&quot;10019&quot;&gt;&lt;property id=&quot;20148&quot; value=&quot;5&quot;/&gt;&lt;property id=&quot;20300&quot; value=&quot;Slide 16 - &amp;quot;Vector X and Y Components – Your Turn&amp;quot;&quot;/&gt;&lt;property id=&quot;20307&quot; value=&quot;270&quot;/&gt;&lt;/object&gt;&lt;object type=&quot;3&quot; unique_id=&quot;10020&quot;&gt;&lt;property id=&quot;20148&quot; value=&quot;5&quot;/&gt;&lt;property id=&quot;20300&quot; value=&quot;Slide 17 - &amp;quot;Resultant Force&amp;quot;&quot;/&gt;&lt;property id=&quot;20307&quot; value=&quot;267&quot;/&gt;&lt;/object&gt;&lt;object type=&quot;3&quot; unique_id=&quot;10021&quot;&gt;&lt;property id=&quot;20148&quot; value=&quot;5&quot;/&gt;&lt;property id=&quot;20300&quot; value=&quot;Slide 18 - &amp;quot;Resultant Force&amp;quot;&quot;/&gt;&lt;property id=&quot;20307&quot; value=&quot;271&quot;/&gt;&lt;/object&gt;&lt;object type=&quot;3&quot; unique_id=&quot;10022&quot;&gt;&lt;property id=&quot;20148&quot; value=&quot;5&quot;/&gt;&lt;property id=&quot;20300&quot; value=&quot;Slide 19 - &amp;quot;Resultant Force&amp;quot;&quot;/&gt;&lt;property id=&quot;20307&quot; value=&quot;272&quot;/&gt;&lt;/object&gt;&lt;object type=&quot;3&quot; unique_id=&quot;10023&quot;&gt;&lt;property id=&quot;20148&quot; value=&quot;5&quot;/&gt;&lt;property id=&quot;20300&quot; value=&quot;Slide 20 - &amp;quot;Resultant Force&amp;quot;&quot;/&gt;&lt;property id=&quot;20307&quot; value=&quot;273&quot;/&gt;&lt;/object&gt;&lt;object type=&quot;3&quot; unique_id=&quot;10024&quot;&gt;&lt;property id=&quot;20148&quot; value=&quot;5&quot;/&gt;&lt;property id=&quot;20300&quot; value=&quot;Slide 21 - &amp;quot;Resultant Force&amp;quot;&quot;/&gt;&lt;property id=&quot;20307&quot; value=&quot;274&quot;/&gt;&lt;/object&gt;&lt;object type=&quot;3&quot; unique_id=&quot;10025&quot;&gt;&lt;property id=&quot;20148&quot; value=&quot;5&quot;/&gt;&lt;property id=&quot;20300&quot; value=&quot;Slide 22 - &amp;quot;Resultant Force&amp;quot;&quot;/&gt;&lt;property id=&quot;20307&quot; value=&quot;275&quot;/&gt;&lt;/object&gt;&lt;object type=&quot;3&quot; unique_id=&quot;10026&quot;&gt;&lt;property id=&quot;20148&quot; value=&quot;5&quot;/&gt;&lt;property id=&quot;20300&quot; value=&quot;Slide 23 - &amp;quot;Resultant Force&amp;quot;&quot;/&gt;&lt;property id=&quot;20307&quot; value=&quot;276&quot;/&gt;&lt;/object&gt;&lt;object type=&quot;3&quot; unique_id=&quot;10027&quot;&gt;&lt;property id=&quot;20148&quot; value=&quot;5&quot;/&gt;&lt;property id=&quot;20300&quot; value=&quot;Slide 24 - &amp;quot;Resultant Force&amp;quot;&quot;/&gt;&lt;property id=&quot;20307&quot; value=&quot;278&quot;/&gt;&lt;/object&gt;&lt;object type=&quot;3&quot; unique_id=&quot;10028&quot;&gt;&lt;property id=&quot;20148&quot; value=&quot;5&quot;/&gt;&lt;property id=&quot;20300&quot; value=&quot;Slide 25 - &amp;quot;Resultant Force&amp;quot;&quot;/&gt;&lt;property id=&quot;20307&quot; value=&quot;277&quot;/&gt;&lt;/object&gt;&lt;object type=&quot;3&quot; unique_id=&quot;10029&quot;&gt;&lt;property id=&quot;20148&quot; value=&quot;5&quot;/&gt;&lt;property id=&quot;20300&quot; value=&quot;Slide 26 - &amp;quot;Resultant Force&amp;quot;&quot;/&gt;&lt;property id=&quot;20307&quot; value=&quot;279&quot;/&gt;&lt;/object&gt;&lt;object type=&quot;3&quot; unique_id=&quot;10030&quot;&gt;&lt;property id=&quot;20148&quot; value=&quot;5&quot;/&gt;&lt;property id=&quot;20300&quot; value=&quot;Slide 27 - &amp;quot;Resultant Force&amp;quot;&quot;/&gt;&lt;property id=&quot;20307&quot; value=&quot;280&quot;/&gt;&lt;/object&gt;&lt;object type=&quot;3&quot; unique_id=&quot;10031&quot;&gt;&lt;property id=&quot;20148&quot; value=&quot;5&quot;/&gt;&lt;property id=&quot;20300&quot; value=&quot;Slide 28 - &amp;quot;Resultant Force&amp;quot;&quot;/&gt;&lt;property id=&quot;20307&quot; value=&quot;281&quot;/&gt;&lt;/object&gt;&lt;object type=&quot;3&quot; unique_id=&quot;10032&quot;&gt;&lt;property id=&quot;20148&quot; value=&quot;5&quot;/&gt;&lt;property id=&quot;20300&quot; value=&quot;Slide 29 - &amp;quot;Resultant Force&amp;quot;&quot;/&gt;&lt;property id=&quot;20307&quot; value=&quot;282&quot;/&gt;&lt;/object&gt;&lt;/object&gt;&lt;/object&gt;&lt;/database&gt;"/>
  <p:tag name="SECTOMILLISECCONVERTED" val="1"/>
</p:tagLst>
</file>

<file path=ppt/theme/theme1.xml><?xml version="1.0" encoding="utf-8"?>
<a:theme xmlns:a="http://schemas.openxmlformats.org/drawingml/2006/main" name="Curriculum">
  <a:themeElements>
    <a:clrScheme name="Curriculu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rriculu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rriculu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rriculu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rriculu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rriculu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rriculu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rriculu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rriculu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rriculu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rriculu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rriculu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rriculu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rriculu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urriculumTemplate">
  <a:themeElements>
    <a:clrScheme name="General_PowerPoint_Template_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eneral_PowerPoint_Template_20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al_PowerPoint_Template_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neral_PowerPoint_Template_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neral_PowerPoint_Template_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neral_PowerPoint_Template_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neral_PowerPoint_Template_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neral_PowerPoint_Template_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neral_PowerPoint_Template_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neral_PowerPoint_Template_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neral_PowerPoint_Template_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neral_PowerPoint_Template_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neral_PowerPoint_Template_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neral_PowerPoint_Template_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9235FAAB3A6C45B68E209888EDCD6D" ma:contentTypeVersion="1" ma:contentTypeDescription="Create a new document." ma:contentTypeScope="" ma:versionID="a2e51b4465781ee61c1be13b06600764">
  <xsd:schema xmlns:xsd="http://www.w3.org/2001/XMLSchema" xmlns:xs="http://www.w3.org/2001/XMLSchema" xmlns:p="http://schemas.microsoft.com/office/2006/metadata/properties" xmlns:ns3="7ceb0ffb-2088-4669-913c-61eab4515a9c" targetNamespace="http://schemas.microsoft.com/office/2006/metadata/properties" ma:root="true" ma:fieldsID="5953469f158cc4a2b9daa4bb352e0bea" ns3:_="">
    <xsd:import namespace="7ceb0ffb-2088-4669-913c-61eab4515a9c"/>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eb0ffb-2088-4669-913c-61eab4515a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59D909-F835-4705-B643-CE98B6BBAC72}">
  <ds:schemaRefs>
    <ds:schemaRef ds:uri="http://schemas.microsoft.com/sharepoint/v3/contenttype/forms"/>
  </ds:schemaRefs>
</ds:datastoreItem>
</file>

<file path=customXml/itemProps2.xml><?xml version="1.0" encoding="utf-8"?>
<ds:datastoreItem xmlns:ds="http://schemas.openxmlformats.org/officeDocument/2006/customXml" ds:itemID="{2FAAE294-2EF4-4FAC-9665-F371668CD95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AC3FE68-E574-4B03-B680-B9E6DE7EBB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eb0ffb-2088-4669-913c-61eab4515a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Curriculum</Template>
  <TotalTime>3739</TotalTime>
  <Words>2226</Words>
  <Application>Microsoft Office PowerPoint</Application>
  <PresentationFormat>On-screen Show (4:3)</PresentationFormat>
  <Paragraphs>316</Paragraphs>
  <Slides>29</Slides>
  <Notes>28</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29</vt:i4>
      </vt:variant>
    </vt:vector>
  </HeadingPairs>
  <TitlesOfParts>
    <vt:vector size="34" baseType="lpstr">
      <vt:lpstr>Curriculum</vt:lpstr>
      <vt:lpstr>1_Custom Design</vt:lpstr>
      <vt:lpstr>2_Custom Design</vt:lpstr>
      <vt:lpstr>CurriculumTemplate</vt:lpstr>
      <vt:lpstr>Equation</vt:lpstr>
      <vt:lpstr>PowerPoint Presentation</vt:lpstr>
      <vt:lpstr>Vectors</vt:lpstr>
      <vt:lpstr>Illustrating Vectors</vt:lpstr>
      <vt:lpstr>Illustrating Vectors</vt:lpstr>
      <vt:lpstr>Illustrating Vectors</vt:lpstr>
      <vt:lpstr>Sense</vt:lpstr>
      <vt:lpstr>Trigonometry Review</vt:lpstr>
      <vt:lpstr>Trigonometry Review</vt:lpstr>
      <vt:lpstr>Trigonometry Application</vt:lpstr>
      <vt:lpstr>Trigonometry Application</vt:lpstr>
      <vt:lpstr>Vector X and Y Components</vt:lpstr>
      <vt:lpstr>Vector X and Y Components</vt:lpstr>
      <vt:lpstr>Vector X and Y Components</vt:lpstr>
      <vt:lpstr>Vector X and Y Components – Your Turn</vt:lpstr>
      <vt:lpstr>Vector X and Y Components – Your Turn</vt:lpstr>
      <vt:lpstr>Vector X and Y Components – Your Turn</vt:lpstr>
      <vt:lpstr>Resultant Force</vt:lpstr>
      <vt:lpstr>Resultant Force</vt:lpstr>
      <vt:lpstr>Resultant Force</vt:lpstr>
      <vt:lpstr>Resultant Force</vt:lpstr>
      <vt:lpstr>Resultant Force</vt:lpstr>
      <vt:lpstr>Resultant Force</vt:lpstr>
      <vt:lpstr>Resultant Force</vt:lpstr>
      <vt:lpstr>Resultant Force</vt:lpstr>
      <vt:lpstr>Resultant Force</vt:lpstr>
      <vt:lpstr>Resultant Force</vt:lpstr>
      <vt:lpstr>Resultant Force</vt:lpstr>
      <vt:lpstr>PowerPoint Presentation</vt:lpstr>
      <vt:lpstr>Resultant Force</vt:lpstr>
    </vt:vector>
  </TitlesOfParts>
  <Company>Project Lead The Way,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Activty 2.1.4 Force Vectors</dc:title>
  <dc:subject>PoE - Lesson 2.1</dc:subject>
  <dc:creator>PLTW</dc:creator>
  <cp:lastModifiedBy>Elliot Mork</cp:lastModifiedBy>
  <cp:revision>116</cp:revision>
  <dcterms:created xsi:type="dcterms:W3CDTF">2008-05-21T19:51:12Z</dcterms:created>
  <dcterms:modified xsi:type="dcterms:W3CDTF">2014-11-20T16:35:04Z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0x010100889235FAAB3A6C45B68E209888EDCD6D</vt:lpwstr>
  </property>
  <property fmtid="{D5CDD505-2E9C-101B-9397-08002B2CF9AE}" pid="3" name="IsMyDocuments">
    <vt:bool>true</vt:bool>
  </property>
</Properties>
</file>