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tiff" ContentType="image/tiff"/>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3.xml" ContentType="application/vnd.openxmlformats-officedocument.presentationml.tags+xml"/>
  <Override PartName="/ppt/notesSlides/notesSlide11.xml" ContentType="application/vnd.openxmlformats-officedocument.presentationml.notesSlide+xml"/>
  <Override PartName="/ppt/tags/tag4.xml" ContentType="application/vnd.openxmlformats-officedocument.presentationml.tags+xml"/>
  <Override PartName="/ppt/notesSlides/notesSlide12.xml" ContentType="application/vnd.openxmlformats-officedocument.presentationml.notesSlide+xml"/>
  <Override PartName="/ppt/tags/tag5.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4"/>
    <p:sldMasterId id="2147483685" r:id="rId5"/>
  </p:sldMasterIdLst>
  <p:notesMasterIdLst>
    <p:notesMasterId r:id="rId31"/>
  </p:notesMasterIdLst>
  <p:handoutMasterIdLst>
    <p:handoutMasterId r:id="rId32"/>
  </p:handoutMasterIdLst>
  <p:sldIdLst>
    <p:sldId id="500" r:id="rId6"/>
    <p:sldId id="426" r:id="rId7"/>
    <p:sldId id="456" r:id="rId8"/>
    <p:sldId id="493" r:id="rId9"/>
    <p:sldId id="457" r:id="rId10"/>
    <p:sldId id="451" r:id="rId11"/>
    <p:sldId id="447" r:id="rId12"/>
    <p:sldId id="494" r:id="rId13"/>
    <p:sldId id="495" r:id="rId14"/>
    <p:sldId id="496" r:id="rId15"/>
    <p:sldId id="497" r:id="rId16"/>
    <p:sldId id="407" r:id="rId17"/>
    <p:sldId id="414" r:id="rId18"/>
    <p:sldId id="415" r:id="rId19"/>
    <p:sldId id="466" r:id="rId20"/>
    <p:sldId id="467" r:id="rId21"/>
    <p:sldId id="468" r:id="rId22"/>
    <p:sldId id="469" r:id="rId23"/>
    <p:sldId id="474" r:id="rId24"/>
    <p:sldId id="475" r:id="rId25"/>
    <p:sldId id="476" r:id="rId26"/>
    <p:sldId id="477" r:id="rId27"/>
    <p:sldId id="478" r:id="rId28"/>
    <p:sldId id="480" r:id="rId29"/>
    <p:sldId id="481" r:id="rId30"/>
  </p:sldIdLst>
  <p:sldSz cx="9144000" cy="6858000" type="screen4x3"/>
  <p:notesSz cx="6858000" cy="9077325"/>
  <p:custDataLst>
    <p:tags r:id="rId3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roth_r" initials="" lastIdx="9" clrIdx="0"/>
  <p:cmAuthor id="1" name="Kristen"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B"/>
    <a:srgbClr val="000066"/>
    <a:srgbClr val="000099"/>
    <a:srgbClr val="FF3300"/>
    <a:srgbClr val="FF0000"/>
    <a:srgbClr val="33CC33"/>
    <a:srgbClr val="00CC00"/>
    <a:srgbClr val="B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4" autoAdjust="0"/>
    <p:restoredTop sz="91197" autoAdjust="0"/>
  </p:normalViewPr>
  <p:slideViewPr>
    <p:cSldViewPr snapToGrid="0">
      <p:cViewPr varScale="1">
        <p:scale>
          <a:sx n="111" d="100"/>
          <a:sy n="111" d="100"/>
        </p:scale>
        <p:origin x="-17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840"/>
    </p:cViewPr>
  </p:sorterViewPr>
  <p:notesViewPr>
    <p:cSldViewPr snapToGrid="0">
      <p:cViewPr varScale="1">
        <p:scale>
          <a:sx n="53" d="100"/>
          <a:sy n="53" d="100"/>
        </p:scale>
        <p:origin x="-2562" y="-90"/>
      </p:cViewPr>
      <p:guideLst>
        <p:guide orient="horz" pos="285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gs" Target="tags/tag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6" name="Rectangle 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a:t>Free Body Diagrams</a:t>
            </a:r>
          </a:p>
        </p:txBody>
      </p:sp>
      <p:sp>
        <p:nvSpPr>
          <p:cNvPr id="66567" name="Rectangle 7"/>
          <p:cNvSpPr>
            <a:spLocks noGrp="1" noChangeArrowheads="1"/>
          </p:cNvSpPr>
          <p:nvPr>
            <p:ph type="dt" sz="quarter" idx="1"/>
          </p:nvPr>
        </p:nvSpPr>
        <p:spPr bwMode="auto">
          <a:xfrm>
            <a:off x="37338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r>
              <a:rPr lang="en-US"/>
              <a:t>Principles of Engineering</a:t>
            </a:r>
            <a:r>
              <a:rPr lang="en-US" baseline="30000"/>
              <a:t>TM</a:t>
            </a:r>
            <a:endParaRPr lang="en-US"/>
          </a:p>
          <a:p>
            <a:pPr>
              <a:defRPr/>
            </a:pPr>
            <a:r>
              <a:rPr lang="en-US"/>
              <a:t>Unit </a:t>
            </a:r>
            <a:r>
              <a:rPr lang="en-US" smtClean="0"/>
              <a:t>2 </a:t>
            </a:r>
            <a:r>
              <a:rPr lang="en-US"/>
              <a:t>– Lesson </a:t>
            </a:r>
            <a:r>
              <a:rPr lang="en-US" smtClean="0"/>
              <a:t>2.1 </a:t>
            </a:r>
            <a:r>
              <a:rPr lang="en-US"/>
              <a:t>- Statics</a:t>
            </a:r>
          </a:p>
        </p:txBody>
      </p:sp>
      <p:sp>
        <p:nvSpPr>
          <p:cNvPr id="66568" name="Rectangle 8"/>
          <p:cNvSpPr>
            <a:spLocks noGrp="1" noChangeArrowheads="1"/>
          </p:cNvSpPr>
          <p:nvPr>
            <p:ph type="ftr" sz="quarter" idx="2"/>
          </p:nvPr>
        </p:nvSpPr>
        <p:spPr bwMode="auto">
          <a:xfrm>
            <a:off x="0" y="87630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Arial" charset="0"/>
              </a:defRPr>
            </a:lvl1pPr>
          </a:lstStyle>
          <a:p>
            <a:pPr>
              <a:defRPr/>
            </a:pPr>
            <a:endParaRPr lang="en-US"/>
          </a:p>
          <a:p>
            <a:pPr>
              <a:defRPr/>
            </a:pPr>
            <a:endParaRPr lang="en-US"/>
          </a:p>
          <a:p>
            <a:pPr>
              <a:defRPr/>
            </a:pPr>
            <a:endParaRPr lang="en-US"/>
          </a:p>
          <a:p>
            <a:pPr>
              <a:defRPr/>
            </a:pPr>
            <a:endParaRPr lang="en-US"/>
          </a:p>
          <a:p>
            <a:pPr>
              <a:defRPr/>
            </a:pPr>
            <a:endParaRPr lang="en-US"/>
          </a:p>
          <a:p>
            <a:pPr>
              <a:defRPr/>
            </a:pPr>
            <a:r>
              <a:rPr lang="en-US"/>
              <a:t>Project Lead The Way, Inc.</a:t>
            </a:r>
            <a:endParaRPr lang="en-US" baseline="30000"/>
          </a:p>
          <a:p>
            <a:pPr>
              <a:defRPr/>
            </a:pPr>
            <a:r>
              <a:rPr lang="en-US"/>
              <a:t>Copyright 2010</a:t>
            </a:r>
          </a:p>
          <a:p>
            <a:pPr>
              <a:defRPr/>
            </a:pPr>
            <a:endParaRPr lang="en-US"/>
          </a:p>
        </p:txBody>
      </p:sp>
      <p:sp>
        <p:nvSpPr>
          <p:cNvPr id="66569" name="Rectangle 9"/>
          <p:cNvSpPr>
            <a:spLocks noGrp="1" noChangeArrowheads="1"/>
          </p:cNvSpPr>
          <p:nvPr>
            <p:ph type="sldNum" sz="quarter" idx="3"/>
          </p:nvPr>
        </p:nvSpPr>
        <p:spPr bwMode="auto">
          <a:xfrm>
            <a:off x="3751263" y="8529638"/>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2519383-9A09-4B9C-AADC-C99272D84097}" type="slidenum">
              <a:rPr lang="en-US"/>
              <a:pPr>
                <a:defRPr/>
              </a:pPr>
              <a:t>‹#›</a:t>
            </a:fld>
            <a:endParaRPr lang="en-US"/>
          </a:p>
        </p:txBody>
      </p:sp>
    </p:spTree>
    <p:extLst>
      <p:ext uri="{BB962C8B-B14F-4D97-AF65-F5344CB8AC3E}">
        <p14:creationId xmlns:p14="http://schemas.microsoft.com/office/powerpoint/2010/main" val="551571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p:spPr>
      </p:sp>
      <p:sp>
        <p:nvSpPr>
          <p:cNvPr id="123909" name="Rectangle 5"/>
          <p:cNvSpPr>
            <a:spLocks noGrp="1" noChangeArrowheads="1"/>
          </p:cNvSpPr>
          <p:nvPr>
            <p:ph type="body" sz="quarter" idx="3"/>
          </p:nvPr>
        </p:nvSpPr>
        <p:spPr bwMode="auto">
          <a:xfrm>
            <a:off x="914400" y="4311650"/>
            <a:ext cx="5029200" cy="40846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3912" name="Rectangle 8"/>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a:t>Free Body Diagrams</a:t>
            </a:r>
          </a:p>
        </p:txBody>
      </p:sp>
      <p:sp>
        <p:nvSpPr>
          <p:cNvPr id="123913" name="Rectangle 9"/>
          <p:cNvSpPr>
            <a:spLocks noGrp="1" noChangeArrowheads="1"/>
          </p:cNvSpPr>
          <p:nvPr>
            <p:ph type="dt" sz="quarter" idx="1"/>
          </p:nvPr>
        </p:nvSpPr>
        <p:spPr bwMode="auto">
          <a:xfrm>
            <a:off x="37338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r>
              <a:rPr lang="en-US"/>
              <a:t>Principles of Engineering</a:t>
            </a:r>
            <a:r>
              <a:rPr lang="en-US" baseline="30000"/>
              <a:t>TM</a:t>
            </a:r>
            <a:endParaRPr lang="en-US"/>
          </a:p>
          <a:p>
            <a:pPr>
              <a:defRPr/>
            </a:pPr>
            <a:r>
              <a:rPr lang="en-US"/>
              <a:t>Unit 2 – Lesson 2.1 - Statics</a:t>
            </a:r>
          </a:p>
        </p:txBody>
      </p:sp>
      <p:sp>
        <p:nvSpPr>
          <p:cNvPr id="28678" name="Rectangle 10"/>
          <p:cNvSpPr>
            <a:spLocks noChangeArrowheads="1"/>
          </p:cNvSpPr>
          <p:nvPr/>
        </p:nvSpPr>
        <p:spPr bwMode="auto">
          <a:xfrm>
            <a:off x="0" y="8763000"/>
            <a:ext cx="2971800" cy="457200"/>
          </a:xfrm>
          <a:prstGeom prst="rect">
            <a:avLst/>
          </a:prstGeom>
          <a:noFill/>
          <a:ln>
            <a:noFill/>
          </a:ln>
          <a:extLst/>
        </p:spPr>
        <p:txBody>
          <a:bodyPr anchor="b"/>
          <a:lstStyle/>
          <a:p>
            <a:pPr eaLnBrk="0" hangingPunct="0">
              <a:defRPr/>
            </a:pPr>
            <a:endParaRPr lang="en-US" sz="1200"/>
          </a:p>
          <a:p>
            <a:pPr eaLnBrk="0" hangingPunct="0">
              <a:defRPr/>
            </a:pPr>
            <a:endParaRPr lang="en-US" sz="1200"/>
          </a:p>
          <a:p>
            <a:pPr eaLnBrk="0" hangingPunct="0">
              <a:defRPr/>
            </a:pPr>
            <a:endParaRPr lang="en-US" sz="1200"/>
          </a:p>
          <a:p>
            <a:pPr>
              <a:defRPr/>
            </a:pPr>
            <a:endParaRPr lang="en-US" sz="1200"/>
          </a:p>
          <a:p>
            <a:pPr>
              <a:defRPr/>
            </a:pPr>
            <a:endParaRPr lang="en-US" sz="1200"/>
          </a:p>
          <a:p>
            <a:pPr eaLnBrk="0" hangingPunct="0">
              <a:defRPr/>
            </a:pPr>
            <a:r>
              <a:rPr lang="en-US" sz="1200"/>
              <a:t>Project Lead The Way, Inc.</a:t>
            </a:r>
            <a:endParaRPr lang="en-US" sz="1200" baseline="30000">
              <a:cs typeface="Arial" charset="0"/>
            </a:endParaRPr>
          </a:p>
          <a:p>
            <a:pPr eaLnBrk="0" hangingPunct="0">
              <a:defRPr/>
            </a:pPr>
            <a:r>
              <a:rPr lang="en-US" sz="1200">
                <a:cs typeface="Arial" charset="0"/>
              </a:rPr>
              <a:t>Copyright 2010</a:t>
            </a:r>
          </a:p>
          <a:p>
            <a:pPr>
              <a:defRPr/>
            </a:pPr>
            <a:endParaRPr lang="en-US" sz="1200"/>
          </a:p>
        </p:txBody>
      </p:sp>
      <p:sp>
        <p:nvSpPr>
          <p:cNvPr id="28679" name="Rectangle 11"/>
          <p:cNvSpPr>
            <a:spLocks noChangeArrowheads="1"/>
          </p:cNvSpPr>
          <p:nvPr/>
        </p:nvSpPr>
        <p:spPr bwMode="auto">
          <a:xfrm>
            <a:off x="3751263" y="8540750"/>
            <a:ext cx="2971800" cy="457200"/>
          </a:xfrm>
          <a:prstGeom prst="rect">
            <a:avLst/>
          </a:prstGeom>
          <a:noFill/>
          <a:ln>
            <a:noFill/>
          </a:ln>
          <a:extLst/>
        </p:spPr>
        <p:txBody>
          <a:bodyPr anchor="b"/>
          <a:lstStyle/>
          <a:p>
            <a:pPr algn="r">
              <a:defRPr/>
            </a:pPr>
            <a:fld id="{97581FE9-7503-406D-9CC2-8511C5013F5A}" type="slidenum">
              <a:rPr lang="en-US" sz="1200"/>
              <a:pPr algn="r">
                <a:defRPr/>
              </a:pPr>
              <a:t>‹#›</a:t>
            </a:fld>
            <a:endParaRPr lang="en-US" sz="1200"/>
          </a:p>
        </p:txBody>
      </p:sp>
    </p:spTree>
    <p:extLst>
      <p:ext uri="{BB962C8B-B14F-4D97-AF65-F5344CB8AC3E}">
        <p14:creationId xmlns:p14="http://schemas.microsoft.com/office/powerpoint/2010/main" val="3509864231"/>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8"/>
          <p:cNvSpPr>
            <a:spLocks noGrp="1" noChangeArrowheads="1"/>
          </p:cNvSpPr>
          <p:nvPr>
            <p:ph type="hdr" sz="quarter"/>
          </p:nvPr>
        </p:nvSpPr>
        <p:spPr>
          <a:noFill/>
        </p:spPr>
        <p:txBody>
          <a:bodyPr/>
          <a:lstStyle/>
          <a:p>
            <a:r>
              <a:rPr lang="en-US" smtClean="0"/>
              <a:t>Free Body Diagrams</a:t>
            </a:r>
          </a:p>
        </p:txBody>
      </p:sp>
      <p:sp>
        <p:nvSpPr>
          <p:cNvPr id="20482"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t>Every object exists surrounded by other objects, perhaps resting against something, perhaps moving through its surroundings. While an object is in a given environment, it interacts with other objects around it, exerting forces on those objects and having forces exerted upon it.  </a:t>
            </a:r>
          </a:p>
          <a:p>
            <a:pPr eaLnBrk="1" hangingPunct="1"/>
            <a:r>
              <a:rPr lang="en-US" smtClean="0"/>
              <a:t>A free body diagram isolates an object from its environment, or system, and symbolically examines all of the forces acting on the object.</a:t>
            </a:r>
          </a:p>
          <a:p>
            <a:pPr eaLnBrk="1" hangingPunct="1"/>
            <a:r>
              <a:rPr lang="en-US" smtClean="0"/>
              <a:t>This allows engineers to focus on the forces acting upon the object. From the free body diagram, engineers develop equations which can describe equilibrium, motion, momentum, strength, and many other physical properties.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8"/>
          <p:cNvSpPr>
            <a:spLocks noGrp="1" noChangeArrowheads="1"/>
          </p:cNvSpPr>
          <p:nvPr>
            <p:ph type="hdr" sz="quarter"/>
          </p:nvPr>
        </p:nvSpPr>
        <p:spPr>
          <a:noFill/>
        </p:spPr>
        <p:txBody>
          <a:bodyPr/>
          <a:lstStyle/>
          <a:p>
            <a:r>
              <a:rPr lang="en-US" smtClean="0"/>
              <a:t>Free Body Diagrams</a:t>
            </a:r>
          </a:p>
        </p:txBody>
      </p:sp>
      <p:sp>
        <p:nvSpPr>
          <p:cNvPr id="38914"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mtClean="0"/>
              <a:t>Free body diagrams should be drawn completely isolated from all other objects. We “free” the body from its system. Instead of taking time to draw the object in detail, we substitute a simple geometric shape, such as a square or a circle. For these exercises the shape we draw is considered dimensionless.</a:t>
            </a:r>
          </a:p>
          <a:p>
            <a:pPr eaLnBrk="1" hangingPunct="1"/>
            <a:endParaRPr lang="en-US" smtClean="0"/>
          </a:p>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8"/>
          <p:cNvSpPr>
            <a:spLocks noGrp="1" noChangeArrowheads="1"/>
          </p:cNvSpPr>
          <p:nvPr>
            <p:ph type="hdr" sz="quarter"/>
          </p:nvPr>
        </p:nvSpPr>
        <p:spPr>
          <a:noFill/>
        </p:spPr>
        <p:txBody>
          <a:bodyPr/>
          <a:lstStyle/>
          <a:p>
            <a:r>
              <a:rPr lang="en-US" smtClean="0"/>
              <a:t>Free Body Diagrams</a:t>
            </a:r>
          </a:p>
        </p:txBody>
      </p:sp>
      <p:sp>
        <p:nvSpPr>
          <p:cNvPr id="40962"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8"/>
          <p:cNvSpPr>
            <a:spLocks noGrp="1" noChangeArrowheads="1"/>
          </p:cNvSpPr>
          <p:nvPr>
            <p:ph type="hdr" sz="quarter"/>
          </p:nvPr>
        </p:nvSpPr>
        <p:spPr>
          <a:noFill/>
        </p:spPr>
        <p:txBody>
          <a:bodyPr/>
          <a:lstStyle/>
          <a:p>
            <a:r>
              <a:rPr lang="en-US" smtClean="0"/>
              <a:t>Free Body Diagrams</a:t>
            </a:r>
          </a:p>
        </p:txBody>
      </p:sp>
      <p:sp>
        <p:nvSpPr>
          <p:cNvPr id="43010"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z="10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8"/>
          <p:cNvSpPr>
            <a:spLocks noGrp="1" noChangeArrowheads="1"/>
          </p:cNvSpPr>
          <p:nvPr>
            <p:ph type="hdr" sz="quarter"/>
          </p:nvPr>
        </p:nvSpPr>
        <p:spPr>
          <a:noFill/>
        </p:spPr>
        <p:txBody>
          <a:bodyPr/>
          <a:lstStyle/>
          <a:p>
            <a:r>
              <a:rPr lang="en-US" smtClean="0"/>
              <a:t>Free Body Diagrams</a:t>
            </a:r>
          </a:p>
        </p:txBody>
      </p:sp>
      <p:sp>
        <p:nvSpPr>
          <p:cNvPr id="45058"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smtClean="0"/>
              <a:t>Free body diagrams are frequently used while solving pulley system problems. It is useful to isolate the parts of a pulley system to discover relationships between the parts. This pulley system consists of an upper fixed pulley, which is supporting block M1, and a lower movable pulley. The movable pulley is supporting block M2. A single rope or cord connects these pulleys. Both pulleys are considered mass-less and frictionless.</a:t>
            </a:r>
          </a:p>
          <a:p>
            <a:pPr eaLnBrk="1" hangingPunct="1"/>
            <a:r>
              <a:rPr lang="en-US" smtClean="0"/>
              <a:t>A free body diagram of M1 would start with a small shape. Two forces are acting on M1: The weight of M1 and the tension force of the rope.</a:t>
            </a:r>
          </a:p>
          <a:p>
            <a:pPr eaLnBrk="1" hangingPunct="1"/>
            <a:r>
              <a:rPr lang="en-US" smtClean="0"/>
              <a:t>We can also isolate the pulleys. Looking at the lower movable pulley, we draw the free body. The weight of the block M2 is pulling down on the pulley. Two strands of the rope are pulling up on the pulley, and each of the strands is exerting a tension force.</a:t>
            </a:r>
          </a:p>
          <a:p>
            <a:pPr eaLnBrk="1" hangingPunct="1"/>
            <a:r>
              <a:rPr lang="en-US" smtClean="0"/>
              <a:t>The tension force in the rope is equal in each free body diagram within the system since there is a single tension force in the entire rope.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8"/>
          <p:cNvSpPr>
            <a:spLocks noGrp="1" noChangeArrowheads="1"/>
          </p:cNvSpPr>
          <p:nvPr>
            <p:ph type="hdr" sz="quarter"/>
          </p:nvPr>
        </p:nvSpPr>
        <p:spPr>
          <a:noFill/>
        </p:spPr>
        <p:txBody>
          <a:bodyPr/>
          <a:lstStyle/>
          <a:p>
            <a:r>
              <a:rPr lang="en-US" smtClean="0"/>
              <a:t>Free Body Diagrams</a:t>
            </a:r>
          </a:p>
        </p:txBody>
      </p:sp>
      <p:sp>
        <p:nvSpPr>
          <p:cNvPr id="47106"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8"/>
          <p:cNvSpPr>
            <a:spLocks noGrp="1" noChangeArrowheads="1"/>
          </p:cNvSpPr>
          <p:nvPr>
            <p:ph type="hdr" sz="quarter"/>
          </p:nvPr>
        </p:nvSpPr>
        <p:spPr>
          <a:noFill/>
        </p:spPr>
        <p:txBody>
          <a:bodyPr/>
          <a:lstStyle/>
          <a:p>
            <a:r>
              <a:rPr lang="en-US" smtClean="0"/>
              <a:t>Free Body Diagrams</a:t>
            </a:r>
          </a:p>
        </p:txBody>
      </p:sp>
      <p:sp>
        <p:nvSpPr>
          <p:cNvPr id="49154"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8"/>
          <p:cNvSpPr>
            <a:spLocks noGrp="1" noChangeArrowheads="1"/>
          </p:cNvSpPr>
          <p:nvPr>
            <p:ph type="hdr" sz="quarter"/>
          </p:nvPr>
        </p:nvSpPr>
        <p:spPr>
          <a:noFill/>
        </p:spPr>
        <p:txBody>
          <a:bodyPr/>
          <a:lstStyle/>
          <a:p>
            <a:r>
              <a:rPr lang="en-US" smtClean="0"/>
              <a:t>Free Body Diagrams</a:t>
            </a:r>
          </a:p>
        </p:txBody>
      </p:sp>
      <p:sp>
        <p:nvSpPr>
          <p:cNvPr id="51202"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8"/>
          <p:cNvSpPr>
            <a:spLocks noGrp="1" noChangeArrowheads="1"/>
          </p:cNvSpPr>
          <p:nvPr>
            <p:ph type="hdr" sz="quarter"/>
          </p:nvPr>
        </p:nvSpPr>
        <p:spPr>
          <a:noFill/>
        </p:spPr>
        <p:txBody>
          <a:bodyPr/>
          <a:lstStyle/>
          <a:p>
            <a:r>
              <a:rPr lang="en-US" smtClean="0"/>
              <a:t>Free Body Diagrams</a:t>
            </a:r>
          </a:p>
        </p:txBody>
      </p:sp>
      <p:sp>
        <p:nvSpPr>
          <p:cNvPr id="53250"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8"/>
          <p:cNvSpPr>
            <a:spLocks noGrp="1" noChangeArrowheads="1"/>
          </p:cNvSpPr>
          <p:nvPr>
            <p:ph type="hdr" sz="quarter"/>
          </p:nvPr>
        </p:nvSpPr>
        <p:spPr>
          <a:noFill/>
        </p:spPr>
        <p:txBody>
          <a:bodyPr/>
          <a:lstStyle/>
          <a:p>
            <a:r>
              <a:rPr lang="en-US" smtClean="0"/>
              <a:t>Free Body Diagrams</a:t>
            </a:r>
          </a:p>
        </p:txBody>
      </p:sp>
      <p:sp>
        <p:nvSpPr>
          <p:cNvPr id="55298"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8"/>
          <p:cNvSpPr>
            <a:spLocks noGrp="1" noChangeArrowheads="1"/>
          </p:cNvSpPr>
          <p:nvPr>
            <p:ph type="hdr" sz="quarter"/>
          </p:nvPr>
        </p:nvSpPr>
        <p:spPr>
          <a:noFill/>
        </p:spPr>
        <p:txBody>
          <a:bodyPr/>
          <a:lstStyle/>
          <a:p>
            <a:r>
              <a:rPr lang="en-US" smtClean="0"/>
              <a:t>Free Body Diagrams</a:t>
            </a:r>
          </a:p>
        </p:txBody>
      </p:sp>
      <p:sp>
        <p:nvSpPr>
          <p:cNvPr id="57346"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8"/>
          <p:cNvSpPr>
            <a:spLocks noGrp="1" noChangeArrowheads="1"/>
          </p:cNvSpPr>
          <p:nvPr>
            <p:ph type="hdr" sz="quarter"/>
          </p:nvPr>
        </p:nvSpPr>
        <p:spPr>
          <a:noFill/>
        </p:spPr>
        <p:txBody>
          <a:bodyPr/>
          <a:lstStyle/>
          <a:p>
            <a:r>
              <a:rPr lang="en-US" smtClean="0"/>
              <a:t>Free Body Diagrams</a:t>
            </a:r>
          </a:p>
        </p:txBody>
      </p:sp>
      <p:sp>
        <p:nvSpPr>
          <p:cNvPr id="22530"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8"/>
          <p:cNvSpPr>
            <a:spLocks noGrp="1" noChangeArrowheads="1"/>
          </p:cNvSpPr>
          <p:nvPr>
            <p:ph type="hdr" sz="quarter"/>
          </p:nvPr>
        </p:nvSpPr>
        <p:spPr>
          <a:noFill/>
        </p:spPr>
        <p:txBody>
          <a:bodyPr/>
          <a:lstStyle/>
          <a:p>
            <a:r>
              <a:rPr lang="en-US" smtClean="0"/>
              <a:t>Free Body Diagrams</a:t>
            </a:r>
          </a:p>
        </p:txBody>
      </p:sp>
      <p:sp>
        <p:nvSpPr>
          <p:cNvPr id="59394"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8"/>
          <p:cNvSpPr>
            <a:spLocks noGrp="1" noChangeArrowheads="1"/>
          </p:cNvSpPr>
          <p:nvPr>
            <p:ph type="hdr" sz="quarter"/>
          </p:nvPr>
        </p:nvSpPr>
        <p:spPr>
          <a:noFill/>
        </p:spPr>
        <p:txBody>
          <a:bodyPr/>
          <a:lstStyle/>
          <a:p>
            <a:r>
              <a:rPr lang="en-US" smtClean="0"/>
              <a:t>Free Body Diagrams</a:t>
            </a:r>
          </a:p>
        </p:txBody>
      </p:sp>
      <p:sp>
        <p:nvSpPr>
          <p:cNvPr id="61442"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8"/>
          <p:cNvSpPr>
            <a:spLocks noGrp="1" noChangeArrowheads="1"/>
          </p:cNvSpPr>
          <p:nvPr>
            <p:ph type="hdr" sz="quarter"/>
          </p:nvPr>
        </p:nvSpPr>
        <p:spPr>
          <a:noFill/>
        </p:spPr>
        <p:txBody>
          <a:bodyPr/>
          <a:lstStyle/>
          <a:p>
            <a:r>
              <a:rPr lang="en-US" smtClean="0"/>
              <a:t>Free Body Diagrams</a:t>
            </a:r>
          </a:p>
        </p:txBody>
      </p:sp>
      <p:sp>
        <p:nvSpPr>
          <p:cNvPr id="63490"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8"/>
          <p:cNvSpPr>
            <a:spLocks noGrp="1" noChangeArrowheads="1"/>
          </p:cNvSpPr>
          <p:nvPr>
            <p:ph type="hdr" sz="quarter"/>
          </p:nvPr>
        </p:nvSpPr>
        <p:spPr>
          <a:noFill/>
        </p:spPr>
        <p:txBody>
          <a:bodyPr/>
          <a:lstStyle/>
          <a:p>
            <a:r>
              <a:rPr lang="en-US" smtClean="0"/>
              <a:t>Free Body Diagrams</a:t>
            </a:r>
          </a:p>
        </p:txBody>
      </p:sp>
      <p:sp>
        <p:nvSpPr>
          <p:cNvPr id="65538"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8"/>
          <p:cNvSpPr>
            <a:spLocks noGrp="1" noChangeArrowheads="1"/>
          </p:cNvSpPr>
          <p:nvPr>
            <p:ph type="hdr" sz="quarter"/>
          </p:nvPr>
        </p:nvSpPr>
        <p:spPr>
          <a:noFill/>
        </p:spPr>
        <p:txBody>
          <a:bodyPr/>
          <a:lstStyle/>
          <a:p>
            <a:r>
              <a:rPr lang="en-US" smtClean="0"/>
              <a:t>Free Body Diagrams</a:t>
            </a:r>
          </a:p>
        </p:txBody>
      </p:sp>
      <p:sp>
        <p:nvSpPr>
          <p:cNvPr id="67586"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8"/>
          <p:cNvSpPr>
            <a:spLocks noGrp="1" noChangeArrowheads="1"/>
          </p:cNvSpPr>
          <p:nvPr>
            <p:ph type="hdr" sz="quarter"/>
          </p:nvPr>
        </p:nvSpPr>
        <p:spPr>
          <a:noFill/>
        </p:spPr>
        <p:txBody>
          <a:bodyPr/>
          <a:lstStyle/>
          <a:p>
            <a:r>
              <a:rPr lang="en-US" smtClean="0"/>
              <a:t>Free Body Diagrams</a:t>
            </a:r>
          </a:p>
        </p:txBody>
      </p:sp>
      <p:sp>
        <p:nvSpPr>
          <p:cNvPr id="24578"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8"/>
          <p:cNvSpPr>
            <a:spLocks noGrp="1" noChangeArrowheads="1"/>
          </p:cNvSpPr>
          <p:nvPr>
            <p:ph type="hdr" sz="quarter"/>
          </p:nvPr>
        </p:nvSpPr>
        <p:spPr>
          <a:noFill/>
        </p:spPr>
        <p:txBody>
          <a:bodyPr/>
          <a:lstStyle/>
          <a:p>
            <a:r>
              <a:rPr lang="en-US" smtClean="0"/>
              <a:t>Free Body Diagrams</a:t>
            </a:r>
          </a:p>
        </p:txBody>
      </p:sp>
      <p:sp>
        <p:nvSpPr>
          <p:cNvPr id="26626"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8"/>
          <p:cNvSpPr>
            <a:spLocks noGrp="1" noChangeArrowheads="1"/>
          </p:cNvSpPr>
          <p:nvPr>
            <p:ph type="hdr" sz="quarter"/>
          </p:nvPr>
        </p:nvSpPr>
        <p:spPr>
          <a:noFill/>
        </p:spPr>
        <p:txBody>
          <a:bodyPr/>
          <a:lstStyle/>
          <a:p>
            <a:r>
              <a:rPr lang="en-US" smtClean="0"/>
              <a:t>Free Body Diagrams</a:t>
            </a:r>
          </a:p>
        </p:txBody>
      </p:sp>
      <p:sp>
        <p:nvSpPr>
          <p:cNvPr id="28674"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8"/>
          <p:cNvSpPr>
            <a:spLocks noGrp="1" noChangeArrowheads="1"/>
          </p:cNvSpPr>
          <p:nvPr>
            <p:ph type="hdr" sz="quarter"/>
          </p:nvPr>
        </p:nvSpPr>
        <p:spPr>
          <a:noFill/>
        </p:spPr>
        <p:txBody>
          <a:bodyPr/>
          <a:lstStyle/>
          <a:p>
            <a:r>
              <a:rPr lang="en-US" smtClean="0"/>
              <a:t>Free Body Diagrams</a:t>
            </a:r>
          </a:p>
        </p:txBody>
      </p:sp>
      <p:sp>
        <p:nvSpPr>
          <p:cNvPr id="30722"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t>Free body diagrams should be drawn completely isolated from all other objects. We “free” the body from its system. Instead of taking time to draw the object in detail, we substitute a simple geometric shape, such as a square or a circle. For these exercises the shape we draw is considered dimensionless.</a:t>
            </a:r>
          </a:p>
          <a:p>
            <a:pPr eaLnBrk="1" hangingPunct="1"/>
            <a:endParaRPr lang="en-US" smtClean="0"/>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8"/>
          <p:cNvSpPr>
            <a:spLocks noGrp="1" noChangeArrowheads="1"/>
          </p:cNvSpPr>
          <p:nvPr>
            <p:ph type="hdr" sz="quarter"/>
          </p:nvPr>
        </p:nvSpPr>
        <p:spPr>
          <a:noFill/>
        </p:spPr>
        <p:txBody>
          <a:bodyPr/>
          <a:lstStyle/>
          <a:p>
            <a:r>
              <a:rPr lang="en-US" smtClean="0"/>
              <a:t>Free Body Diagrams</a:t>
            </a:r>
          </a:p>
        </p:txBody>
      </p:sp>
      <p:sp>
        <p:nvSpPr>
          <p:cNvPr id="32770"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Free body diagrams should be drawn completely isolated from all other objects. We “free” the body from its system. Instead of taking time to draw the object in detail, we substitute a simple geometric shape, such as a square or a circle. For these exercises the shape we draw is considered dimensionless.</a:t>
            </a:r>
          </a:p>
          <a:p>
            <a:pPr eaLnBrk="1" hangingPunct="1"/>
            <a:endParaRPr lang="en-US" smtClean="0"/>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8"/>
          <p:cNvSpPr>
            <a:spLocks noGrp="1" noChangeArrowheads="1"/>
          </p:cNvSpPr>
          <p:nvPr>
            <p:ph type="hdr" sz="quarter"/>
          </p:nvPr>
        </p:nvSpPr>
        <p:spPr>
          <a:noFill/>
        </p:spPr>
        <p:txBody>
          <a:bodyPr/>
          <a:lstStyle/>
          <a:p>
            <a:r>
              <a:rPr lang="en-US" smtClean="0"/>
              <a:t>Free Body Diagrams</a:t>
            </a:r>
          </a:p>
        </p:txBody>
      </p:sp>
      <p:sp>
        <p:nvSpPr>
          <p:cNvPr id="34818"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smtClean="0"/>
              <a:t>Free body diagrams should be drawn completely isolated from all other objects. We “free” the body from its system. Instead of taking time to draw the object in detail, we substitute a simple geometric shape, such as a square or a circle. For these exercises the shape we draw is considered dimensionless.</a:t>
            </a:r>
          </a:p>
          <a:p>
            <a:pPr eaLnBrk="1" hangingPunct="1"/>
            <a:endParaRPr lang="en-US" smtClean="0"/>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8"/>
          <p:cNvSpPr>
            <a:spLocks noGrp="1" noChangeArrowheads="1"/>
          </p:cNvSpPr>
          <p:nvPr>
            <p:ph type="hdr" sz="quarter"/>
          </p:nvPr>
        </p:nvSpPr>
        <p:spPr>
          <a:noFill/>
        </p:spPr>
        <p:txBody>
          <a:bodyPr/>
          <a:lstStyle/>
          <a:p>
            <a:r>
              <a:rPr lang="en-US" smtClean="0"/>
              <a:t>Free Body Diagrams</a:t>
            </a:r>
          </a:p>
        </p:txBody>
      </p:sp>
      <p:sp>
        <p:nvSpPr>
          <p:cNvPr id="36866" name="Rectangle 9"/>
          <p:cNvSpPr>
            <a:spLocks noGrp="1" noChangeArrowheads="1"/>
          </p:cNvSpPr>
          <p:nvPr>
            <p:ph type="dt" sz="quarter" idx="1"/>
          </p:nvPr>
        </p:nvSpPr>
        <p:spPr>
          <a:noFill/>
        </p:spPr>
        <p:txBody>
          <a:bodyPr/>
          <a:lstStyle/>
          <a:p>
            <a:r>
              <a:rPr lang="en-US" smtClean="0"/>
              <a:t>Principles of Engineering</a:t>
            </a:r>
            <a:r>
              <a:rPr lang="en-US" baseline="30000" smtClean="0"/>
              <a:t>TM</a:t>
            </a:r>
            <a:endParaRPr lang="en-US" smtClean="0"/>
          </a:p>
          <a:p>
            <a:r>
              <a:rPr lang="en-US" smtClean="0"/>
              <a:t>Unit 4 – Lesson 4.1 - Statics</a:t>
            </a: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mtClean="0"/>
              <a:t>Free body diagrams should be drawn completely isolated from all other objects. We “free” the body from its system. Instead of taking time to draw the object in detail, we substitute a simple geometric shape, such as a square or a circle. For these exercises the shape we draw is considered dimensionless.</a:t>
            </a:r>
          </a:p>
          <a:p>
            <a:pPr eaLnBrk="1" hangingPunct="1"/>
            <a:endParaRPr lang="en-US" smtClean="0"/>
          </a:p>
          <a:p>
            <a:pPr eaLnBrk="1" hangingPunct="1"/>
            <a:r>
              <a:rPr lang="en-US" smtClean="0"/>
              <a:t>Ask the question: Why are these two forces equal? A typical answer would be that they are not moving. Go a little bit further and ask what law of motion explains this situation. Answer=Newton’s Second Law, which is F=ma. If there is no acceleration, then there is no net force. </a:t>
            </a:r>
          </a:p>
          <a:p>
            <a:pPr eaLnBrk="1" hangingPunct="1"/>
            <a:endParaRPr lang="en-US" smtClean="0"/>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09923" name="Rectangle 3"/>
          <p:cNvSpPr>
            <a:spLocks noGrp="1" noChangeArrowheads="1"/>
          </p:cNvSpPr>
          <p:nvPr>
            <p:ph type="ctrTitle"/>
          </p:nvPr>
        </p:nvSpPr>
        <p:spPr>
          <a:xfrm>
            <a:off x="685800" y="2130425"/>
            <a:ext cx="7772400" cy="1470025"/>
          </a:xfrm>
        </p:spPr>
        <p:txBody>
          <a:bodyPr/>
          <a:lstStyle>
            <a:lvl1pPr algn="ctr">
              <a:defRPr sz="5400" b="1">
                <a:solidFill>
                  <a:srgbClr val="FF0000"/>
                </a:solidFill>
              </a:defRPr>
            </a:lvl1pPr>
          </a:lstStyle>
          <a:p>
            <a:r>
              <a:rPr lang="en-US"/>
              <a:t>Click to edit Master title style</a:t>
            </a:r>
          </a:p>
        </p:txBody>
      </p:sp>
      <p:sp>
        <p:nvSpPr>
          <p:cNvPr id="209924" name="Rectangle 4"/>
          <p:cNvSpPr>
            <a:spLocks noGrp="1" noChangeArrowheads="1"/>
          </p:cNvSpPr>
          <p:nvPr>
            <p:ph type="subTitle" idx="1"/>
          </p:nvPr>
        </p:nvSpPr>
        <p:spPr>
          <a:xfrm>
            <a:off x="1371600" y="3886200"/>
            <a:ext cx="6400800" cy="1752600"/>
          </a:xfrm>
        </p:spPr>
        <p:txBody>
          <a:bodyPr/>
          <a:lstStyle>
            <a:lvl1pPr marL="0" indent="0" algn="ctr">
              <a:defRPr b="1"/>
            </a:lvl1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0"/>
            <a:ext cx="2179638" cy="6065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391275" cy="6065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3363" y="1539875"/>
            <a:ext cx="41687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54538" y="1539875"/>
            <a:ext cx="41687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56" name="Rectangle 12"/>
          <p:cNvSpPr>
            <a:spLocks noGrp="1" noChangeArrowheads="1"/>
          </p:cNvSpPr>
          <p:nvPr>
            <p:ph type="title"/>
          </p:nvPr>
        </p:nvSpPr>
        <p:spPr bwMode="auto">
          <a:xfrm>
            <a:off x="0" y="0"/>
            <a:ext cx="8501063" cy="882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13"/>
          <p:cNvSpPr>
            <a:spLocks noGrp="1" noChangeArrowheads="1"/>
          </p:cNvSpPr>
          <p:nvPr>
            <p:ph type="body" idx="1"/>
          </p:nvPr>
        </p:nvSpPr>
        <p:spPr bwMode="auto">
          <a:xfrm>
            <a:off x="233363" y="1539875"/>
            <a:ext cx="84899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Text </a:t>
            </a: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p:timing>
    <p:tnLst>
      <p:par>
        <p:cTn id="1" dur="indefinite" restart="never" nodeType="tmRoot"/>
      </p:par>
    </p:tnLst>
  </p:timing>
  <p:txStyles>
    <p:titleStyle>
      <a:lvl1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4400">
          <a:solidFill>
            <a:srgbClr val="0000FF"/>
          </a:solidFill>
          <a:effectLst>
            <a:outerShdw blurRad="38100" dist="38100" dir="2700000" algn="tl">
              <a:srgbClr val="C0C0C0"/>
            </a:outerShdw>
          </a:effectLst>
          <a:latin typeface="Arial" charset="0"/>
        </a:defRPr>
      </a:lvl5pPr>
      <a:lvl6pPr marL="457200" algn="l" rtl="0" fontAlgn="base">
        <a:spcBef>
          <a:spcPct val="0"/>
        </a:spcBef>
        <a:spcAft>
          <a:spcPct val="0"/>
        </a:spcAft>
        <a:defRPr sz="4400">
          <a:solidFill>
            <a:srgbClr val="0000FF"/>
          </a:solidFill>
          <a:effectLst>
            <a:outerShdw blurRad="38100" dist="38100" dir="2700000" algn="tl">
              <a:srgbClr val="C0C0C0"/>
            </a:outerShdw>
          </a:effectLst>
          <a:latin typeface="Arial" charset="0"/>
        </a:defRPr>
      </a:lvl6pPr>
      <a:lvl7pPr marL="914400" algn="l" rtl="0" fontAlgn="base">
        <a:spcBef>
          <a:spcPct val="0"/>
        </a:spcBef>
        <a:spcAft>
          <a:spcPct val="0"/>
        </a:spcAft>
        <a:defRPr sz="4400">
          <a:solidFill>
            <a:srgbClr val="0000FF"/>
          </a:solidFill>
          <a:effectLst>
            <a:outerShdw blurRad="38100" dist="38100" dir="2700000" algn="tl">
              <a:srgbClr val="C0C0C0"/>
            </a:outerShdw>
          </a:effectLst>
          <a:latin typeface="Arial" charset="0"/>
        </a:defRPr>
      </a:lvl7pPr>
      <a:lvl8pPr marL="1371600" algn="l" rtl="0" fontAlgn="base">
        <a:spcBef>
          <a:spcPct val="0"/>
        </a:spcBef>
        <a:spcAft>
          <a:spcPct val="0"/>
        </a:spcAft>
        <a:defRPr sz="4400">
          <a:solidFill>
            <a:srgbClr val="0000FF"/>
          </a:solidFill>
          <a:effectLst>
            <a:outerShdw blurRad="38100" dist="38100" dir="2700000" algn="tl">
              <a:srgbClr val="C0C0C0"/>
            </a:outerShdw>
          </a:effectLst>
          <a:latin typeface="Arial" charset="0"/>
        </a:defRPr>
      </a:lvl8pPr>
      <a:lvl9pPr marL="1828800" algn="l" rtl="0" fontAlgn="base">
        <a:spcBef>
          <a:spcPct val="0"/>
        </a:spcBef>
        <a:spcAft>
          <a:spcPct val="0"/>
        </a:spcAft>
        <a:defRPr sz="4400">
          <a:solidFill>
            <a:srgbClr val="0000FF"/>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defRPr sz="3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4.xml"/><Relationship Id="rId5" Type="http://schemas.openxmlformats.org/officeDocument/2006/relationships/image" Target="../media/image12.wmf"/><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1.bin"/><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1371600" y="4343400"/>
            <a:ext cx="6400800" cy="838200"/>
          </a:xfrm>
          <a:prstGeom prst="rect">
            <a:avLst/>
          </a:prstGeom>
        </p:spPr>
        <p:txBody>
          <a:bodyPr>
            <a:normAutofit/>
          </a:bodyPr>
          <a:lstStyle>
            <a:lvl1pPr marL="342900" indent="-342900" algn="l" rtl="0" eaLnBrk="0" fontAlgn="base" hangingPunct="0">
              <a:spcBef>
                <a:spcPct val="20000"/>
              </a:spcBef>
              <a:spcAft>
                <a:spcPct val="0"/>
              </a:spcAft>
              <a:defRPr sz="3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a:r>
              <a:rPr lang="en-US" sz="3200" b="1" kern="0" dirty="0" smtClean="0">
                <a:solidFill>
                  <a:srgbClr val="002060"/>
                </a:solidFill>
                <a:latin typeface="Arial" panose="020B0604020202020204" pitchFamily="34" charset="0"/>
                <a:cs typeface="Arial" panose="020B0604020202020204" pitchFamily="34" charset="0"/>
              </a:rPr>
              <a:t>Free Body Diagrams</a:t>
            </a:r>
            <a:endParaRPr lang="en-US" sz="3200" b="1" kern="0" dirty="0">
              <a:solidFill>
                <a:srgbClr val="002060"/>
              </a:solidFill>
              <a:latin typeface="Arial" panose="020B0604020202020204" pitchFamily="34" charset="0"/>
              <a:cs typeface="Arial" panose="020B0604020202020204" pitchFamily="34" charset="0"/>
            </a:endParaRPr>
          </a:p>
        </p:txBody>
      </p:sp>
      <p:pic>
        <p:nvPicPr>
          <p:cNvPr id="3" name="Picture 4" descr="C:\Users\lsmith\Dropbox\2014-15 Curriculum Release\Notes\Logos\PLTW Logo Transparent.t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600199"/>
            <a:ext cx="5943600" cy="1982832"/>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txBox="1">
            <a:spLocks/>
          </p:cNvSpPr>
          <p:nvPr/>
        </p:nvSpPr>
        <p:spPr>
          <a:xfrm>
            <a:off x="6858000" y="6629400"/>
            <a:ext cx="2209800" cy="228600"/>
          </a:xfrm>
          <a:prstGeom prst="rect">
            <a:avLst/>
          </a:prstGeom>
        </p:spPr>
        <p:txBody>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r>
              <a:rPr lang="en-US" sz="800" dirty="0" smtClean="0">
                <a:solidFill>
                  <a:schemeClr val="bg1">
                    <a:lumMod val="50000"/>
                  </a:schemeClr>
                </a:solidFill>
                <a:latin typeface="Arial" panose="020B0604020202020204" pitchFamily="34" charset="0"/>
                <a:cs typeface="Arial" panose="020B0604020202020204" pitchFamily="34" charset="0"/>
              </a:rPr>
              <a:t>© 2012 Project Lead The Way, Inc.</a:t>
            </a:r>
            <a:endParaRPr lang="en-US" sz="800" dirty="0">
              <a:solidFill>
                <a:schemeClr val="bg1">
                  <a:lumMod val="50000"/>
                </a:schemeClr>
              </a:solidFill>
              <a:latin typeface="Arial" panose="020B0604020202020204" pitchFamily="34" charset="0"/>
              <a:cs typeface="Arial" panose="020B0604020202020204" pitchFamily="34" charset="0"/>
            </a:endParaRPr>
          </a:p>
        </p:txBody>
      </p:sp>
      <p:sp>
        <p:nvSpPr>
          <p:cNvPr id="5" name="Footer Placeholder 3"/>
          <p:cNvSpPr txBox="1">
            <a:spLocks/>
          </p:cNvSpPr>
          <p:nvPr/>
        </p:nvSpPr>
        <p:spPr>
          <a:xfrm>
            <a:off x="0" y="6629400"/>
            <a:ext cx="2209800" cy="228600"/>
          </a:xfrm>
          <a:prstGeom prst="rect">
            <a:avLst/>
          </a:prstGeom>
        </p:spPr>
        <p:txBody>
          <a:bodyPr/>
          <a:lstStyle>
            <a:defPPr>
              <a:defRPr lang="en-US"/>
            </a:defPPr>
            <a:lvl1pPr marL="0" algn="l" defTabSz="914400" rtl="0" eaLnBrk="1" latinLnBrk="0" hangingPunct="1">
              <a:defRPr sz="18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smtClean="0">
                <a:latin typeface="Arial" panose="020B0604020202020204" pitchFamily="34" charset="0"/>
                <a:cs typeface="Arial" panose="020B0604020202020204" pitchFamily="34" charset="0"/>
              </a:rPr>
              <a:t>Principles </a:t>
            </a:r>
            <a:r>
              <a:rPr lang="en-US" sz="800" dirty="0" smtClean="0">
                <a:latin typeface="Arial" panose="020B0604020202020204" pitchFamily="34" charset="0"/>
                <a:cs typeface="Arial" panose="020B0604020202020204" pitchFamily="34" charset="0"/>
              </a:rPr>
              <a:t>of </a:t>
            </a:r>
            <a:r>
              <a:rPr lang="en-US" sz="800" dirty="0" smtClean="0">
                <a:latin typeface="Arial" panose="020B0604020202020204" pitchFamily="34" charset="0"/>
                <a:cs typeface="Arial" panose="020B0604020202020204" pitchFamily="34" charset="0"/>
              </a:rPr>
              <a:t>Engineering</a:t>
            </a:r>
            <a:endParaRPr 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110999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sz="4000" smtClean="0">
                <a:solidFill>
                  <a:srgbClr val="00386B"/>
                </a:solidFill>
                <a:effectLst/>
              </a:rPr>
              <a:t>Free Body Diagram Procedure</a:t>
            </a:r>
          </a:p>
        </p:txBody>
      </p:sp>
      <p:sp>
        <p:nvSpPr>
          <p:cNvPr id="35842" name="Rectangle 3"/>
          <p:cNvSpPr>
            <a:spLocks noGrp="1" noChangeArrowheads="1"/>
          </p:cNvSpPr>
          <p:nvPr>
            <p:ph type="body" idx="1"/>
          </p:nvPr>
        </p:nvSpPr>
        <p:spPr>
          <a:xfrm>
            <a:off x="161925" y="1147763"/>
            <a:ext cx="6383338" cy="831850"/>
          </a:xfrm>
        </p:spPr>
        <p:txBody>
          <a:bodyPr/>
          <a:lstStyle/>
          <a:p>
            <a:pPr eaLnBrk="1" hangingPunct="1"/>
            <a:r>
              <a:rPr lang="en-US" smtClean="0"/>
              <a:t>3. Label objects and forces. </a:t>
            </a:r>
          </a:p>
        </p:txBody>
      </p:sp>
      <p:pic>
        <p:nvPicPr>
          <p:cNvPr id="35843" name="Picture 4"/>
          <p:cNvPicPr>
            <a:picLocks noChangeAspect="1" noChangeArrowheads="1"/>
          </p:cNvPicPr>
          <p:nvPr/>
        </p:nvPicPr>
        <p:blipFill>
          <a:blip r:embed="rId3"/>
          <a:srcRect l="10504" t="4846" r="12907"/>
          <a:stretch>
            <a:fillRect/>
          </a:stretch>
        </p:blipFill>
        <p:spPr bwMode="auto">
          <a:xfrm>
            <a:off x="6327775" y="830263"/>
            <a:ext cx="2644775" cy="1751012"/>
          </a:xfrm>
          <a:prstGeom prst="rect">
            <a:avLst/>
          </a:prstGeom>
          <a:noFill/>
          <a:ln w="9525">
            <a:noFill/>
            <a:miter lim="800000"/>
            <a:headEnd/>
            <a:tailEnd/>
          </a:ln>
        </p:spPr>
      </p:pic>
      <p:sp>
        <p:nvSpPr>
          <p:cNvPr id="35844" name="Rectangle 5"/>
          <p:cNvSpPr>
            <a:spLocks noChangeArrowheads="1"/>
          </p:cNvSpPr>
          <p:nvPr/>
        </p:nvSpPr>
        <p:spPr bwMode="auto">
          <a:xfrm>
            <a:off x="3009900" y="4057650"/>
            <a:ext cx="2886075" cy="561975"/>
          </a:xfrm>
          <a:prstGeom prst="rect">
            <a:avLst/>
          </a:prstGeom>
          <a:noFill/>
          <a:ln w="38100">
            <a:solidFill>
              <a:schemeClr val="tx1"/>
            </a:solidFill>
            <a:miter lim="800000"/>
            <a:headEnd/>
            <a:tailEnd/>
          </a:ln>
        </p:spPr>
        <p:txBody>
          <a:bodyPr wrap="none" anchor="ctr"/>
          <a:lstStyle/>
          <a:p>
            <a:endParaRPr lang="en-US"/>
          </a:p>
        </p:txBody>
      </p:sp>
      <p:sp>
        <p:nvSpPr>
          <p:cNvPr id="35845" name="Line 6"/>
          <p:cNvSpPr>
            <a:spLocks noChangeShapeType="1"/>
          </p:cNvSpPr>
          <p:nvPr/>
        </p:nvSpPr>
        <p:spPr bwMode="auto">
          <a:xfrm>
            <a:off x="4400550" y="2695575"/>
            <a:ext cx="0" cy="1352550"/>
          </a:xfrm>
          <a:prstGeom prst="line">
            <a:avLst/>
          </a:prstGeom>
          <a:noFill/>
          <a:ln w="88900">
            <a:solidFill>
              <a:srgbClr val="FF0000"/>
            </a:solidFill>
            <a:round/>
            <a:headEnd type="triangle" w="med" len="med"/>
            <a:tailEnd/>
          </a:ln>
        </p:spPr>
        <p:txBody>
          <a:bodyPr wrap="none" anchor="ctr"/>
          <a:lstStyle/>
          <a:p>
            <a:endParaRPr lang="en-US"/>
          </a:p>
        </p:txBody>
      </p:sp>
      <p:sp>
        <p:nvSpPr>
          <p:cNvPr id="35846" name="Line 7"/>
          <p:cNvSpPr>
            <a:spLocks noChangeShapeType="1"/>
          </p:cNvSpPr>
          <p:nvPr/>
        </p:nvSpPr>
        <p:spPr bwMode="auto">
          <a:xfrm>
            <a:off x="4429125" y="4648200"/>
            <a:ext cx="0" cy="1352550"/>
          </a:xfrm>
          <a:prstGeom prst="line">
            <a:avLst/>
          </a:prstGeom>
          <a:noFill/>
          <a:ln w="88900">
            <a:solidFill>
              <a:srgbClr val="FF0000"/>
            </a:solidFill>
            <a:round/>
            <a:headEnd/>
            <a:tailEnd type="triangle" w="med" len="med"/>
          </a:ln>
        </p:spPr>
        <p:txBody>
          <a:bodyPr wrap="none" anchor="ctr"/>
          <a:lstStyle/>
          <a:p>
            <a:endParaRPr lang="en-US"/>
          </a:p>
        </p:txBody>
      </p:sp>
      <p:sp>
        <p:nvSpPr>
          <p:cNvPr id="405514" name="Text Box 10"/>
          <p:cNvSpPr txBox="1">
            <a:spLocks noChangeArrowheads="1"/>
          </p:cNvSpPr>
          <p:nvPr/>
        </p:nvSpPr>
        <p:spPr bwMode="auto">
          <a:xfrm>
            <a:off x="4591050" y="2828925"/>
            <a:ext cx="1390650" cy="366713"/>
          </a:xfrm>
          <a:prstGeom prst="rect">
            <a:avLst/>
          </a:prstGeom>
          <a:noFill/>
          <a:ln w="9525">
            <a:noFill/>
            <a:miter lim="800000"/>
            <a:headEnd/>
            <a:tailEnd/>
          </a:ln>
        </p:spPr>
        <p:txBody>
          <a:bodyPr>
            <a:spAutoFit/>
          </a:bodyPr>
          <a:lstStyle/>
          <a:p>
            <a:pPr>
              <a:spcBef>
                <a:spcPct val="50000"/>
              </a:spcBef>
            </a:pPr>
            <a:r>
              <a:rPr lang="en-US"/>
              <a:t>N=5 lbf</a:t>
            </a:r>
          </a:p>
        </p:txBody>
      </p:sp>
      <p:sp>
        <p:nvSpPr>
          <p:cNvPr id="405515" name="Text Box 11"/>
          <p:cNvSpPr txBox="1">
            <a:spLocks noChangeArrowheads="1"/>
          </p:cNvSpPr>
          <p:nvPr/>
        </p:nvSpPr>
        <p:spPr bwMode="auto">
          <a:xfrm>
            <a:off x="4562475" y="5410200"/>
            <a:ext cx="1390650" cy="366713"/>
          </a:xfrm>
          <a:prstGeom prst="rect">
            <a:avLst/>
          </a:prstGeom>
          <a:noFill/>
          <a:ln w="9525">
            <a:noFill/>
            <a:miter lim="800000"/>
            <a:headEnd/>
            <a:tailEnd/>
          </a:ln>
        </p:spPr>
        <p:txBody>
          <a:bodyPr>
            <a:spAutoFit/>
          </a:bodyPr>
          <a:lstStyle/>
          <a:p>
            <a:pPr>
              <a:spcBef>
                <a:spcPct val="50000"/>
              </a:spcBef>
            </a:pPr>
            <a:r>
              <a:rPr lang="en-US"/>
              <a:t>W=5 lbf</a:t>
            </a:r>
          </a:p>
        </p:txBody>
      </p:sp>
      <p:sp>
        <p:nvSpPr>
          <p:cNvPr id="405516" name="Text Box 12"/>
          <p:cNvSpPr txBox="1">
            <a:spLocks noChangeArrowheads="1"/>
          </p:cNvSpPr>
          <p:nvPr/>
        </p:nvSpPr>
        <p:spPr bwMode="auto">
          <a:xfrm>
            <a:off x="3400425" y="4143375"/>
            <a:ext cx="2266950" cy="366713"/>
          </a:xfrm>
          <a:prstGeom prst="rect">
            <a:avLst/>
          </a:prstGeom>
          <a:noFill/>
          <a:ln w="9525">
            <a:noFill/>
            <a:miter lim="800000"/>
            <a:headEnd/>
            <a:tailEnd/>
          </a:ln>
        </p:spPr>
        <p:txBody>
          <a:bodyPr>
            <a:spAutoFit/>
          </a:bodyPr>
          <a:lstStyle/>
          <a:p>
            <a:pPr>
              <a:spcBef>
                <a:spcPct val="50000"/>
              </a:spcBef>
            </a:pPr>
            <a:r>
              <a:rPr lang="en-US"/>
              <a:t>PLTW – DE book</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55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551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55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514" grpId="0"/>
      <p:bldP spid="405515" grpId="0"/>
      <p:bldP spid="40551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sz="4000" smtClean="0">
                <a:solidFill>
                  <a:srgbClr val="00386B"/>
                </a:solidFill>
                <a:effectLst/>
              </a:rPr>
              <a:t>Free Body Diagram Procedure</a:t>
            </a:r>
          </a:p>
        </p:txBody>
      </p:sp>
      <p:sp>
        <p:nvSpPr>
          <p:cNvPr id="37890" name="Rectangle 3"/>
          <p:cNvSpPr>
            <a:spLocks noGrp="1" noChangeArrowheads="1"/>
          </p:cNvSpPr>
          <p:nvPr>
            <p:ph type="body" idx="1"/>
          </p:nvPr>
        </p:nvSpPr>
        <p:spPr>
          <a:xfrm>
            <a:off x="161925" y="1147763"/>
            <a:ext cx="6383338" cy="831850"/>
          </a:xfrm>
        </p:spPr>
        <p:txBody>
          <a:bodyPr/>
          <a:lstStyle/>
          <a:p>
            <a:pPr eaLnBrk="1" hangingPunct="1"/>
            <a:r>
              <a:rPr lang="en-US" smtClean="0"/>
              <a:t>4. Label dimensions. </a:t>
            </a:r>
          </a:p>
        </p:txBody>
      </p:sp>
      <p:pic>
        <p:nvPicPr>
          <p:cNvPr id="37891" name="Picture 4"/>
          <p:cNvPicPr>
            <a:picLocks noChangeAspect="1" noChangeArrowheads="1"/>
          </p:cNvPicPr>
          <p:nvPr/>
        </p:nvPicPr>
        <p:blipFill>
          <a:blip r:embed="rId3"/>
          <a:srcRect l="10504" t="4846" r="12907"/>
          <a:stretch>
            <a:fillRect/>
          </a:stretch>
        </p:blipFill>
        <p:spPr bwMode="auto">
          <a:xfrm>
            <a:off x="6327775" y="830263"/>
            <a:ext cx="2644775" cy="1751012"/>
          </a:xfrm>
          <a:prstGeom prst="rect">
            <a:avLst/>
          </a:prstGeom>
          <a:noFill/>
          <a:ln w="9525">
            <a:noFill/>
            <a:miter lim="800000"/>
            <a:headEnd/>
            <a:tailEnd/>
          </a:ln>
        </p:spPr>
      </p:pic>
      <p:sp>
        <p:nvSpPr>
          <p:cNvPr id="37892" name="Rectangle 5"/>
          <p:cNvSpPr>
            <a:spLocks noChangeArrowheads="1"/>
          </p:cNvSpPr>
          <p:nvPr/>
        </p:nvSpPr>
        <p:spPr bwMode="auto">
          <a:xfrm>
            <a:off x="5581650" y="4162425"/>
            <a:ext cx="2886075" cy="561975"/>
          </a:xfrm>
          <a:prstGeom prst="rect">
            <a:avLst/>
          </a:prstGeom>
          <a:noFill/>
          <a:ln w="38100">
            <a:solidFill>
              <a:schemeClr val="tx1"/>
            </a:solidFill>
            <a:miter lim="800000"/>
            <a:headEnd/>
            <a:tailEnd/>
          </a:ln>
        </p:spPr>
        <p:txBody>
          <a:bodyPr wrap="none" anchor="ctr"/>
          <a:lstStyle/>
          <a:p>
            <a:endParaRPr lang="en-US"/>
          </a:p>
        </p:txBody>
      </p:sp>
      <p:sp>
        <p:nvSpPr>
          <p:cNvPr id="37893" name="Line 6"/>
          <p:cNvSpPr>
            <a:spLocks noChangeShapeType="1"/>
          </p:cNvSpPr>
          <p:nvPr/>
        </p:nvSpPr>
        <p:spPr bwMode="auto">
          <a:xfrm>
            <a:off x="6972300" y="2800350"/>
            <a:ext cx="0" cy="1352550"/>
          </a:xfrm>
          <a:prstGeom prst="line">
            <a:avLst/>
          </a:prstGeom>
          <a:noFill/>
          <a:ln w="88900">
            <a:solidFill>
              <a:srgbClr val="FF0000"/>
            </a:solidFill>
            <a:round/>
            <a:headEnd type="triangle" w="med" len="med"/>
            <a:tailEnd/>
          </a:ln>
        </p:spPr>
        <p:txBody>
          <a:bodyPr wrap="none" anchor="ctr"/>
          <a:lstStyle/>
          <a:p>
            <a:endParaRPr lang="en-US"/>
          </a:p>
        </p:txBody>
      </p:sp>
      <p:sp>
        <p:nvSpPr>
          <p:cNvPr id="37894" name="Line 7"/>
          <p:cNvSpPr>
            <a:spLocks noChangeShapeType="1"/>
          </p:cNvSpPr>
          <p:nvPr/>
        </p:nvSpPr>
        <p:spPr bwMode="auto">
          <a:xfrm>
            <a:off x="7000875" y="4752975"/>
            <a:ext cx="0" cy="1352550"/>
          </a:xfrm>
          <a:prstGeom prst="line">
            <a:avLst/>
          </a:prstGeom>
          <a:noFill/>
          <a:ln w="88900">
            <a:solidFill>
              <a:srgbClr val="FF0000"/>
            </a:solidFill>
            <a:round/>
            <a:headEnd/>
            <a:tailEnd type="triangle" w="med" len="med"/>
          </a:ln>
        </p:spPr>
        <p:txBody>
          <a:bodyPr wrap="none" anchor="ctr"/>
          <a:lstStyle/>
          <a:p>
            <a:endParaRPr lang="en-US"/>
          </a:p>
        </p:txBody>
      </p:sp>
      <p:sp>
        <p:nvSpPr>
          <p:cNvPr id="37895" name="Text Box 8"/>
          <p:cNvSpPr txBox="1">
            <a:spLocks noChangeArrowheads="1"/>
          </p:cNvSpPr>
          <p:nvPr/>
        </p:nvSpPr>
        <p:spPr bwMode="auto">
          <a:xfrm>
            <a:off x="7162800" y="2933700"/>
            <a:ext cx="1390650" cy="366713"/>
          </a:xfrm>
          <a:prstGeom prst="rect">
            <a:avLst/>
          </a:prstGeom>
          <a:noFill/>
          <a:ln w="9525">
            <a:noFill/>
            <a:miter lim="800000"/>
            <a:headEnd/>
            <a:tailEnd/>
          </a:ln>
        </p:spPr>
        <p:txBody>
          <a:bodyPr>
            <a:spAutoFit/>
          </a:bodyPr>
          <a:lstStyle/>
          <a:p>
            <a:pPr>
              <a:spcBef>
                <a:spcPct val="50000"/>
              </a:spcBef>
            </a:pPr>
            <a:r>
              <a:rPr lang="en-US"/>
              <a:t>N=5 lbf</a:t>
            </a:r>
          </a:p>
        </p:txBody>
      </p:sp>
      <p:sp>
        <p:nvSpPr>
          <p:cNvPr id="37896" name="Text Box 9"/>
          <p:cNvSpPr txBox="1">
            <a:spLocks noChangeArrowheads="1"/>
          </p:cNvSpPr>
          <p:nvPr/>
        </p:nvSpPr>
        <p:spPr bwMode="auto">
          <a:xfrm>
            <a:off x="7134225" y="5514975"/>
            <a:ext cx="1390650" cy="366713"/>
          </a:xfrm>
          <a:prstGeom prst="rect">
            <a:avLst/>
          </a:prstGeom>
          <a:noFill/>
          <a:ln w="9525">
            <a:noFill/>
            <a:miter lim="800000"/>
            <a:headEnd/>
            <a:tailEnd/>
          </a:ln>
        </p:spPr>
        <p:txBody>
          <a:bodyPr>
            <a:spAutoFit/>
          </a:bodyPr>
          <a:lstStyle/>
          <a:p>
            <a:pPr>
              <a:spcBef>
                <a:spcPct val="50000"/>
              </a:spcBef>
            </a:pPr>
            <a:r>
              <a:rPr lang="en-US"/>
              <a:t>W=5 lbf</a:t>
            </a:r>
          </a:p>
        </p:txBody>
      </p:sp>
      <p:sp>
        <p:nvSpPr>
          <p:cNvPr id="37897" name="Text Box 10"/>
          <p:cNvSpPr txBox="1">
            <a:spLocks noChangeArrowheads="1"/>
          </p:cNvSpPr>
          <p:nvPr/>
        </p:nvSpPr>
        <p:spPr bwMode="auto">
          <a:xfrm>
            <a:off x="5972175" y="4248150"/>
            <a:ext cx="2266950" cy="366713"/>
          </a:xfrm>
          <a:prstGeom prst="rect">
            <a:avLst/>
          </a:prstGeom>
          <a:noFill/>
          <a:ln w="9525">
            <a:noFill/>
            <a:miter lim="800000"/>
            <a:headEnd/>
            <a:tailEnd/>
          </a:ln>
        </p:spPr>
        <p:txBody>
          <a:bodyPr>
            <a:spAutoFit/>
          </a:bodyPr>
          <a:lstStyle/>
          <a:p>
            <a:pPr>
              <a:spcBef>
                <a:spcPct val="50000"/>
              </a:spcBef>
            </a:pPr>
            <a:r>
              <a:rPr lang="en-US"/>
              <a:t>PLTW – DE book</a:t>
            </a:r>
          </a:p>
        </p:txBody>
      </p:sp>
      <p:sp>
        <p:nvSpPr>
          <p:cNvPr id="37898" name="Text Box 11"/>
          <p:cNvSpPr txBox="1">
            <a:spLocks noChangeArrowheads="1"/>
          </p:cNvSpPr>
          <p:nvPr/>
        </p:nvSpPr>
        <p:spPr bwMode="auto">
          <a:xfrm>
            <a:off x="600075" y="2019300"/>
            <a:ext cx="5400675" cy="1800225"/>
          </a:xfrm>
          <a:prstGeom prst="rect">
            <a:avLst/>
          </a:prstGeom>
          <a:noFill/>
          <a:ln w="9525">
            <a:noFill/>
            <a:miter lim="800000"/>
            <a:headEnd/>
            <a:tailEnd/>
          </a:ln>
        </p:spPr>
        <p:txBody>
          <a:bodyPr>
            <a:spAutoFit/>
          </a:bodyPr>
          <a:lstStyle/>
          <a:p>
            <a:pPr>
              <a:spcBef>
                <a:spcPct val="50000"/>
              </a:spcBef>
            </a:pPr>
            <a:r>
              <a:rPr lang="en-US" sz="2800">
                <a:solidFill>
                  <a:srgbClr val="FF3300"/>
                </a:solidFill>
              </a:rPr>
              <a:t>For more complex free body diagrams, proper dimensioning is required, including length, height, and angles.</a:t>
            </a:r>
            <a:r>
              <a:rPr lang="en-US" sz="2800"/>
              <a:t> </a:t>
            </a:r>
          </a:p>
        </p:txBody>
      </p:sp>
      <p:grpSp>
        <p:nvGrpSpPr>
          <p:cNvPr id="37899" name="Group 45"/>
          <p:cNvGrpSpPr>
            <a:grpSpLocks/>
          </p:cNvGrpSpPr>
          <p:nvPr/>
        </p:nvGrpSpPr>
        <p:grpSpPr bwMode="auto">
          <a:xfrm>
            <a:off x="561975" y="3952875"/>
            <a:ext cx="4600575" cy="2533650"/>
            <a:chOff x="354" y="2490"/>
            <a:chExt cx="2898" cy="1596"/>
          </a:xfrm>
        </p:grpSpPr>
        <p:grpSp>
          <p:nvGrpSpPr>
            <p:cNvPr id="37900" name="Group 43"/>
            <p:cNvGrpSpPr>
              <a:grpSpLocks/>
            </p:cNvGrpSpPr>
            <p:nvPr/>
          </p:nvGrpSpPr>
          <p:grpSpPr bwMode="auto">
            <a:xfrm>
              <a:off x="354" y="2490"/>
              <a:ext cx="2898" cy="1596"/>
              <a:chOff x="90" y="2376"/>
              <a:chExt cx="2898" cy="1596"/>
            </a:xfrm>
          </p:grpSpPr>
          <p:grpSp>
            <p:nvGrpSpPr>
              <p:cNvPr id="37902" name="Group 18"/>
              <p:cNvGrpSpPr>
                <a:grpSpLocks/>
              </p:cNvGrpSpPr>
              <p:nvPr/>
            </p:nvGrpSpPr>
            <p:grpSpPr bwMode="auto">
              <a:xfrm>
                <a:off x="432" y="2670"/>
                <a:ext cx="2262" cy="1302"/>
                <a:chOff x="384" y="3018"/>
                <a:chExt cx="2262" cy="1302"/>
              </a:xfrm>
            </p:grpSpPr>
            <p:sp>
              <p:nvSpPr>
                <p:cNvPr id="37923" name="Line 12"/>
                <p:cNvSpPr>
                  <a:spLocks noChangeShapeType="1"/>
                </p:cNvSpPr>
                <p:nvPr/>
              </p:nvSpPr>
              <p:spPr bwMode="auto">
                <a:xfrm>
                  <a:off x="384" y="3912"/>
                  <a:ext cx="2250" cy="0"/>
                </a:xfrm>
                <a:prstGeom prst="line">
                  <a:avLst/>
                </a:prstGeom>
                <a:noFill/>
                <a:ln w="25400">
                  <a:solidFill>
                    <a:schemeClr val="tx1"/>
                  </a:solidFill>
                  <a:round/>
                  <a:headEnd/>
                  <a:tailEnd/>
                </a:ln>
              </p:spPr>
              <p:txBody>
                <a:bodyPr wrap="none" anchor="ctr"/>
                <a:lstStyle/>
                <a:p>
                  <a:endParaRPr lang="en-US"/>
                </a:p>
              </p:txBody>
            </p:sp>
            <p:sp>
              <p:nvSpPr>
                <p:cNvPr id="37924" name="Line 13"/>
                <p:cNvSpPr>
                  <a:spLocks noChangeShapeType="1"/>
                </p:cNvSpPr>
                <p:nvPr/>
              </p:nvSpPr>
              <p:spPr bwMode="auto">
                <a:xfrm flipH="1">
                  <a:off x="384" y="3018"/>
                  <a:ext cx="1170" cy="882"/>
                </a:xfrm>
                <a:prstGeom prst="line">
                  <a:avLst/>
                </a:prstGeom>
                <a:noFill/>
                <a:ln w="25400">
                  <a:solidFill>
                    <a:schemeClr val="tx1"/>
                  </a:solidFill>
                  <a:round/>
                  <a:headEnd/>
                  <a:tailEnd/>
                </a:ln>
              </p:spPr>
              <p:txBody>
                <a:bodyPr wrap="none" anchor="ctr"/>
                <a:lstStyle/>
                <a:p>
                  <a:endParaRPr lang="en-US"/>
                </a:p>
              </p:txBody>
            </p:sp>
            <p:sp>
              <p:nvSpPr>
                <p:cNvPr id="37925" name="Line 14"/>
                <p:cNvSpPr>
                  <a:spLocks noChangeShapeType="1"/>
                </p:cNvSpPr>
                <p:nvPr/>
              </p:nvSpPr>
              <p:spPr bwMode="auto">
                <a:xfrm>
                  <a:off x="1572" y="3024"/>
                  <a:ext cx="1074" cy="882"/>
                </a:xfrm>
                <a:prstGeom prst="line">
                  <a:avLst/>
                </a:prstGeom>
                <a:noFill/>
                <a:ln w="25400">
                  <a:solidFill>
                    <a:schemeClr val="tx1"/>
                  </a:solidFill>
                  <a:round/>
                  <a:headEnd/>
                  <a:tailEnd/>
                </a:ln>
              </p:spPr>
              <p:txBody>
                <a:bodyPr wrap="none" anchor="ctr"/>
                <a:lstStyle/>
                <a:p>
                  <a:endParaRPr lang="en-US"/>
                </a:p>
              </p:txBody>
            </p:sp>
            <p:sp>
              <p:nvSpPr>
                <p:cNvPr id="37926" name="Line 15"/>
                <p:cNvSpPr>
                  <a:spLocks noChangeShapeType="1"/>
                </p:cNvSpPr>
                <p:nvPr/>
              </p:nvSpPr>
              <p:spPr bwMode="auto">
                <a:xfrm flipH="1">
                  <a:off x="1554" y="3018"/>
                  <a:ext cx="6" cy="894"/>
                </a:xfrm>
                <a:prstGeom prst="line">
                  <a:avLst/>
                </a:prstGeom>
                <a:noFill/>
                <a:ln w="25400">
                  <a:solidFill>
                    <a:schemeClr val="tx1"/>
                  </a:solidFill>
                  <a:round/>
                  <a:headEnd/>
                  <a:tailEnd/>
                </a:ln>
              </p:spPr>
              <p:txBody>
                <a:bodyPr wrap="none" anchor="ctr"/>
                <a:lstStyle/>
                <a:p>
                  <a:endParaRPr lang="en-US"/>
                </a:p>
              </p:txBody>
            </p:sp>
            <p:sp>
              <p:nvSpPr>
                <p:cNvPr id="37927" name="Line 16"/>
                <p:cNvSpPr>
                  <a:spLocks noChangeShapeType="1"/>
                </p:cNvSpPr>
                <p:nvPr/>
              </p:nvSpPr>
              <p:spPr bwMode="auto">
                <a:xfrm flipH="1">
                  <a:off x="1548" y="3912"/>
                  <a:ext cx="6" cy="408"/>
                </a:xfrm>
                <a:prstGeom prst="line">
                  <a:avLst/>
                </a:prstGeom>
                <a:noFill/>
                <a:ln w="50800">
                  <a:solidFill>
                    <a:srgbClr val="FF0000"/>
                  </a:solidFill>
                  <a:round/>
                  <a:headEnd/>
                  <a:tailEnd type="triangle" w="med" len="med"/>
                </a:ln>
              </p:spPr>
              <p:txBody>
                <a:bodyPr wrap="none" anchor="ctr"/>
                <a:lstStyle/>
                <a:p>
                  <a:endParaRPr lang="en-US"/>
                </a:p>
              </p:txBody>
            </p:sp>
            <p:sp>
              <p:nvSpPr>
                <p:cNvPr id="37928" name="Line 17"/>
                <p:cNvSpPr>
                  <a:spLocks noChangeShapeType="1"/>
                </p:cNvSpPr>
                <p:nvPr/>
              </p:nvSpPr>
              <p:spPr bwMode="auto">
                <a:xfrm flipH="1">
                  <a:off x="1554" y="3018"/>
                  <a:ext cx="600" cy="0"/>
                </a:xfrm>
                <a:prstGeom prst="line">
                  <a:avLst/>
                </a:prstGeom>
                <a:noFill/>
                <a:ln w="50800">
                  <a:solidFill>
                    <a:srgbClr val="FF0000"/>
                  </a:solidFill>
                  <a:round/>
                  <a:headEnd/>
                  <a:tailEnd type="triangle" w="med" len="med"/>
                </a:ln>
              </p:spPr>
              <p:txBody>
                <a:bodyPr wrap="none" anchor="ctr"/>
                <a:lstStyle/>
                <a:p>
                  <a:endParaRPr lang="en-US"/>
                </a:p>
              </p:txBody>
            </p:sp>
          </p:grpSp>
          <p:sp>
            <p:nvSpPr>
              <p:cNvPr id="37903" name="Line 20"/>
              <p:cNvSpPr>
                <a:spLocks noChangeShapeType="1"/>
              </p:cNvSpPr>
              <p:nvPr/>
            </p:nvSpPr>
            <p:spPr bwMode="auto">
              <a:xfrm>
                <a:off x="90" y="3552"/>
                <a:ext cx="354" cy="0"/>
              </a:xfrm>
              <a:prstGeom prst="line">
                <a:avLst/>
              </a:prstGeom>
              <a:noFill/>
              <a:ln w="41275">
                <a:solidFill>
                  <a:schemeClr val="accent2"/>
                </a:solidFill>
                <a:round/>
                <a:headEnd/>
                <a:tailEnd type="triangle" w="med" len="med"/>
              </a:ln>
            </p:spPr>
            <p:txBody>
              <a:bodyPr wrap="none" anchor="ctr"/>
              <a:lstStyle/>
              <a:p>
                <a:endParaRPr lang="en-US"/>
              </a:p>
            </p:txBody>
          </p:sp>
          <p:sp>
            <p:nvSpPr>
              <p:cNvPr id="37904" name="Line 21"/>
              <p:cNvSpPr>
                <a:spLocks noChangeShapeType="1"/>
              </p:cNvSpPr>
              <p:nvPr/>
            </p:nvSpPr>
            <p:spPr bwMode="auto">
              <a:xfrm flipH="1" flipV="1">
                <a:off x="426" y="3564"/>
                <a:ext cx="6" cy="336"/>
              </a:xfrm>
              <a:prstGeom prst="line">
                <a:avLst/>
              </a:prstGeom>
              <a:noFill/>
              <a:ln w="41275">
                <a:solidFill>
                  <a:schemeClr val="accent2"/>
                </a:solidFill>
                <a:round/>
                <a:headEnd/>
                <a:tailEnd type="triangle" w="med" len="med"/>
              </a:ln>
            </p:spPr>
            <p:txBody>
              <a:bodyPr wrap="none" anchor="ctr"/>
              <a:lstStyle/>
              <a:p>
                <a:endParaRPr lang="en-US"/>
              </a:p>
            </p:txBody>
          </p:sp>
          <p:sp>
            <p:nvSpPr>
              <p:cNvPr id="37905" name="Line 22"/>
              <p:cNvSpPr>
                <a:spLocks noChangeShapeType="1"/>
              </p:cNvSpPr>
              <p:nvPr/>
            </p:nvSpPr>
            <p:spPr bwMode="auto">
              <a:xfrm flipH="1" flipV="1">
                <a:off x="2688" y="3564"/>
                <a:ext cx="6" cy="336"/>
              </a:xfrm>
              <a:prstGeom prst="line">
                <a:avLst/>
              </a:prstGeom>
              <a:noFill/>
              <a:ln w="41275">
                <a:solidFill>
                  <a:schemeClr val="accent2"/>
                </a:solidFill>
                <a:round/>
                <a:headEnd/>
                <a:tailEnd type="triangle" w="med" len="med"/>
              </a:ln>
            </p:spPr>
            <p:txBody>
              <a:bodyPr wrap="none" anchor="ctr"/>
              <a:lstStyle/>
              <a:p>
                <a:endParaRPr lang="en-US"/>
              </a:p>
            </p:txBody>
          </p:sp>
          <p:sp>
            <p:nvSpPr>
              <p:cNvPr id="37906" name="Line 23"/>
              <p:cNvSpPr>
                <a:spLocks noChangeShapeType="1"/>
              </p:cNvSpPr>
              <p:nvPr/>
            </p:nvSpPr>
            <p:spPr bwMode="auto">
              <a:xfrm>
                <a:off x="1614" y="2484"/>
                <a:ext cx="0" cy="132"/>
              </a:xfrm>
              <a:prstGeom prst="line">
                <a:avLst/>
              </a:prstGeom>
              <a:noFill/>
              <a:ln w="9525">
                <a:solidFill>
                  <a:schemeClr val="tx1"/>
                </a:solidFill>
                <a:round/>
                <a:headEnd/>
                <a:tailEnd/>
              </a:ln>
            </p:spPr>
            <p:txBody>
              <a:bodyPr wrap="none" anchor="ctr"/>
              <a:lstStyle/>
              <a:p>
                <a:endParaRPr lang="en-US"/>
              </a:p>
            </p:txBody>
          </p:sp>
          <p:sp>
            <p:nvSpPr>
              <p:cNvPr id="37907" name="Line 24"/>
              <p:cNvSpPr>
                <a:spLocks noChangeShapeType="1"/>
              </p:cNvSpPr>
              <p:nvPr/>
            </p:nvSpPr>
            <p:spPr bwMode="auto">
              <a:xfrm>
                <a:off x="444" y="2496"/>
                <a:ext cx="0" cy="132"/>
              </a:xfrm>
              <a:prstGeom prst="line">
                <a:avLst/>
              </a:prstGeom>
              <a:noFill/>
              <a:ln w="9525">
                <a:solidFill>
                  <a:schemeClr val="tx1"/>
                </a:solidFill>
                <a:round/>
                <a:headEnd/>
                <a:tailEnd/>
              </a:ln>
            </p:spPr>
            <p:txBody>
              <a:bodyPr wrap="none" anchor="ctr"/>
              <a:lstStyle/>
              <a:p>
                <a:endParaRPr lang="en-US"/>
              </a:p>
            </p:txBody>
          </p:sp>
          <p:sp>
            <p:nvSpPr>
              <p:cNvPr id="37908" name="Line 25"/>
              <p:cNvSpPr>
                <a:spLocks noChangeShapeType="1"/>
              </p:cNvSpPr>
              <p:nvPr/>
            </p:nvSpPr>
            <p:spPr bwMode="auto">
              <a:xfrm flipH="1">
                <a:off x="456" y="2550"/>
                <a:ext cx="1158" cy="0"/>
              </a:xfrm>
              <a:prstGeom prst="line">
                <a:avLst/>
              </a:prstGeom>
              <a:noFill/>
              <a:ln w="9525">
                <a:solidFill>
                  <a:schemeClr val="tx1"/>
                </a:solidFill>
                <a:round/>
                <a:headEnd/>
                <a:tailEnd/>
              </a:ln>
            </p:spPr>
            <p:txBody>
              <a:bodyPr wrap="none" anchor="ctr"/>
              <a:lstStyle/>
              <a:p>
                <a:endParaRPr lang="en-US"/>
              </a:p>
            </p:txBody>
          </p:sp>
          <p:sp>
            <p:nvSpPr>
              <p:cNvPr id="37909" name="Line 26"/>
              <p:cNvSpPr>
                <a:spLocks noChangeShapeType="1"/>
              </p:cNvSpPr>
              <p:nvPr/>
            </p:nvSpPr>
            <p:spPr bwMode="auto">
              <a:xfrm flipV="1">
                <a:off x="1620" y="2550"/>
                <a:ext cx="1038" cy="0"/>
              </a:xfrm>
              <a:prstGeom prst="line">
                <a:avLst/>
              </a:prstGeom>
              <a:noFill/>
              <a:ln w="9525">
                <a:solidFill>
                  <a:schemeClr val="tx1"/>
                </a:solidFill>
                <a:round/>
                <a:headEnd/>
                <a:tailEnd/>
              </a:ln>
            </p:spPr>
            <p:txBody>
              <a:bodyPr wrap="none" anchor="ctr"/>
              <a:lstStyle/>
              <a:p>
                <a:endParaRPr lang="en-US"/>
              </a:p>
            </p:txBody>
          </p:sp>
          <p:sp>
            <p:nvSpPr>
              <p:cNvPr id="37910" name="Line 27"/>
              <p:cNvSpPr>
                <a:spLocks noChangeShapeType="1"/>
              </p:cNvSpPr>
              <p:nvPr/>
            </p:nvSpPr>
            <p:spPr bwMode="auto">
              <a:xfrm>
                <a:off x="2682" y="2472"/>
                <a:ext cx="0" cy="150"/>
              </a:xfrm>
              <a:prstGeom prst="line">
                <a:avLst/>
              </a:prstGeom>
              <a:noFill/>
              <a:ln w="9525">
                <a:solidFill>
                  <a:schemeClr val="tx1"/>
                </a:solidFill>
                <a:round/>
                <a:headEnd/>
                <a:tailEnd/>
              </a:ln>
            </p:spPr>
            <p:txBody>
              <a:bodyPr wrap="none" anchor="ctr"/>
              <a:lstStyle/>
              <a:p>
                <a:endParaRPr lang="en-US"/>
              </a:p>
            </p:txBody>
          </p:sp>
          <p:sp>
            <p:nvSpPr>
              <p:cNvPr id="37911" name="Line 28"/>
              <p:cNvSpPr>
                <a:spLocks noChangeShapeType="1"/>
              </p:cNvSpPr>
              <p:nvPr/>
            </p:nvSpPr>
            <p:spPr bwMode="auto">
              <a:xfrm flipV="1">
                <a:off x="2652" y="3558"/>
                <a:ext cx="126" cy="0"/>
              </a:xfrm>
              <a:prstGeom prst="line">
                <a:avLst/>
              </a:prstGeom>
              <a:noFill/>
              <a:ln w="9525">
                <a:solidFill>
                  <a:schemeClr val="tx1"/>
                </a:solidFill>
                <a:round/>
                <a:headEnd/>
                <a:tailEnd/>
              </a:ln>
            </p:spPr>
            <p:txBody>
              <a:bodyPr wrap="none" anchor="ctr"/>
              <a:lstStyle/>
              <a:p>
                <a:endParaRPr lang="en-US"/>
              </a:p>
            </p:txBody>
          </p:sp>
          <p:sp>
            <p:nvSpPr>
              <p:cNvPr id="37912" name="Line 29"/>
              <p:cNvSpPr>
                <a:spLocks noChangeShapeType="1"/>
              </p:cNvSpPr>
              <p:nvPr/>
            </p:nvSpPr>
            <p:spPr bwMode="auto">
              <a:xfrm flipV="1">
                <a:off x="2652" y="2550"/>
                <a:ext cx="126" cy="0"/>
              </a:xfrm>
              <a:prstGeom prst="line">
                <a:avLst/>
              </a:prstGeom>
              <a:noFill/>
              <a:ln w="9525">
                <a:solidFill>
                  <a:schemeClr val="tx1"/>
                </a:solidFill>
                <a:round/>
                <a:headEnd/>
                <a:tailEnd/>
              </a:ln>
            </p:spPr>
            <p:txBody>
              <a:bodyPr wrap="none" anchor="ctr"/>
              <a:lstStyle/>
              <a:p>
                <a:endParaRPr lang="en-US"/>
              </a:p>
            </p:txBody>
          </p:sp>
          <p:sp>
            <p:nvSpPr>
              <p:cNvPr id="37913" name="Line 30"/>
              <p:cNvSpPr>
                <a:spLocks noChangeShapeType="1"/>
              </p:cNvSpPr>
              <p:nvPr/>
            </p:nvSpPr>
            <p:spPr bwMode="auto">
              <a:xfrm>
                <a:off x="2682" y="2622"/>
                <a:ext cx="0" cy="942"/>
              </a:xfrm>
              <a:prstGeom prst="line">
                <a:avLst/>
              </a:prstGeom>
              <a:noFill/>
              <a:ln w="9525">
                <a:solidFill>
                  <a:schemeClr val="tx1"/>
                </a:solidFill>
                <a:round/>
                <a:headEnd/>
                <a:tailEnd/>
              </a:ln>
            </p:spPr>
            <p:txBody>
              <a:bodyPr wrap="none" anchor="ctr"/>
              <a:lstStyle/>
              <a:p>
                <a:endParaRPr lang="en-US"/>
              </a:p>
            </p:txBody>
          </p:sp>
          <p:sp>
            <p:nvSpPr>
              <p:cNvPr id="37914" name="Arc 31"/>
              <p:cNvSpPr>
                <a:spLocks/>
              </p:cNvSpPr>
              <p:nvPr/>
            </p:nvSpPr>
            <p:spPr bwMode="auto">
              <a:xfrm>
                <a:off x="594" y="3444"/>
                <a:ext cx="60"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sp>
            <p:nvSpPr>
              <p:cNvPr id="37915" name="Arc 32"/>
              <p:cNvSpPr>
                <a:spLocks/>
              </p:cNvSpPr>
              <p:nvPr/>
            </p:nvSpPr>
            <p:spPr bwMode="auto">
              <a:xfrm flipH="1">
                <a:off x="2430" y="3414"/>
                <a:ext cx="78"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p:spPr>
            <p:txBody>
              <a:bodyPr wrap="none" anchor="ctr"/>
              <a:lstStyle/>
              <a:p>
                <a:endParaRPr lang="en-US"/>
              </a:p>
            </p:txBody>
          </p:sp>
          <p:sp>
            <p:nvSpPr>
              <p:cNvPr id="37916" name="Line 35"/>
              <p:cNvSpPr>
                <a:spLocks noChangeShapeType="1"/>
              </p:cNvSpPr>
              <p:nvPr/>
            </p:nvSpPr>
            <p:spPr bwMode="auto">
              <a:xfrm>
                <a:off x="1482" y="3444"/>
                <a:ext cx="252" cy="0"/>
              </a:xfrm>
              <a:prstGeom prst="line">
                <a:avLst/>
              </a:prstGeom>
              <a:noFill/>
              <a:ln w="9525">
                <a:solidFill>
                  <a:schemeClr val="tx1"/>
                </a:solidFill>
                <a:round/>
                <a:headEnd/>
                <a:tailEnd/>
              </a:ln>
            </p:spPr>
            <p:txBody>
              <a:bodyPr wrap="none" anchor="ctr"/>
              <a:lstStyle/>
              <a:p>
                <a:endParaRPr lang="en-US"/>
              </a:p>
            </p:txBody>
          </p:sp>
          <p:sp>
            <p:nvSpPr>
              <p:cNvPr id="37917" name="Line 36"/>
              <p:cNvSpPr>
                <a:spLocks noChangeShapeType="1"/>
              </p:cNvSpPr>
              <p:nvPr/>
            </p:nvSpPr>
            <p:spPr bwMode="auto">
              <a:xfrm>
                <a:off x="1728" y="3444"/>
                <a:ext cx="0" cy="120"/>
              </a:xfrm>
              <a:prstGeom prst="line">
                <a:avLst/>
              </a:prstGeom>
              <a:noFill/>
              <a:ln w="9525">
                <a:solidFill>
                  <a:schemeClr val="tx1"/>
                </a:solidFill>
                <a:round/>
                <a:headEnd/>
                <a:tailEnd/>
              </a:ln>
            </p:spPr>
            <p:txBody>
              <a:bodyPr wrap="none" anchor="ctr"/>
              <a:lstStyle/>
              <a:p>
                <a:endParaRPr lang="en-US"/>
              </a:p>
            </p:txBody>
          </p:sp>
          <p:sp>
            <p:nvSpPr>
              <p:cNvPr id="37918" name="Line 37"/>
              <p:cNvSpPr>
                <a:spLocks noChangeShapeType="1"/>
              </p:cNvSpPr>
              <p:nvPr/>
            </p:nvSpPr>
            <p:spPr bwMode="auto">
              <a:xfrm>
                <a:off x="1482" y="3450"/>
                <a:ext cx="0" cy="120"/>
              </a:xfrm>
              <a:prstGeom prst="line">
                <a:avLst/>
              </a:prstGeom>
              <a:noFill/>
              <a:ln w="9525">
                <a:solidFill>
                  <a:schemeClr val="tx1"/>
                </a:solidFill>
                <a:round/>
                <a:headEnd/>
                <a:tailEnd/>
              </a:ln>
            </p:spPr>
            <p:txBody>
              <a:bodyPr wrap="none" anchor="ctr"/>
              <a:lstStyle/>
              <a:p>
                <a:endParaRPr lang="en-US"/>
              </a:p>
            </p:txBody>
          </p:sp>
          <p:sp>
            <p:nvSpPr>
              <p:cNvPr id="37919" name="Text Box 38"/>
              <p:cNvSpPr txBox="1">
                <a:spLocks noChangeArrowheads="1"/>
              </p:cNvSpPr>
              <p:nvPr/>
            </p:nvSpPr>
            <p:spPr bwMode="auto">
              <a:xfrm>
                <a:off x="2166" y="3324"/>
                <a:ext cx="402" cy="231"/>
              </a:xfrm>
              <a:prstGeom prst="rect">
                <a:avLst/>
              </a:prstGeom>
              <a:noFill/>
              <a:ln w="9525">
                <a:noFill/>
                <a:miter lim="800000"/>
                <a:headEnd/>
                <a:tailEnd/>
              </a:ln>
            </p:spPr>
            <p:txBody>
              <a:bodyPr>
                <a:spAutoFit/>
              </a:bodyPr>
              <a:lstStyle/>
              <a:p>
                <a:pPr>
                  <a:spcBef>
                    <a:spcPct val="50000"/>
                  </a:spcBef>
                </a:pPr>
                <a:r>
                  <a:rPr lang="en-US"/>
                  <a:t>45</a:t>
                </a:r>
                <a:r>
                  <a:rPr lang="en-US">
                    <a:cs typeface="Arial" charset="0"/>
                  </a:rPr>
                  <a:t>°</a:t>
                </a:r>
              </a:p>
            </p:txBody>
          </p:sp>
          <p:sp>
            <p:nvSpPr>
              <p:cNvPr id="37920" name="Text Box 39"/>
              <p:cNvSpPr txBox="1">
                <a:spLocks noChangeArrowheads="1"/>
              </p:cNvSpPr>
              <p:nvPr/>
            </p:nvSpPr>
            <p:spPr bwMode="auto">
              <a:xfrm>
                <a:off x="2490" y="2892"/>
                <a:ext cx="498" cy="231"/>
              </a:xfrm>
              <a:prstGeom prst="rect">
                <a:avLst/>
              </a:prstGeom>
              <a:solidFill>
                <a:schemeClr val="bg1"/>
              </a:solidFill>
              <a:ln w="9525">
                <a:noFill/>
                <a:miter lim="800000"/>
                <a:headEnd/>
                <a:tailEnd/>
              </a:ln>
            </p:spPr>
            <p:txBody>
              <a:bodyPr>
                <a:spAutoFit/>
              </a:bodyPr>
              <a:lstStyle/>
              <a:p>
                <a:pPr>
                  <a:spcBef>
                    <a:spcPct val="50000"/>
                  </a:spcBef>
                </a:pPr>
                <a:r>
                  <a:rPr lang="en-US"/>
                  <a:t>8 ft</a:t>
                </a:r>
              </a:p>
            </p:txBody>
          </p:sp>
          <p:sp>
            <p:nvSpPr>
              <p:cNvPr id="37921" name="Text Box 40"/>
              <p:cNvSpPr txBox="1">
                <a:spLocks noChangeArrowheads="1"/>
              </p:cNvSpPr>
              <p:nvPr/>
            </p:nvSpPr>
            <p:spPr bwMode="auto">
              <a:xfrm>
                <a:off x="1956" y="2376"/>
                <a:ext cx="414" cy="231"/>
              </a:xfrm>
              <a:prstGeom prst="rect">
                <a:avLst/>
              </a:prstGeom>
              <a:solidFill>
                <a:schemeClr val="bg1"/>
              </a:solidFill>
              <a:ln w="9525">
                <a:noFill/>
                <a:miter lim="800000"/>
                <a:headEnd/>
                <a:tailEnd/>
              </a:ln>
            </p:spPr>
            <p:txBody>
              <a:bodyPr>
                <a:spAutoFit/>
              </a:bodyPr>
              <a:lstStyle/>
              <a:p>
                <a:pPr>
                  <a:spcBef>
                    <a:spcPct val="50000"/>
                  </a:spcBef>
                </a:pPr>
                <a:r>
                  <a:rPr lang="en-US"/>
                  <a:t>8 ft</a:t>
                </a:r>
              </a:p>
            </p:txBody>
          </p:sp>
          <p:sp>
            <p:nvSpPr>
              <p:cNvPr id="37922" name="Text Box 41"/>
              <p:cNvSpPr txBox="1">
                <a:spLocks noChangeArrowheads="1"/>
              </p:cNvSpPr>
              <p:nvPr/>
            </p:nvSpPr>
            <p:spPr bwMode="auto">
              <a:xfrm>
                <a:off x="774" y="2400"/>
                <a:ext cx="516" cy="231"/>
              </a:xfrm>
              <a:prstGeom prst="rect">
                <a:avLst/>
              </a:prstGeom>
              <a:solidFill>
                <a:schemeClr val="bg1"/>
              </a:solidFill>
              <a:ln w="9525">
                <a:noFill/>
                <a:miter lim="800000"/>
                <a:headEnd/>
                <a:tailEnd/>
              </a:ln>
            </p:spPr>
            <p:txBody>
              <a:bodyPr>
                <a:spAutoFit/>
              </a:bodyPr>
              <a:lstStyle/>
              <a:p>
                <a:pPr>
                  <a:spcBef>
                    <a:spcPct val="50000"/>
                  </a:spcBef>
                </a:pPr>
                <a:r>
                  <a:rPr lang="en-US"/>
                  <a:t>10 ft</a:t>
                </a:r>
              </a:p>
            </p:txBody>
          </p:sp>
        </p:grpSp>
        <p:sp>
          <p:nvSpPr>
            <p:cNvPr id="37901" name="Text Box 44"/>
            <p:cNvSpPr txBox="1">
              <a:spLocks noChangeArrowheads="1"/>
            </p:cNvSpPr>
            <p:nvPr/>
          </p:nvSpPr>
          <p:spPr bwMode="auto">
            <a:xfrm>
              <a:off x="882" y="3438"/>
              <a:ext cx="588" cy="231"/>
            </a:xfrm>
            <a:prstGeom prst="rect">
              <a:avLst/>
            </a:prstGeom>
            <a:noFill/>
            <a:ln w="9525">
              <a:noFill/>
              <a:miter lim="800000"/>
              <a:headEnd/>
              <a:tailEnd/>
            </a:ln>
          </p:spPr>
          <p:txBody>
            <a:bodyPr>
              <a:spAutoFit/>
            </a:bodyPr>
            <a:lstStyle/>
            <a:p>
              <a:pPr>
                <a:spcBef>
                  <a:spcPct val="50000"/>
                </a:spcBef>
              </a:pPr>
              <a:r>
                <a:rPr lang="en-US"/>
                <a:t>38.6</a:t>
              </a:r>
              <a:r>
                <a:rPr lang="en-US">
                  <a:cs typeface="Arial" charset="0"/>
                </a:rPr>
                <a:t>°</a:t>
              </a:r>
            </a:p>
          </p:txBody>
        </p:sp>
      </p:gr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1151" name="Rectangle 31"/>
          <p:cNvSpPr>
            <a:spLocks noChangeArrowheads="1"/>
          </p:cNvSpPr>
          <p:nvPr/>
        </p:nvSpPr>
        <p:spPr bwMode="auto">
          <a:xfrm>
            <a:off x="6659563" y="3675063"/>
            <a:ext cx="739775" cy="693737"/>
          </a:xfrm>
          <a:prstGeom prst="rect">
            <a:avLst/>
          </a:prstGeom>
          <a:solidFill>
            <a:srgbClr val="C0C0C0"/>
          </a:solidFill>
          <a:ln w="9525">
            <a:noFill/>
            <a:miter lim="800000"/>
            <a:headEnd/>
            <a:tailEnd/>
          </a:ln>
        </p:spPr>
        <p:txBody>
          <a:bodyPr wrap="none" anchor="ctr"/>
          <a:lstStyle/>
          <a:p>
            <a:endParaRPr lang="en-US"/>
          </a:p>
        </p:txBody>
      </p:sp>
      <p:sp>
        <p:nvSpPr>
          <p:cNvPr id="39938" name="Rectangle 2"/>
          <p:cNvSpPr>
            <a:spLocks noGrp="1" noChangeArrowheads="1"/>
          </p:cNvSpPr>
          <p:nvPr>
            <p:ph type="title"/>
          </p:nvPr>
        </p:nvSpPr>
        <p:spPr>
          <a:xfrm>
            <a:off x="0" y="0"/>
            <a:ext cx="9144000" cy="854075"/>
          </a:xfrm>
        </p:spPr>
        <p:txBody>
          <a:bodyPr/>
          <a:lstStyle/>
          <a:p>
            <a:pPr eaLnBrk="1" hangingPunct="1"/>
            <a:r>
              <a:rPr lang="en-US" sz="4000" smtClean="0">
                <a:solidFill>
                  <a:srgbClr val="00386B"/>
                </a:solidFill>
                <a:effectLst/>
              </a:rPr>
              <a:t>Free Body Diagram Practice</a:t>
            </a:r>
          </a:p>
        </p:txBody>
      </p:sp>
      <p:pic>
        <p:nvPicPr>
          <p:cNvPr id="14340" name="Picture 4" descr="MCj03968000000[1]"/>
          <p:cNvPicPr>
            <a:picLocks noChangeAspect="1" noChangeArrowheads="1"/>
          </p:cNvPicPr>
          <p:nvPr/>
        </p:nvPicPr>
        <p:blipFill>
          <a:blip r:embed="rId4"/>
          <a:srcRect t="50958" r="33923"/>
          <a:stretch>
            <a:fillRect/>
          </a:stretch>
        </p:blipFill>
        <p:spPr bwMode="auto">
          <a:xfrm>
            <a:off x="1519238" y="2752725"/>
            <a:ext cx="3076575" cy="2112963"/>
          </a:xfrm>
          <a:prstGeom prst="rect">
            <a:avLst/>
          </a:prstGeom>
          <a:noFill/>
          <a:ln w="9525">
            <a:noFill/>
            <a:miter lim="800000"/>
            <a:headEnd/>
            <a:tailEnd/>
          </a:ln>
        </p:spPr>
      </p:pic>
      <p:sp>
        <p:nvSpPr>
          <p:cNvPr id="39940" name="Line 5"/>
          <p:cNvSpPr>
            <a:spLocks noChangeShapeType="1"/>
          </p:cNvSpPr>
          <p:nvPr/>
        </p:nvSpPr>
        <p:spPr bwMode="auto">
          <a:xfrm>
            <a:off x="941388" y="4325938"/>
            <a:ext cx="3435350" cy="0"/>
          </a:xfrm>
          <a:prstGeom prst="line">
            <a:avLst/>
          </a:prstGeom>
          <a:noFill/>
          <a:ln w="9525">
            <a:solidFill>
              <a:srgbClr val="C0C0C0"/>
            </a:solidFill>
            <a:round/>
            <a:headEnd/>
            <a:tailEnd/>
          </a:ln>
        </p:spPr>
        <p:txBody>
          <a:bodyPr wrap="none" anchor="ctr"/>
          <a:lstStyle/>
          <a:p>
            <a:endParaRPr lang="en-US"/>
          </a:p>
        </p:txBody>
      </p:sp>
      <p:grpSp>
        <p:nvGrpSpPr>
          <p:cNvPr id="14342" name="Group 38"/>
          <p:cNvGrpSpPr>
            <a:grpSpLocks/>
          </p:cNvGrpSpPr>
          <p:nvPr/>
        </p:nvGrpSpPr>
        <p:grpSpPr bwMode="auto">
          <a:xfrm>
            <a:off x="3602038" y="2378075"/>
            <a:ext cx="869950" cy="1498600"/>
            <a:chOff x="2269" y="1498"/>
            <a:chExt cx="548" cy="944"/>
          </a:xfrm>
        </p:grpSpPr>
        <p:sp>
          <p:nvSpPr>
            <p:cNvPr id="39969" name="Line 6"/>
            <p:cNvSpPr>
              <a:spLocks noChangeShapeType="1"/>
            </p:cNvSpPr>
            <p:nvPr/>
          </p:nvSpPr>
          <p:spPr bwMode="auto">
            <a:xfrm flipV="1">
              <a:off x="2269" y="1998"/>
              <a:ext cx="366" cy="444"/>
            </a:xfrm>
            <a:prstGeom prst="line">
              <a:avLst/>
            </a:prstGeom>
            <a:noFill/>
            <a:ln w="76200">
              <a:solidFill>
                <a:schemeClr val="tx1"/>
              </a:solidFill>
              <a:round/>
              <a:headEnd/>
              <a:tailEnd type="triangle" w="med" len="med"/>
            </a:ln>
          </p:spPr>
          <p:txBody>
            <a:bodyPr wrap="none" anchor="ctr"/>
            <a:lstStyle/>
            <a:p>
              <a:endParaRPr lang="en-US"/>
            </a:p>
          </p:txBody>
        </p:sp>
        <p:sp>
          <p:nvSpPr>
            <p:cNvPr id="39970" name="Text Box 10"/>
            <p:cNvSpPr txBox="1">
              <a:spLocks noChangeArrowheads="1"/>
            </p:cNvSpPr>
            <p:nvPr/>
          </p:nvSpPr>
          <p:spPr bwMode="auto">
            <a:xfrm>
              <a:off x="2368" y="1498"/>
              <a:ext cx="449" cy="250"/>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app</a:t>
              </a:r>
            </a:p>
          </p:txBody>
        </p:sp>
      </p:grpSp>
      <p:grpSp>
        <p:nvGrpSpPr>
          <p:cNvPr id="14374" name="Group 38"/>
          <p:cNvGrpSpPr>
            <a:grpSpLocks/>
          </p:cNvGrpSpPr>
          <p:nvPr/>
        </p:nvGrpSpPr>
        <p:grpSpPr bwMode="auto">
          <a:xfrm>
            <a:off x="1966913" y="4287838"/>
            <a:ext cx="673100" cy="708025"/>
            <a:chOff x="1239" y="2701"/>
            <a:chExt cx="424" cy="446"/>
          </a:xfrm>
        </p:grpSpPr>
        <p:sp>
          <p:nvSpPr>
            <p:cNvPr id="39967" name="Line 9"/>
            <p:cNvSpPr>
              <a:spLocks noChangeShapeType="1"/>
            </p:cNvSpPr>
            <p:nvPr/>
          </p:nvSpPr>
          <p:spPr bwMode="auto">
            <a:xfrm flipV="1">
              <a:off x="1593" y="2701"/>
              <a:ext cx="0" cy="446"/>
            </a:xfrm>
            <a:prstGeom prst="line">
              <a:avLst/>
            </a:prstGeom>
            <a:noFill/>
            <a:ln w="76200">
              <a:solidFill>
                <a:schemeClr val="tx1"/>
              </a:solidFill>
              <a:round/>
              <a:headEnd/>
              <a:tailEnd type="triangle" w="med" len="med"/>
            </a:ln>
          </p:spPr>
          <p:txBody>
            <a:bodyPr wrap="none" anchor="ctr"/>
            <a:lstStyle/>
            <a:p>
              <a:endParaRPr lang="en-US"/>
            </a:p>
          </p:txBody>
        </p:sp>
        <p:sp>
          <p:nvSpPr>
            <p:cNvPr id="39968" name="Text Box 11"/>
            <p:cNvSpPr txBox="1">
              <a:spLocks noChangeArrowheads="1"/>
            </p:cNvSpPr>
            <p:nvPr/>
          </p:nvSpPr>
          <p:spPr bwMode="auto">
            <a:xfrm>
              <a:off x="1239" y="2865"/>
              <a:ext cx="424" cy="250"/>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N</a:t>
              </a:r>
            </a:p>
          </p:txBody>
        </p:sp>
      </p:grpSp>
      <p:grpSp>
        <p:nvGrpSpPr>
          <p:cNvPr id="4" name="Group 14"/>
          <p:cNvGrpSpPr>
            <a:grpSpLocks/>
          </p:cNvGrpSpPr>
          <p:nvPr/>
        </p:nvGrpSpPr>
        <p:grpSpPr bwMode="auto">
          <a:xfrm>
            <a:off x="2757488" y="3890963"/>
            <a:ext cx="506412" cy="1239837"/>
            <a:chOff x="2172" y="3259"/>
            <a:chExt cx="319" cy="781"/>
          </a:xfrm>
        </p:grpSpPr>
        <p:sp>
          <p:nvSpPr>
            <p:cNvPr id="39965" name="Line 8"/>
            <p:cNvSpPr>
              <a:spLocks noChangeShapeType="1"/>
            </p:cNvSpPr>
            <p:nvPr/>
          </p:nvSpPr>
          <p:spPr bwMode="auto">
            <a:xfrm>
              <a:off x="2172" y="3259"/>
              <a:ext cx="0" cy="781"/>
            </a:xfrm>
            <a:prstGeom prst="line">
              <a:avLst/>
            </a:prstGeom>
            <a:noFill/>
            <a:ln w="76200">
              <a:solidFill>
                <a:schemeClr val="tx1"/>
              </a:solidFill>
              <a:round/>
              <a:headEnd/>
              <a:tailEnd type="triangle" w="med" len="med"/>
            </a:ln>
          </p:spPr>
          <p:txBody>
            <a:bodyPr wrap="none" anchor="ctr"/>
            <a:lstStyle/>
            <a:p>
              <a:endParaRPr lang="en-US"/>
            </a:p>
          </p:txBody>
        </p:sp>
        <p:sp>
          <p:nvSpPr>
            <p:cNvPr id="39966" name="Text Box 12"/>
            <p:cNvSpPr txBox="1">
              <a:spLocks noChangeArrowheads="1"/>
            </p:cNvSpPr>
            <p:nvPr/>
          </p:nvSpPr>
          <p:spPr bwMode="auto">
            <a:xfrm>
              <a:off x="2186" y="3582"/>
              <a:ext cx="305" cy="250"/>
            </a:xfrm>
            <a:prstGeom prst="rect">
              <a:avLst/>
            </a:prstGeom>
            <a:noFill/>
            <a:ln w="9525">
              <a:noFill/>
              <a:miter lim="800000"/>
              <a:headEnd/>
              <a:tailEnd/>
            </a:ln>
          </p:spPr>
          <p:txBody>
            <a:bodyPr>
              <a:spAutoFit/>
            </a:bodyPr>
            <a:lstStyle/>
            <a:p>
              <a:pPr>
                <a:spcBef>
                  <a:spcPct val="50000"/>
                </a:spcBef>
              </a:pPr>
              <a:r>
                <a:rPr lang="en-US" sz="2000" b="1"/>
                <a:t>W</a:t>
              </a:r>
              <a:endParaRPr lang="en-US" sz="2000" b="1" baseline="-25000"/>
            </a:p>
          </p:txBody>
        </p:sp>
      </p:grpSp>
      <p:grpSp>
        <p:nvGrpSpPr>
          <p:cNvPr id="7" name="Group 36"/>
          <p:cNvGrpSpPr>
            <a:grpSpLocks/>
          </p:cNvGrpSpPr>
          <p:nvPr/>
        </p:nvGrpSpPr>
        <p:grpSpPr bwMode="auto">
          <a:xfrm>
            <a:off x="7040563" y="4017963"/>
            <a:ext cx="506412" cy="1239837"/>
            <a:chOff x="2172" y="3259"/>
            <a:chExt cx="319" cy="781"/>
          </a:xfrm>
        </p:grpSpPr>
        <p:sp>
          <p:nvSpPr>
            <p:cNvPr id="39963" name="Line 37"/>
            <p:cNvSpPr>
              <a:spLocks noChangeShapeType="1"/>
            </p:cNvSpPr>
            <p:nvPr/>
          </p:nvSpPr>
          <p:spPr bwMode="auto">
            <a:xfrm>
              <a:off x="2172" y="3259"/>
              <a:ext cx="0" cy="781"/>
            </a:xfrm>
            <a:prstGeom prst="line">
              <a:avLst/>
            </a:prstGeom>
            <a:noFill/>
            <a:ln w="76200">
              <a:solidFill>
                <a:schemeClr val="tx1"/>
              </a:solidFill>
              <a:round/>
              <a:headEnd/>
              <a:tailEnd type="triangle" w="med" len="med"/>
            </a:ln>
          </p:spPr>
          <p:txBody>
            <a:bodyPr wrap="none" anchor="ctr"/>
            <a:lstStyle/>
            <a:p>
              <a:endParaRPr lang="en-US"/>
            </a:p>
          </p:txBody>
        </p:sp>
        <p:sp>
          <p:nvSpPr>
            <p:cNvPr id="39964" name="Text Box 38"/>
            <p:cNvSpPr txBox="1">
              <a:spLocks noChangeArrowheads="1"/>
            </p:cNvSpPr>
            <p:nvPr/>
          </p:nvSpPr>
          <p:spPr bwMode="auto">
            <a:xfrm>
              <a:off x="2186" y="3582"/>
              <a:ext cx="305" cy="250"/>
            </a:xfrm>
            <a:prstGeom prst="rect">
              <a:avLst/>
            </a:prstGeom>
            <a:noFill/>
            <a:ln w="9525">
              <a:noFill/>
              <a:miter lim="800000"/>
              <a:headEnd/>
              <a:tailEnd/>
            </a:ln>
          </p:spPr>
          <p:txBody>
            <a:bodyPr>
              <a:spAutoFit/>
            </a:bodyPr>
            <a:lstStyle/>
            <a:p>
              <a:pPr>
                <a:spcBef>
                  <a:spcPct val="50000"/>
                </a:spcBef>
              </a:pPr>
              <a:r>
                <a:rPr lang="en-US" sz="2000" b="1"/>
                <a:t>W</a:t>
              </a:r>
              <a:endParaRPr lang="en-US" sz="2000" b="1" baseline="-25000"/>
            </a:p>
          </p:txBody>
        </p:sp>
      </p:grpSp>
      <p:grpSp>
        <p:nvGrpSpPr>
          <p:cNvPr id="14346" name="Group 37"/>
          <p:cNvGrpSpPr>
            <a:grpSpLocks/>
          </p:cNvGrpSpPr>
          <p:nvPr/>
        </p:nvGrpSpPr>
        <p:grpSpPr bwMode="auto">
          <a:xfrm>
            <a:off x="1066800" y="3859213"/>
            <a:ext cx="742950" cy="428625"/>
            <a:chOff x="672" y="2431"/>
            <a:chExt cx="468" cy="270"/>
          </a:xfrm>
        </p:grpSpPr>
        <p:sp>
          <p:nvSpPr>
            <p:cNvPr id="39961" name="Line 40"/>
            <p:cNvSpPr>
              <a:spLocks noChangeShapeType="1"/>
            </p:cNvSpPr>
            <p:nvPr/>
          </p:nvSpPr>
          <p:spPr bwMode="auto">
            <a:xfrm flipH="1">
              <a:off x="672" y="2700"/>
              <a:ext cx="386" cy="1"/>
            </a:xfrm>
            <a:prstGeom prst="line">
              <a:avLst/>
            </a:prstGeom>
            <a:noFill/>
            <a:ln w="76200">
              <a:solidFill>
                <a:schemeClr val="tx1"/>
              </a:solidFill>
              <a:round/>
              <a:headEnd/>
              <a:tailEnd type="triangle" w="med" len="med"/>
            </a:ln>
          </p:spPr>
          <p:txBody>
            <a:bodyPr wrap="none" anchor="ctr"/>
            <a:lstStyle/>
            <a:p>
              <a:endParaRPr lang="en-US"/>
            </a:p>
          </p:txBody>
        </p:sp>
        <p:sp>
          <p:nvSpPr>
            <p:cNvPr id="39962" name="Text Box 41"/>
            <p:cNvSpPr txBox="1">
              <a:spLocks noChangeArrowheads="1"/>
            </p:cNvSpPr>
            <p:nvPr/>
          </p:nvSpPr>
          <p:spPr bwMode="auto">
            <a:xfrm>
              <a:off x="765" y="2431"/>
              <a:ext cx="375" cy="250"/>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f</a:t>
              </a:r>
            </a:p>
          </p:txBody>
        </p:sp>
      </p:grpSp>
      <p:sp>
        <p:nvSpPr>
          <p:cNvPr id="261165" name="Line 45"/>
          <p:cNvSpPr>
            <a:spLocks noChangeShapeType="1"/>
          </p:cNvSpPr>
          <p:nvPr/>
        </p:nvSpPr>
        <p:spPr bwMode="auto">
          <a:xfrm>
            <a:off x="7364413" y="3698875"/>
            <a:ext cx="1779587" cy="1588"/>
          </a:xfrm>
          <a:prstGeom prst="line">
            <a:avLst/>
          </a:prstGeom>
          <a:noFill/>
          <a:ln w="12700">
            <a:solidFill>
              <a:schemeClr val="tx1"/>
            </a:solidFill>
            <a:round/>
            <a:headEnd/>
            <a:tailEnd/>
          </a:ln>
        </p:spPr>
        <p:txBody>
          <a:bodyPr wrap="none" anchor="ctr"/>
          <a:lstStyle/>
          <a:p>
            <a:endParaRPr lang="en-US"/>
          </a:p>
        </p:txBody>
      </p:sp>
      <p:sp>
        <p:nvSpPr>
          <p:cNvPr id="261166" name="Arc 46"/>
          <p:cNvSpPr>
            <a:spLocks/>
          </p:cNvSpPr>
          <p:nvPr/>
        </p:nvSpPr>
        <p:spPr bwMode="auto">
          <a:xfrm rot="1461060">
            <a:off x="7794625" y="3095625"/>
            <a:ext cx="561975" cy="515938"/>
          </a:xfrm>
          <a:custGeom>
            <a:avLst/>
            <a:gdLst>
              <a:gd name="T0" fmla="*/ 0 w 21907"/>
              <a:gd name="T1" fmla="*/ 2147483647 h 22209"/>
              <a:gd name="T2" fmla="*/ 2147483647 w 21907"/>
              <a:gd name="T3" fmla="*/ 2147483647 h 22209"/>
              <a:gd name="T4" fmla="*/ 2147483647 w 21907"/>
              <a:gd name="T5" fmla="*/ 2147483647 h 22209"/>
              <a:gd name="T6" fmla="*/ 0 60000 65536"/>
              <a:gd name="T7" fmla="*/ 0 60000 65536"/>
              <a:gd name="T8" fmla="*/ 0 60000 65536"/>
              <a:gd name="T9" fmla="*/ 0 w 21907"/>
              <a:gd name="T10" fmla="*/ 0 h 22209"/>
              <a:gd name="T11" fmla="*/ 21907 w 21907"/>
              <a:gd name="T12" fmla="*/ 22209 h 22209"/>
            </a:gdLst>
            <a:ahLst/>
            <a:cxnLst>
              <a:cxn ang="T6">
                <a:pos x="T0" y="T1"/>
              </a:cxn>
              <a:cxn ang="T7">
                <a:pos x="T2" y="T3"/>
              </a:cxn>
              <a:cxn ang="T8">
                <a:pos x="T4" y="T5"/>
              </a:cxn>
            </a:cxnLst>
            <a:rect l="T9" t="T10" r="T11" b="T12"/>
            <a:pathLst>
              <a:path w="21907" h="22209" fill="none" extrusionOk="0">
                <a:moveTo>
                  <a:pt x="0" y="2"/>
                </a:moveTo>
                <a:cubicBezTo>
                  <a:pt x="102" y="0"/>
                  <a:pt x="204" y="-1"/>
                  <a:pt x="307" y="0"/>
                </a:cubicBezTo>
                <a:cubicBezTo>
                  <a:pt x="12236" y="0"/>
                  <a:pt x="21907" y="9670"/>
                  <a:pt x="21907" y="21600"/>
                </a:cubicBezTo>
                <a:cubicBezTo>
                  <a:pt x="21907" y="21803"/>
                  <a:pt x="21904" y="22006"/>
                  <a:pt x="21898" y="22209"/>
                </a:cubicBezTo>
              </a:path>
              <a:path w="21907" h="22209" stroke="0" extrusionOk="0">
                <a:moveTo>
                  <a:pt x="0" y="2"/>
                </a:moveTo>
                <a:cubicBezTo>
                  <a:pt x="102" y="0"/>
                  <a:pt x="204" y="-1"/>
                  <a:pt x="307" y="0"/>
                </a:cubicBezTo>
                <a:cubicBezTo>
                  <a:pt x="12236" y="0"/>
                  <a:pt x="21907" y="9670"/>
                  <a:pt x="21907" y="21600"/>
                </a:cubicBezTo>
                <a:cubicBezTo>
                  <a:pt x="21907" y="21803"/>
                  <a:pt x="21904" y="22006"/>
                  <a:pt x="21898" y="22209"/>
                </a:cubicBezTo>
                <a:lnTo>
                  <a:pt x="307" y="21600"/>
                </a:lnTo>
                <a:lnTo>
                  <a:pt x="0" y="2"/>
                </a:lnTo>
                <a:close/>
              </a:path>
            </a:pathLst>
          </a:custGeom>
          <a:noFill/>
          <a:ln w="12700">
            <a:solidFill>
              <a:schemeClr val="tx1"/>
            </a:solidFill>
            <a:round/>
            <a:headEnd/>
            <a:tailEnd/>
          </a:ln>
        </p:spPr>
        <p:txBody>
          <a:bodyPr wrap="none" anchor="ctr"/>
          <a:lstStyle/>
          <a:p>
            <a:endParaRPr lang="en-US"/>
          </a:p>
        </p:txBody>
      </p:sp>
      <p:sp>
        <p:nvSpPr>
          <p:cNvPr id="261167" name="Text Box 47"/>
          <p:cNvSpPr txBox="1">
            <a:spLocks noChangeArrowheads="1"/>
          </p:cNvSpPr>
          <p:nvPr/>
        </p:nvSpPr>
        <p:spPr bwMode="auto">
          <a:xfrm>
            <a:off x="8201025" y="3074988"/>
            <a:ext cx="266700" cy="366712"/>
          </a:xfrm>
          <a:prstGeom prst="rect">
            <a:avLst/>
          </a:prstGeom>
          <a:noFill/>
          <a:ln w="9525">
            <a:noFill/>
            <a:miter lim="800000"/>
            <a:headEnd/>
            <a:tailEnd/>
          </a:ln>
        </p:spPr>
        <p:txBody>
          <a:bodyPr>
            <a:spAutoFit/>
          </a:bodyPr>
          <a:lstStyle/>
          <a:p>
            <a:pPr>
              <a:spcBef>
                <a:spcPct val="50000"/>
              </a:spcBef>
            </a:pPr>
            <a:r>
              <a:rPr lang="el-GR" b="1">
                <a:cs typeface="Arial" charset="0"/>
              </a:rPr>
              <a:t>θ</a:t>
            </a:r>
          </a:p>
        </p:txBody>
      </p:sp>
      <p:sp>
        <p:nvSpPr>
          <p:cNvPr id="261168" name="Arc 48"/>
          <p:cNvSpPr>
            <a:spLocks/>
          </p:cNvSpPr>
          <p:nvPr/>
        </p:nvSpPr>
        <p:spPr bwMode="auto">
          <a:xfrm rot="1461060">
            <a:off x="3673475" y="3767138"/>
            <a:ext cx="560388" cy="501650"/>
          </a:xfrm>
          <a:custGeom>
            <a:avLst/>
            <a:gdLst>
              <a:gd name="T0" fmla="*/ 0 w 21835"/>
              <a:gd name="T1" fmla="*/ 2147483647 h 21600"/>
              <a:gd name="T2" fmla="*/ 2147483647 w 21835"/>
              <a:gd name="T3" fmla="*/ 2147483647 h 21600"/>
              <a:gd name="T4" fmla="*/ 2147483647 w 21835"/>
              <a:gd name="T5" fmla="*/ 2147483647 h 21600"/>
              <a:gd name="T6" fmla="*/ 0 60000 65536"/>
              <a:gd name="T7" fmla="*/ 0 60000 65536"/>
              <a:gd name="T8" fmla="*/ 0 60000 65536"/>
              <a:gd name="T9" fmla="*/ 0 w 21835"/>
              <a:gd name="T10" fmla="*/ 0 h 21600"/>
              <a:gd name="T11" fmla="*/ 21835 w 21835"/>
              <a:gd name="T12" fmla="*/ 21600 h 21600"/>
            </a:gdLst>
            <a:ahLst/>
            <a:cxnLst>
              <a:cxn ang="T6">
                <a:pos x="T0" y="T1"/>
              </a:cxn>
              <a:cxn ang="T7">
                <a:pos x="T2" y="T3"/>
              </a:cxn>
              <a:cxn ang="T8">
                <a:pos x="T4" y="T5"/>
              </a:cxn>
            </a:cxnLst>
            <a:rect l="T9" t="T10" r="T11" b="T12"/>
            <a:pathLst>
              <a:path w="21835" h="21600" fill="none" extrusionOk="0">
                <a:moveTo>
                  <a:pt x="0" y="2"/>
                </a:moveTo>
                <a:cubicBezTo>
                  <a:pt x="102" y="0"/>
                  <a:pt x="204" y="-1"/>
                  <a:pt x="307" y="0"/>
                </a:cubicBezTo>
                <a:cubicBezTo>
                  <a:pt x="11553" y="0"/>
                  <a:pt x="20917" y="8629"/>
                  <a:pt x="21835" y="19837"/>
                </a:cubicBezTo>
              </a:path>
              <a:path w="21835" h="21600" stroke="0" extrusionOk="0">
                <a:moveTo>
                  <a:pt x="0" y="2"/>
                </a:moveTo>
                <a:cubicBezTo>
                  <a:pt x="102" y="0"/>
                  <a:pt x="204" y="-1"/>
                  <a:pt x="307" y="0"/>
                </a:cubicBezTo>
                <a:cubicBezTo>
                  <a:pt x="11553" y="0"/>
                  <a:pt x="20917" y="8629"/>
                  <a:pt x="21835" y="19837"/>
                </a:cubicBezTo>
                <a:lnTo>
                  <a:pt x="307" y="21600"/>
                </a:lnTo>
                <a:lnTo>
                  <a:pt x="0" y="2"/>
                </a:lnTo>
                <a:close/>
              </a:path>
            </a:pathLst>
          </a:custGeom>
          <a:noFill/>
          <a:ln w="12700">
            <a:solidFill>
              <a:schemeClr val="tx1"/>
            </a:solidFill>
            <a:round/>
            <a:headEnd/>
            <a:tailEnd/>
          </a:ln>
        </p:spPr>
        <p:txBody>
          <a:bodyPr wrap="none" anchor="ctr"/>
          <a:lstStyle/>
          <a:p>
            <a:endParaRPr lang="en-US"/>
          </a:p>
        </p:txBody>
      </p:sp>
      <p:sp>
        <p:nvSpPr>
          <p:cNvPr id="261169" name="Text Box 49"/>
          <p:cNvSpPr txBox="1">
            <a:spLocks noChangeArrowheads="1"/>
          </p:cNvSpPr>
          <p:nvPr/>
        </p:nvSpPr>
        <p:spPr bwMode="auto">
          <a:xfrm>
            <a:off x="4051300" y="3725863"/>
            <a:ext cx="266700" cy="366712"/>
          </a:xfrm>
          <a:prstGeom prst="rect">
            <a:avLst/>
          </a:prstGeom>
          <a:noFill/>
          <a:ln w="9525">
            <a:noFill/>
            <a:miter lim="800000"/>
            <a:headEnd/>
            <a:tailEnd/>
          </a:ln>
        </p:spPr>
        <p:txBody>
          <a:bodyPr>
            <a:spAutoFit/>
          </a:bodyPr>
          <a:lstStyle/>
          <a:p>
            <a:pPr>
              <a:spcBef>
                <a:spcPct val="50000"/>
              </a:spcBef>
            </a:pPr>
            <a:r>
              <a:rPr lang="el-GR" b="1">
                <a:cs typeface="Arial" charset="0"/>
              </a:rPr>
              <a:t>θ</a:t>
            </a:r>
          </a:p>
        </p:txBody>
      </p:sp>
      <p:sp>
        <p:nvSpPr>
          <p:cNvPr id="39951" name="Rectangle 59"/>
          <p:cNvSpPr>
            <a:spLocks noChangeArrowheads="1"/>
          </p:cNvSpPr>
          <p:nvPr/>
        </p:nvSpPr>
        <p:spPr bwMode="auto">
          <a:xfrm>
            <a:off x="536575" y="960438"/>
            <a:ext cx="6761163" cy="523875"/>
          </a:xfrm>
          <a:prstGeom prst="rect">
            <a:avLst/>
          </a:prstGeom>
          <a:noFill/>
          <a:ln w="9525">
            <a:noFill/>
            <a:miter lim="800000"/>
            <a:headEnd/>
            <a:tailEnd/>
          </a:ln>
        </p:spPr>
        <p:txBody>
          <a:bodyPr wrap="none">
            <a:spAutoFit/>
          </a:bodyPr>
          <a:lstStyle/>
          <a:p>
            <a:r>
              <a:rPr lang="en-US" sz="2800">
                <a:solidFill>
                  <a:srgbClr val="FF3300"/>
                </a:solidFill>
              </a:rPr>
              <a:t>Create a FBD for the sled pictured below.</a:t>
            </a:r>
          </a:p>
        </p:txBody>
      </p:sp>
      <p:grpSp>
        <p:nvGrpSpPr>
          <p:cNvPr id="14353" name="Group 39"/>
          <p:cNvGrpSpPr>
            <a:grpSpLocks/>
          </p:cNvGrpSpPr>
          <p:nvPr/>
        </p:nvGrpSpPr>
        <p:grpSpPr bwMode="auto">
          <a:xfrm>
            <a:off x="7361238" y="2187575"/>
            <a:ext cx="869950" cy="1498600"/>
            <a:chOff x="2269" y="1498"/>
            <a:chExt cx="548" cy="944"/>
          </a:xfrm>
        </p:grpSpPr>
        <p:sp>
          <p:nvSpPr>
            <p:cNvPr id="39959" name="Line 6"/>
            <p:cNvSpPr>
              <a:spLocks noChangeShapeType="1"/>
            </p:cNvSpPr>
            <p:nvPr/>
          </p:nvSpPr>
          <p:spPr bwMode="auto">
            <a:xfrm flipV="1">
              <a:off x="2269" y="1998"/>
              <a:ext cx="366" cy="444"/>
            </a:xfrm>
            <a:prstGeom prst="line">
              <a:avLst/>
            </a:prstGeom>
            <a:noFill/>
            <a:ln w="76200">
              <a:solidFill>
                <a:schemeClr val="tx1"/>
              </a:solidFill>
              <a:round/>
              <a:headEnd/>
              <a:tailEnd type="triangle" w="med" len="med"/>
            </a:ln>
          </p:spPr>
          <p:txBody>
            <a:bodyPr wrap="none" anchor="ctr"/>
            <a:lstStyle/>
            <a:p>
              <a:endParaRPr lang="en-US"/>
            </a:p>
          </p:txBody>
        </p:sp>
        <p:sp>
          <p:nvSpPr>
            <p:cNvPr id="39960" name="Text Box 10"/>
            <p:cNvSpPr txBox="1">
              <a:spLocks noChangeArrowheads="1"/>
            </p:cNvSpPr>
            <p:nvPr/>
          </p:nvSpPr>
          <p:spPr bwMode="auto">
            <a:xfrm>
              <a:off x="2368" y="1498"/>
              <a:ext cx="449" cy="250"/>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app</a:t>
              </a:r>
            </a:p>
          </p:txBody>
        </p:sp>
      </p:grpSp>
      <p:grpSp>
        <p:nvGrpSpPr>
          <p:cNvPr id="14354" name="Group 42"/>
          <p:cNvGrpSpPr>
            <a:grpSpLocks/>
          </p:cNvGrpSpPr>
          <p:nvPr/>
        </p:nvGrpSpPr>
        <p:grpSpPr bwMode="auto">
          <a:xfrm>
            <a:off x="5981700" y="3922713"/>
            <a:ext cx="742950" cy="428625"/>
            <a:chOff x="672" y="2431"/>
            <a:chExt cx="468" cy="270"/>
          </a:xfrm>
        </p:grpSpPr>
        <p:sp>
          <p:nvSpPr>
            <p:cNvPr id="39957" name="Line 40"/>
            <p:cNvSpPr>
              <a:spLocks noChangeShapeType="1"/>
            </p:cNvSpPr>
            <p:nvPr/>
          </p:nvSpPr>
          <p:spPr bwMode="auto">
            <a:xfrm flipH="1">
              <a:off x="672" y="2700"/>
              <a:ext cx="386" cy="1"/>
            </a:xfrm>
            <a:prstGeom prst="line">
              <a:avLst/>
            </a:prstGeom>
            <a:noFill/>
            <a:ln w="76200">
              <a:solidFill>
                <a:schemeClr val="tx1"/>
              </a:solidFill>
              <a:round/>
              <a:headEnd/>
              <a:tailEnd type="triangle" w="med" len="med"/>
            </a:ln>
          </p:spPr>
          <p:txBody>
            <a:bodyPr wrap="none" anchor="ctr"/>
            <a:lstStyle/>
            <a:p>
              <a:endParaRPr lang="en-US"/>
            </a:p>
          </p:txBody>
        </p:sp>
        <p:sp>
          <p:nvSpPr>
            <p:cNvPr id="39958" name="Text Box 41"/>
            <p:cNvSpPr txBox="1">
              <a:spLocks noChangeArrowheads="1"/>
            </p:cNvSpPr>
            <p:nvPr/>
          </p:nvSpPr>
          <p:spPr bwMode="auto">
            <a:xfrm>
              <a:off x="765" y="2431"/>
              <a:ext cx="375" cy="250"/>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f</a:t>
              </a:r>
            </a:p>
          </p:txBody>
        </p:sp>
      </p:grpSp>
      <p:grpSp>
        <p:nvGrpSpPr>
          <p:cNvPr id="2" name="Group 20"/>
          <p:cNvGrpSpPr>
            <a:grpSpLocks/>
          </p:cNvGrpSpPr>
          <p:nvPr/>
        </p:nvGrpSpPr>
        <p:grpSpPr bwMode="auto">
          <a:xfrm>
            <a:off x="6483350" y="3276600"/>
            <a:ext cx="673100" cy="708025"/>
            <a:chOff x="1655" y="3538"/>
            <a:chExt cx="424" cy="670"/>
          </a:xfrm>
        </p:grpSpPr>
        <p:sp>
          <p:nvSpPr>
            <p:cNvPr id="39955" name="Line 9"/>
            <p:cNvSpPr>
              <a:spLocks noChangeShapeType="1"/>
            </p:cNvSpPr>
            <p:nvPr/>
          </p:nvSpPr>
          <p:spPr bwMode="auto">
            <a:xfrm flipV="1">
              <a:off x="2000" y="3538"/>
              <a:ext cx="0" cy="670"/>
            </a:xfrm>
            <a:prstGeom prst="line">
              <a:avLst/>
            </a:prstGeom>
            <a:noFill/>
            <a:ln w="76200">
              <a:solidFill>
                <a:schemeClr val="tx1"/>
              </a:solidFill>
              <a:round/>
              <a:headEnd/>
              <a:tailEnd type="triangle" w="med" len="med"/>
            </a:ln>
          </p:spPr>
          <p:txBody>
            <a:bodyPr wrap="none" anchor="ctr"/>
            <a:lstStyle/>
            <a:p>
              <a:endParaRPr lang="en-US"/>
            </a:p>
          </p:txBody>
        </p:sp>
        <p:sp>
          <p:nvSpPr>
            <p:cNvPr id="39956" name="Text Box 11"/>
            <p:cNvSpPr txBox="1">
              <a:spLocks noChangeArrowheads="1"/>
            </p:cNvSpPr>
            <p:nvPr/>
          </p:nvSpPr>
          <p:spPr bwMode="auto">
            <a:xfrm>
              <a:off x="1655" y="3685"/>
              <a:ext cx="424" cy="376"/>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N</a:t>
              </a:r>
            </a:p>
          </p:txBody>
        </p:sp>
      </p:grpSp>
    </p:spTree>
    <p:custDataLst>
      <p:tags r:id="rId1"/>
    </p:custDataLst>
  </p:cSld>
  <p:clrMapOvr>
    <a:masterClrMapping/>
  </p:clrMapOvr>
  <p:transition spd="med" advTm="100971">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261151"/>
                                        </p:tgtEl>
                                        <p:attrNameLst>
                                          <p:attrName>style.visibility</p:attrName>
                                        </p:attrNameLst>
                                      </p:cBhvr>
                                      <p:to>
                                        <p:strVal val="visible"/>
                                      </p:to>
                                    </p:set>
                                    <p:animEffect transition="in" filter="dissolve">
                                      <p:cBhvr>
                                        <p:cTn id="11" dur="500"/>
                                        <p:tgtEl>
                                          <p:spTgt spid="261151"/>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up)">
                                      <p:cBhvr>
                                        <p:cTn id="16" dur="1000"/>
                                        <p:tgtEl>
                                          <p:spTgt spid="4"/>
                                        </p:tgtEl>
                                      </p:cBhvr>
                                    </p:animEffect>
                                  </p:childTnLst>
                                </p:cTn>
                              </p:par>
                              <p:par>
                                <p:cTn id="17" presetID="22" presetClass="entr" presetSubtype="1"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up)">
                                      <p:cBhvr>
                                        <p:cTn id="19" dur="10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14354"/>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4346"/>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down)">
                                      <p:cBhvr>
                                        <p:cTn id="30" dur="1000"/>
                                        <p:tgtEl>
                                          <p:spTgt spid="2"/>
                                        </p:tgtEl>
                                      </p:cBhvr>
                                    </p:animEffect>
                                  </p:childTnLst>
                                </p:cTn>
                              </p:par>
                              <p:par>
                                <p:cTn id="31" presetID="1" presetClass="entr" presetSubtype="0" fill="hold" nodeType="withEffect">
                                  <p:stCondLst>
                                    <p:cond delay="0"/>
                                  </p:stCondLst>
                                  <p:childTnLst>
                                    <p:set>
                                      <p:cBhvr>
                                        <p:cTn id="32" dur="1" fill="hold">
                                          <p:stCondLst>
                                            <p:cond delay="0"/>
                                          </p:stCondLst>
                                        </p:cTn>
                                        <p:tgtEl>
                                          <p:spTgt spid="1437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434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353"/>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261165"/>
                                        </p:tgtEl>
                                        <p:attrNameLst>
                                          <p:attrName>style.visibility</p:attrName>
                                        </p:attrNameLst>
                                      </p:cBhvr>
                                      <p:to>
                                        <p:strVal val="visible"/>
                                      </p:to>
                                    </p:set>
                                    <p:animEffect transition="in" filter="wipe(left)">
                                      <p:cBhvr>
                                        <p:cTn id="43" dur="1000"/>
                                        <p:tgtEl>
                                          <p:spTgt spid="261165"/>
                                        </p:tgtEl>
                                      </p:cBhvr>
                                    </p:animEffect>
                                  </p:childTnLst>
                                </p:cTn>
                              </p:par>
                            </p:childTnLst>
                          </p:cTn>
                        </p:par>
                        <p:par>
                          <p:cTn id="44" fill="hold" nodeType="afterGroup">
                            <p:stCondLst>
                              <p:cond delay="1000"/>
                            </p:stCondLst>
                            <p:childTnLst>
                              <p:par>
                                <p:cTn id="45" presetID="22" presetClass="entr" presetSubtype="1" fill="hold" grpId="0" nodeType="afterEffect">
                                  <p:stCondLst>
                                    <p:cond delay="0"/>
                                  </p:stCondLst>
                                  <p:childTnLst>
                                    <p:set>
                                      <p:cBhvr>
                                        <p:cTn id="46" dur="1" fill="hold">
                                          <p:stCondLst>
                                            <p:cond delay="0"/>
                                          </p:stCondLst>
                                        </p:cTn>
                                        <p:tgtEl>
                                          <p:spTgt spid="261168"/>
                                        </p:tgtEl>
                                        <p:attrNameLst>
                                          <p:attrName>style.visibility</p:attrName>
                                        </p:attrNameLst>
                                      </p:cBhvr>
                                      <p:to>
                                        <p:strVal val="visible"/>
                                      </p:to>
                                    </p:set>
                                    <p:animEffect transition="in" filter="wipe(up)">
                                      <p:cBhvr>
                                        <p:cTn id="47" dur="1000"/>
                                        <p:tgtEl>
                                          <p:spTgt spid="261168"/>
                                        </p:tgtEl>
                                      </p:cBhvr>
                                    </p:animEffect>
                                  </p:childTnLst>
                                </p:cTn>
                              </p:par>
                            </p:childTnLst>
                          </p:cTn>
                        </p:par>
                        <p:par>
                          <p:cTn id="48" fill="hold" nodeType="afterGroup">
                            <p:stCondLst>
                              <p:cond delay="2000"/>
                            </p:stCondLst>
                            <p:childTnLst>
                              <p:par>
                                <p:cTn id="49" presetID="10" presetClass="entr" presetSubtype="0" fill="hold" grpId="0" nodeType="afterEffect">
                                  <p:stCondLst>
                                    <p:cond delay="0"/>
                                  </p:stCondLst>
                                  <p:childTnLst>
                                    <p:set>
                                      <p:cBhvr>
                                        <p:cTn id="50" dur="1" fill="hold">
                                          <p:stCondLst>
                                            <p:cond delay="0"/>
                                          </p:stCondLst>
                                        </p:cTn>
                                        <p:tgtEl>
                                          <p:spTgt spid="261169"/>
                                        </p:tgtEl>
                                        <p:attrNameLst>
                                          <p:attrName>style.visibility</p:attrName>
                                        </p:attrNameLst>
                                      </p:cBhvr>
                                      <p:to>
                                        <p:strVal val="visible"/>
                                      </p:to>
                                    </p:set>
                                    <p:animEffect transition="in" filter="fade">
                                      <p:cBhvr>
                                        <p:cTn id="51" dur="500"/>
                                        <p:tgtEl>
                                          <p:spTgt spid="261169"/>
                                        </p:tgtEl>
                                      </p:cBhvr>
                                    </p:animEffect>
                                  </p:childTnLst>
                                </p:cTn>
                              </p:par>
                            </p:childTnLst>
                          </p:cTn>
                        </p:par>
                        <p:par>
                          <p:cTn id="52" fill="hold" nodeType="afterGroup">
                            <p:stCondLst>
                              <p:cond delay="2500"/>
                            </p:stCondLst>
                            <p:childTnLst>
                              <p:par>
                                <p:cTn id="53" presetID="22" presetClass="entr" presetSubtype="1" fill="hold" grpId="0" nodeType="afterEffect">
                                  <p:stCondLst>
                                    <p:cond delay="0"/>
                                  </p:stCondLst>
                                  <p:childTnLst>
                                    <p:set>
                                      <p:cBhvr>
                                        <p:cTn id="54" dur="1" fill="hold">
                                          <p:stCondLst>
                                            <p:cond delay="0"/>
                                          </p:stCondLst>
                                        </p:cTn>
                                        <p:tgtEl>
                                          <p:spTgt spid="261166"/>
                                        </p:tgtEl>
                                        <p:attrNameLst>
                                          <p:attrName>style.visibility</p:attrName>
                                        </p:attrNameLst>
                                      </p:cBhvr>
                                      <p:to>
                                        <p:strVal val="visible"/>
                                      </p:to>
                                    </p:set>
                                    <p:animEffect transition="in" filter="wipe(up)">
                                      <p:cBhvr>
                                        <p:cTn id="55" dur="1000"/>
                                        <p:tgtEl>
                                          <p:spTgt spid="261166"/>
                                        </p:tgtEl>
                                      </p:cBhvr>
                                    </p:animEffect>
                                  </p:childTnLst>
                                </p:cTn>
                              </p:par>
                            </p:childTnLst>
                          </p:cTn>
                        </p:par>
                        <p:par>
                          <p:cTn id="56" fill="hold" nodeType="afterGroup">
                            <p:stCondLst>
                              <p:cond delay="3500"/>
                            </p:stCondLst>
                            <p:childTnLst>
                              <p:par>
                                <p:cTn id="57" presetID="10" presetClass="entr" presetSubtype="0" fill="hold" grpId="0" nodeType="afterEffect">
                                  <p:stCondLst>
                                    <p:cond delay="0"/>
                                  </p:stCondLst>
                                  <p:childTnLst>
                                    <p:set>
                                      <p:cBhvr>
                                        <p:cTn id="58" dur="1" fill="hold">
                                          <p:stCondLst>
                                            <p:cond delay="0"/>
                                          </p:stCondLst>
                                        </p:cTn>
                                        <p:tgtEl>
                                          <p:spTgt spid="261167"/>
                                        </p:tgtEl>
                                        <p:attrNameLst>
                                          <p:attrName>style.visibility</p:attrName>
                                        </p:attrNameLst>
                                      </p:cBhvr>
                                      <p:to>
                                        <p:strVal val="visible"/>
                                      </p:to>
                                    </p:set>
                                    <p:animEffect transition="in" filter="fade">
                                      <p:cBhvr>
                                        <p:cTn id="59" dur="500"/>
                                        <p:tgtEl>
                                          <p:spTgt spid="261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51" grpId="0" animBg="1"/>
      <p:bldP spid="261165" grpId="0" animBg="1"/>
      <p:bldP spid="261166" grpId="0" animBg="1"/>
      <p:bldP spid="261167" grpId="0"/>
      <p:bldP spid="261168" grpId="0" animBg="1"/>
      <p:bldP spid="261169"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2388" name="Rectangle 4"/>
          <p:cNvSpPr>
            <a:spLocks noChangeArrowheads="1"/>
          </p:cNvSpPr>
          <p:nvPr/>
        </p:nvSpPr>
        <p:spPr bwMode="auto">
          <a:xfrm>
            <a:off x="0" y="0"/>
            <a:ext cx="8501063" cy="647700"/>
          </a:xfrm>
          <a:prstGeom prst="rect">
            <a:avLst/>
          </a:prstGeom>
          <a:noFill/>
          <a:ln w="9525">
            <a:noFill/>
            <a:miter lim="800000"/>
            <a:headEnd/>
            <a:tailEnd/>
          </a:ln>
          <a:effectLst/>
        </p:spPr>
        <p:txBody>
          <a:bodyPr anchor="ctr"/>
          <a:lstStyle/>
          <a:p>
            <a:pPr>
              <a:defRPr/>
            </a:pPr>
            <a:r>
              <a:rPr lang="en-US" sz="4000" dirty="0">
                <a:solidFill>
                  <a:srgbClr val="00386B"/>
                </a:solidFill>
                <a:latin typeface="+mj-lt"/>
                <a:ea typeface="+mj-ea"/>
                <a:cs typeface="+mj-cs"/>
              </a:rPr>
              <a:t>Free Body Diagram Practice</a:t>
            </a:r>
          </a:p>
        </p:txBody>
      </p:sp>
      <p:sp>
        <p:nvSpPr>
          <p:cNvPr id="41986" name="AutoShape 10" descr="Shingle"/>
          <p:cNvSpPr>
            <a:spLocks noChangeArrowheads="1"/>
          </p:cNvSpPr>
          <p:nvPr/>
        </p:nvSpPr>
        <p:spPr bwMode="auto">
          <a:xfrm flipH="1">
            <a:off x="533400" y="4752975"/>
            <a:ext cx="4492625" cy="1089025"/>
          </a:xfrm>
          <a:prstGeom prst="rtTriangle">
            <a:avLst/>
          </a:prstGeom>
          <a:pattFill prst="shingle">
            <a:fgClr>
              <a:srgbClr val="C0C0C0"/>
            </a:fgClr>
            <a:bgClr>
              <a:schemeClr val="bg1"/>
            </a:bgClr>
          </a:pattFill>
          <a:ln w="9525">
            <a:solidFill>
              <a:schemeClr val="tx1"/>
            </a:solidFill>
            <a:miter lim="800000"/>
            <a:headEnd/>
            <a:tailEnd/>
          </a:ln>
        </p:spPr>
        <p:txBody>
          <a:bodyPr wrap="none" anchor="ctr"/>
          <a:lstStyle/>
          <a:p>
            <a:endParaRPr lang="en-US"/>
          </a:p>
        </p:txBody>
      </p:sp>
      <p:sp>
        <p:nvSpPr>
          <p:cNvPr id="272396" name="Rectangle 12"/>
          <p:cNvSpPr>
            <a:spLocks noChangeArrowheads="1"/>
          </p:cNvSpPr>
          <p:nvPr/>
        </p:nvSpPr>
        <p:spPr bwMode="auto">
          <a:xfrm rot="-816214">
            <a:off x="6861175" y="3151188"/>
            <a:ext cx="622300" cy="584200"/>
          </a:xfrm>
          <a:prstGeom prst="rect">
            <a:avLst/>
          </a:prstGeom>
          <a:solidFill>
            <a:srgbClr val="C0C0C0"/>
          </a:solidFill>
          <a:ln w="9525">
            <a:noFill/>
            <a:miter lim="800000"/>
            <a:headEnd/>
            <a:tailEnd/>
          </a:ln>
        </p:spPr>
        <p:txBody>
          <a:bodyPr wrap="none" anchor="ctr"/>
          <a:lstStyle/>
          <a:p>
            <a:endParaRPr lang="en-US"/>
          </a:p>
        </p:txBody>
      </p:sp>
      <p:grpSp>
        <p:nvGrpSpPr>
          <p:cNvPr id="2" name="Group 23"/>
          <p:cNvGrpSpPr>
            <a:grpSpLocks/>
          </p:cNvGrpSpPr>
          <p:nvPr/>
        </p:nvGrpSpPr>
        <p:grpSpPr bwMode="auto">
          <a:xfrm rot="833124">
            <a:off x="4141788" y="5026025"/>
            <a:ext cx="695325" cy="1322388"/>
            <a:chOff x="2512" y="2571"/>
            <a:chExt cx="438" cy="512"/>
          </a:xfrm>
        </p:grpSpPr>
        <p:sp>
          <p:nvSpPr>
            <p:cNvPr id="42023" name="Line 21"/>
            <p:cNvSpPr>
              <a:spLocks noChangeShapeType="1"/>
            </p:cNvSpPr>
            <p:nvPr/>
          </p:nvSpPr>
          <p:spPr bwMode="auto">
            <a:xfrm rot="19822924" flipV="1">
              <a:off x="2574" y="2571"/>
              <a:ext cx="0" cy="512"/>
            </a:xfrm>
            <a:prstGeom prst="line">
              <a:avLst/>
            </a:prstGeom>
            <a:noFill/>
            <a:ln w="88900">
              <a:solidFill>
                <a:srgbClr val="FF9900"/>
              </a:solidFill>
              <a:round/>
              <a:headEnd/>
              <a:tailEnd type="triangle" w="med" len="med"/>
            </a:ln>
          </p:spPr>
          <p:txBody>
            <a:bodyPr wrap="none" anchor="ctr"/>
            <a:lstStyle/>
            <a:p>
              <a:endParaRPr lang="en-US"/>
            </a:p>
          </p:txBody>
        </p:sp>
        <p:sp>
          <p:nvSpPr>
            <p:cNvPr id="42024" name="Text Box 22"/>
            <p:cNvSpPr txBox="1">
              <a:spLocks noChangeArrowheads="1"/>
            </p:cNvSpPr>
            <p:nvPr/>
          </p:nvSpPr>
          <p:spPr bwMode="auto">
            <a:xfrm rot="-1777076">
              <a:off x="2512" y="2631"/>
              <a:ext cx="438" cy="154"/>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N</a:t>
              </a:r>
            </a:p>
          </p:txBody>
        </p:sp>
      </p:grpSp>
      <p:grpSp>
        <p:nvGrpSpPr>
          <p:cNvPr id="41989" name="Group 42"/>
          <p:cNvGrpSpPr>
            <a:grpSpLocks/>
          </p:cNvGrpSpPr>
          <p:nvPr/>
        </p:nvGrpSpPr>
        <p:grpSpPr bwMode="auto">
          <a:xfrm>
            <a:off x="704850" y="2774950"/>
            <a:ext cx="2587625" cy="2924175"/>
            <a:chOff x="412" y="1844"/>
            <a:chExt cx="1630" cy="1842"/>
          </a:xfrm>
        </p:grpSpPr>
        <p:pic>
          <p:nvPicPr>
            <p:cNvPr id="42019" name="Picture 11" descr="MCBD10055_0000[1]"/>
            <p:cNvPicPr>
              <a:picLocks noChangeAspect="1" noChangeArrowheads="1"/>
            </p:cNvPicPr>
            <p:nvPr/>
          </p:nvPicPr>
          <p:blipFill>
            <a:blip r:embed="rId4"/>
            <a:srcRect r="48187" b="-6598"/>
            <a:stretch>
              <a:fillRect/>
            </a:stretch>
          </p:blipFill>
          <p:spPr bwMode="auto">
            <a:xfrm rot="-1865934">
              <a:off x="412" y="1844"/>
              <a:ext cx="1221" cy="1842"/>
            </a:xfrm>
            <a:prstGeom prst="rect">
              <a:avLst/>
            </a:prstGeom>
            <a:noFill/>
            <a:ln w="9525">
              <a:noFill/>
              <a:miter lim="800000"/>
              <a:headEnd/>
              <a:tailEnd/>
            </a:ln>
          </p:spPr>
        </p:pic>
        <p:sp>
          <p:nvSpPr>
            <p:cNvPr id="42020" name="Oval 38"/>
            <p:cNvSpPr>
              <a:spLocks noChangeArrowheads="1"/>
            </p:cNvSpPr>
            <p:nvPr/>
          </p:nvSpPr>
          <p:spPr bwMode="auto">
            <a:xfrm rot="-540298">
              <a:off x="1701" y="2159"/>
              <a:ext cx="146" cy="256"/>
            </a:xfrm>
            <a:prstGeom prst="ellipse">
              <a:avLst/>
            </a:prstGeom>
            <a:solidFill>
              <a:schemeClr val="tx1"/>
            </a:solidFill>
            <a:ln w="9525">
              <a:solidFill>
                <a:schemeClr val="tx1"/>
              </a:solidFill>
              <a:round/>
              <a:headEnd/>
              <a:tailEnd/>
            </a:ln>
          </p:spPr>
          <p:txBody>
            <a:bodyPr wrap="none" anchor="ctr"/>
            <a:lstStyle/>
            <a:p>
              <a:endParaRPr lang="en-US"/>
            </a:p>
          </p:txBody>
        </p:sp>
        <p:sp>
          <p:nvSpPr>
            <p:cNvPr id="42021" name="Rectangle 39"/>
            <p:cNvSpPr>
              <a:spLocks noChangeArrowheads="1"/>
            </p:cNvSpPr>
            <p:nvPr/>
          </p:nvSpPr>
          <p:spPr bwMode="auto">
            <a:xfrm rot="-540298">
              <a:off x="1393" y="2429"/>
              <a:ext cx="649" cy="144"/>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42022" name="Rectangle 41"/>
            <p:cNvSpPr>
              <a:spLocks noChangeArrowheads="1"/>
            </p:cNvSpPr>
            <p:nvPr/>
          </p:nvSpPr>
          <p:spPr bwMode="auto">
            <a:xfrm rot="-915307">
              <a:off x="1472" y="2300"/>
              <a:ext cx="335" cy="120"/>
            </a:xfrm>
            <a:prstGeom prst="rect">
              <a:avLst/>
            </a:prstGeom>
            <a:solidFill>
              <a:schemeClr val="tx1"/>
            </a:solidFill>
            <a:ln w="9525">
              <a:solidFill>
                <a:schemeClr val="tx1"/>
              </a:solidFill>
              <a:miter lim="800000"/>
              <a:headEnd/>
              <a:tailEnd/>
            </a:ln>
          </p:spPr>
          <p:txBody>
            <a:bodyPr wrap="none" anchor="ctr"/>
            <a:lstStyle/>
            <a:p>
              <a:endParaRPr lang="en-US"/>
            </a:p>
          </p:txBody>
        </p:sp>
      </p:grpSp>
      <p:pic>
        <p:nvPicPr>
          <p:cNvPr id="41990" name="Picture 34" descr="MCHH00347_0000[1]"/>
          <p:cNvPicPr>
            <a:picLocks noChangeAspect="1" noChangeArrowheads="1"/>
          </p:cNvPicPr>
          <p:nvPr/>
        </p:nvPicPr>
        <p:blipFill>
          <a:blip r:embed="rId5"/>
          <a:srcRect/>
          <a:stretch>
            <a:fillRect/>
          </a:stretch>
        </p:blipFill>
        <p:spPr bwMode="auto">
          <a:xfrm rot="-832031">
            <a:off x="2865438" y="2041525"/>
            <a:ext cx="1620837" cy="3022600"/>
          </a:xfrm>
          <a:prstGeom prst="rect">
            <a:avLst/>
          </a:prstGeom>
          <a:noFill/>
          <a:ln w="9525">
            <a:noFill/>
            <a:miter lim="800000"/>
            <a:headEnd/>
            <a:tailEnd/>
          </a:ln>
        </p:spPr>
      </p:pic>
      <p:grpSp>
        <p:nvGrpSpPr>
          <p:cNvPr id="4" name="Group 43"/>
          <p:cNvGrpSpPr>
            <a:grpSpLocks/>
          </p:cNvGrpSpPr>
          <p:nvPr/>
        </p:nvGrpSpPr>
        <p:grpSpPr bwMode="auto">
          <a:xfrm>
            <a:off x="3708400" y="3611563"/>
            <a:ext cx="506413" cy="1827212"/>
            <a:chOff x="2336" y="2275"/>
            <a:chExt cx="319" cy="1151"/>
          </a:xfrm>
        </p:grpSpPr>
        <p:sp>
          <p:nvSpPr>
            <p:cNvPr id="42017" name="Line 18"/>
            <p:cNvSpPr>
              <a:spLocks noChangeShapeType="1"/>
            </p:cNvSpPr>
            <p:nvPr/>
          </p:nvSpPr>
          <p:spPr bwMode="auto">
            <a:xfrm>
              <a:off x="2336" y="2275"/>
              <a:ext cx="0" cy="1151"/>
            </a:xfrm>
            <a:prstGeom prst="line">
              <a:avLst/>
            </a:prstGeom>
            <a:noFill/>
            <a:ln w="88900">
              <a:solidFill>
                <a:srgbClr val="FF9900"/>
              </a:solidFill>
              <a:round/>
              <a:headEnd/>
              <a:tailEnd type="triangle" w="med" len="med"/>
            </a:ln>
          </p:spPr>
          <p:txBody>
            <a:bodyPr wrap="none" anchor="ctr"/>
            <a:lstStyle/>
            <a:p>
              <a:endParaRPr lang="en-US"/>
            </a:p>
          </p:txBody>
        </p:sp>
        <p:sp>
          <p:nvSpPr>
            <p:cNvPr id="42018" name="Text Box 19"/>
            <p:cNvSpPr txBox="1">
              <a:spLocks noChangeArrowheads="1"/>
            </p:cNvSpPr>
            <p:nvPr/>
          </p:nvSpPr>
          <p:spPr bwMode="auto">
            <a:xfrm>
              <a:off x="2342" y="2543"/>
              <a:ext cx="313" cy="251"/>
            </a:xfrm>
            <a:prstGeom prst="rect">
              <a:avLst/>
            </a:prstGeom>
            <a:noFill/>
            <a:ln w="9525">
              <a:noFill/>
              <a:miter lim="800000"/>
              <a:headEnd/>
              <a:tailEnd/>
            </a:ln>
          </p:spPr>
          <p:txBody>
            <a:bodyPr>
              <a:spAutoFit/>
            </a:bodyPr>
            <a:lstStyle/>
            <a:p>
              <a:pPr>
                <a:spcBef>
                  <a:spcPct val="50000"/>
                </a:spcBef>
              </a:pPr>
              <a:r>
                <a:rPr lang="en-US" sz="2000" b="1"/>
                <a:t>W</a:t>
              </a:r>
              <a:endParaRPr lang="en-US" sz="2000" b="1" baseline="-25000"/>
            </a:p>
          </p:txBody>
        </p:sp>
      </p:grpSp>
      <p:grpSp>
        <p:nvGrpSpPr>
          <p:cNvPr id="5" name="Group 60"/>
          <p:cNvGrpSpPr>
            <a:grpSpLocks/>
          </p:cNvGrpSpPr>
          <p:nvPr/>
        </p:nvGrpSpPr>
        <p:grpSpPr bwMode="auto">
          <a:xfrm>
            <a:off x="6735763" y="3438525"/>
            <a:ext cx="528637" cy="1827213"/>
            <a:chOff x="4263" y="2166"/>
            <a:chExt cx="313" cy="1151"/>
          </a:xfrm>
        </p:grpSpPr>
        <p:sp>
          <p:nvSpPr>
            <p:cNvPr id="42015" name="Line 45"/>
            <p:cNvSpPr>
              <a:spLocks noChangeShapeType="1"/>
            </p:cNvSpPr>
            <p:nvPr/>
          </p:nvSpPr>
          <p:spPr bwMode="auto">
            <a:xfrm>
              <a:off x="4505" y="2166"/>
              <a:ext cx="0" cy="1151"/>
            </a:xfrm>
            <a:prstGeom prst="line">
              <a:avLst/>
            </a:prstGeom>
            <a:noFill/>
            <a:ln w="88900">
              <a:solidFill>
                <a:srgbClr val="FF9900"/>
              </a:solidFill>
              <a:round/>
              <a:headEnd/>
              <a:tailEnd type="triangle" w="med" len="med"/>
            </a:ln>
          </p:spPr>
          <p:txBody>
            <a:bodyPr wrap="none" anchor="ctr"/>
            <a:lstStyle/>
            <a:p>
              <a:endParaRPr lang="en-US"/>
            </a:p>
          </p:txBody>
        </p:sp>
        <p:sp>
          <p:nvSpPr>
            <p:cNvPr id="42016" name="Text Box 46"/>
            <p:cNvSpPr txBox="1">
              <a:spLocks noChangeArrowheads="1"/>
            </p:cNvSpPr>
            <p:nvPr/>
          </p:nvSpPr>
          <p:spPr bwMode="auto">
            <a:xfrm>
              <a:off x="4263" y="2554"/>
              <a:ext cx="313" cy="251"/>
            </a:xfrm>
            <a:prstGeom prst="rect">
              <a:avLst/>
            </a:prstGeom>
            <a:noFill/>
            <a:ln w="9525">
              <a:noFill/>
              <a:miter lim="800000"/>
              <a:headEnd/>
              <a:tailEnd/>
            </a:ln>
          </p:spPr>
          <p:txBody>
            <a:bodyPr>
              <a:spAutoFit/>
            </a:bodyPr>
            <a:lstStyle/>
            <a:p>
              <a:pPr>
                <a:spcBef>
                  <a:spcPct val="50000"/>
                </a:spcBef>
              </a:pPr>
              <a:r>
                <a:rPr lang="en-US" sz="2000" b="1"/>
                <a:t>W</a:t>
              </a:r>
              <a:endParaRPr lang="en-US" sz="2000" b="1" baseline="-25000"/>
            </a:p>
          </p:txBody>
        </p:sp>
      </p:grpSp>
      <p:grpSp>
        <p:nvGrpSpPr>
          <p:cNvPr id="6" name="Group 47"/>
          <p:cNvGrpSpPr>
            <a:grpSpLocks/>
          </p:cNvGrpSpPr>
          <p:nvPr/>
        </p:nvGrpSpPr>
        <p:grpSpPr bwMode="auto">
          <a:xfrm rot="833124">
            <a:off x="6883400" y="2176463"/>
            <a:ext cx="695325" cy="1322387"/>
            <a:chOff x="2512" y="2571"/>
            <a:chExt cx="438" cy="512"/>
          </a:xfrm>
        </p:grpSpPr>
        <p:sp>
          <p:nvSpPr>
            <p:cNvPr id="42013" name="Line 48"/>
            <p:cNvSpPr>
              <a:spLocks noChangeShapeType="1"/>
            </p:cNvSpPr>
            <p:nvPr/>
          </p:nvSpPr>
          <p:spPr bwMode="auto">
            <a:xfrm rot="19822924" flipV="1">
              <a:off x="2574" y="2571"/>
              <a:ext cx="0" cy="512"/>
            </a:xfrm>
            <a:prstGeom prst="line">
              <a:avLst/>
            </a:prstGeom>
            <a:noFill/>
            <a:ln w="88900">
              <a:solidFill>
                <a:srgbClr val="FF9900"/>
              </a:solidFill>
              <a:round/>
              <a:headEnd/>
              <a:tailEnd type="triangle" w="med" len="med"/>
            </a:ln>
          </p:spPr>
          <p:txBody>
            <a:bodyPr wrap="none" anchor="ctr"/>
            <a:lstStyle/>
            <a:p>
              <a:endParaRPr lang="en-US"/>
            </a:p>
          </p:txBody>
        </p:sp>
        <p:sp>
          <p:nvSpPr>
            <p:cNvPr id="42014" name="Text Box 49"/>
            <p:cNvSpPr txBox="1">
              <a:spLocks noChangeArrowheads="1"/>
            </p:cNvSpPr>
            <p:nvPr/>
          </p:nvSpPr>
          <p:spPr bwMode="auto">
            <a:xfrm rot="-1777076">
              <a:off x="2512" y="2631"/>
              <a:ext cx="438" cy="154"/>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N</a:t>
              </a:r>
            </a:p>
          </p:txBody>
        </p:sp>
      </p:grpSp>
      <p:grpSp>
        <p:nvGrpSpPr>
          <p:cNvPr id="7" name="Group 30"/>
          <p:cNvGrpSpPr>
            <a:grpSpLocks/>
          </p:cNvGrpSpPr>
          <p:nvPr/>
        </p:nvGrpSpPr>
        <p:grpSpPr bwMode="auto">
          <a:xfrm rot="-837810">
            <a:off x="1712913" y="3067050"/>
            <a:ext cx="1150937" cy="544513"/>
            <a:chOff x="1966" y="1941"/>
            <a:chExt cx="763" cy="280"/>
          </a:xfrm>
        </p:grpSpPr>
        <p:sp>
          <p:nvSpPr>
            <p:cNvPr id="42011" name="Line 28"/>
            <p:cNvSpPr>
              <a:spLocks noChangeShapeType="1"/>
            </p:cNvSpPr>
            <p:nvPr/>
          </p:nvSpPr>
          <p:spPr bwMode="auto">
            <a:xfrm flipH="1">
              <a:off x="1966" y="2219"/>
              <a:ext cx="763" cy="2"/>
            </a:xfrm>
            <a:prstGeom prst="line">
              <a:avLst/>
            </a:prstGeom>
            <a:noFill/>
            <a:ln w="88900">
              <a:solidFill>
                <a:srgbClr val="FF9900"/>
              </a:solidFill>
              <a:round/>
              <a:headEnd type="triangle" w="med" len="med"/>
              <a:tailEnd/>
            </a:ln>
          </p:spPr>
          <p:txBody>
            <a:bodyPr wrap="none" anchor="ctr"/>
            <a:lstStyle/>
            <a:p>
              <a:endParaRPr lang="en-US"/>
            </a:p>
          </p:txBody>
        </p:sp>
        <p:sp>
          <p:nvSpPr>
            <p:cNvPr id="42012" name="Text Box 29"/>
            <p:cNvSpPr txBox="1">
              <a:spLocks noChangeArrowheads="1"/>
            </p:cNvSpPr>
            <p:nvPr/>
          </p:nvSpPr>
          <p:spPr bwMode="auto">
            <a:xfrm>
              <a:off x="2028" y="1941"/>
              <a:ext cx="579" cy="203"/>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app</a:t>
              </a:r>
            </a:p>
          </p:txBody>
        </p:sp>
      </p:grpSp>
      <p:grpSp>
        <p:nvGrpSpPr>
          <p:cNvPr id="8" name="Group 66"/>
          <p:cNvGrpSpPr>
            <a:grpSpLocks/>
          </p:cNvGrpSpPr>
          <p:nvPr/>
        </p:nvGrpSpPr>
        <p:grpSpPr bwMode="auto">
          <a:xfrm>
            <a:off x="7162800" y="2814638"/>
            <a:ext cx="1150938" cy="496887"/>
            <a:chOff x="4505" y="1763"/>
            <a:chExt cx="725" cy="313"/>
          </a:xfrm>
        </p:grpSpPr>
        <p:sp>
          <p:nvSpPr>
            <p:cNvPr id="42009" name="Line 51"/>
            <p:cNvSpPr>
              <a:spLocks noChangeShapeType="1"/>
            </p:cNvSpPr>
            <p:nvPr/>
          </p:nvSpPr>
          <p:spPr bwMode="auto">
            <a:xfrm rot="20762190" flipH="1">
              <a:off x="4505" y="2074"/>
              <a:ext cx="725" cy="2"/>
            </a:xfrm>
            <a:prstGeom prst="line">
              <a:avLst/>
            </a:prstGeom>
            <a:noFill/>
            <a:ln w="88900">
              <a:solidFill>
                <a:srgbClr val="FF9900"/>
              </a:solidFill>
              <a:round/>
              <a:headEnd type="triangle" w="med" len="med"/>
              <a:tailEnd/>
            </a:ln>
          </p:spPr>
          <p:txBody>
            <a:bodyPr wrap="none" anchor="ctr"/>
            <a:lstStyle/>
            <a:p>
              <a:endParaRPr lang="en-US"/>
            </a:p>
          </p:txBody>
        </p:sp>
        <p:sp>
          <p:nvSpPr>
            <p:cNvPr id="42010" name="Text Box 52"/>
            <p:cNvSpPr txBox="1">
              <a:spLocks noChangeArrowheads="1"/>
            </p:cNvSpPr>
            <p:nvPr/>
          </p:nvSpPr>
          <p:spPr bwMode="auto">
            <a:xfrm rot="-837810">
              <a:off x="4640" y="1763"/>
              <a:ext cx="550" cy="249"/>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app</a:t>
              </a:r>
            </a:p>
          </p:txBody>
        </p:sp>
      </p:grpSp>
      <p:grpSp>
        <p:nvGrpSpPr>
          <p:cNvPr id="9" name="Group 56"/>
          <p:cNvGrpSpPr>
            <a:grpSpLocks/>
          </p:cNvGrpSpPr>
          <p:nvPr/>
        </p:nvGrpSpPr>
        <p:grpSpPr bwMode="auto">
          <a:xfrm>
            <a:off x="2087563" y="5184775"/>
            <a:ext cx="1289050" cy="396875"/>
            <a:chOff x="1291" y="3274"/>
            <a:chExt cx="812" cy="250"/>
          </a:xfrm>
        </p:grpSpPr>
        <p:sp>
          <p:nvSpPr>
            <p:cNvPr id="42007" name="Line 54"/>
            <p:cNvSpPr>
              <a:spLocks noChangeShapeType="1"/>
            </p:cNvSpPr>
            <p:nvPr/>
          </p:nvSpPr>
          <p:spPr bwMode="auto">
            <a:xfrm rot="20709167" flipH="1">
              <a:off x="1291" y="3334"/>
              <a:ext cx="812" cy="0"/>
            </a:xfrm>
            <a:prstGeom prst="line">
              <a:avLst/>
            </a:prstGeom>
            <a:noFill/>
            <a:ln w="88900">
              <a:solidFill>
                <a:srgbClr val="FF9900"/>
              </a:solidFill>
              <a:round/>
              <a:headEnd/>
              <a:tailEnd type="triangle" w="med" len="med"/>
            </a:ln>
          </p:spPr>
          <p:txBody>
            <a:bodyPr wrap="none" anchor="ctr"/>
            <a:lstStyle/>
            <a:p>
              <a:endParaRPr lang="en-US"/>
            </a:p>
          </p:txBody>
        </p:sp>
        <p:sp>
          <p:nvSpPr>
            <p:cNvPr id="42008" name="Text Box 55"/>
            <p:cNvSpPr txBox="1">
              <a:spLocks noChangeArrowheads="1"/>
            </p:cNvSpPr>
            <p:nvPr/>
          </p:nvSpPr>
          <p:spPr bwMode="auto">
            <a:xfrm rot="-890833">
              <a:off x="1676" y="3274"/>
              <a:ext cx="310" cy="250"/>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f</a:t>
              </a:r>
            </a:p>
          </p:txBody>
        </p:sp>
      </p:grpSp>
      <p:grpSp>
        <p:nvGrpSpPr>
          <p:cNvPr id="10" name="Group 57"/>
          <p:cNvGrpSpPr>
            <a:grpSpLocks/>
          </p:cNvGrpSpPr>
          <p:nvPr/>
        </p:nvGrpSpPr>
        <p:grpSpPr bwMode="auto">
          <a:xfrm>
            <a:off x="5668963" y="3819525"/>
            <a:ext cx="1289050" cy="396875"/>
            <a:chOff x="1291" y="3274"/>
            <a:chExt cx="812" cy="250"/>
          </a:xfrm>
        </p:grpSpPr>
        <p:sp>
          <p:nvSpPr>
            <p:cNvPr id="42005" name="Line 58"/>
            <p:cNvSpPr>
              <a:spLocks noChangeShapeType="1"/>
            </p:cNvSpPr>
            <p:nvPr/>
          </p:nvSpPr>
          <p:spPr bwMode="auto">
            <a:xfrm rot="20709167" flipH="1">
              <a:off x="1291" y="3334"/>
              <a:ext cx="812" cy="0"/>
            </a:xfrm>
            <a:prstGeom prst="line">
              <a:avLst/>
            </a:prstGeom>
            <a:noFill/>
            <a:ln w="88900">
              <a:solidFill>
                <a:srgbClr val="FF9900"/>
              </a:solidFill>
              <a:round/>
              <a:headEnd/>
              <a:tailEnd type="triangle" w="med" len="med"/>
            </a:ln>
          </p:spPr>
          <p:txBody>
            <a:bodyPr wrap="none" anchor="ctr"/>
            <a:lstStyle/>
            <a:p>
              <a:endParaRPr lang="en-US"/>
            </a:p>
          </p:txBody>
        </p:sp>
        <p:sp>
          <p:nvSpPr>
            <p:cNvPr id="42006" name="Text Box 59"/>
            <p:cNvSpPr txBox="1">
              <a:spLocks noChangeArrowheads="1"/>
            </p:cNvSpPr>
            <p:nvPr/>
          </p:nvSpPr>
          <p:spPr bwMode="auto">
            <a:xfrm rot="-890833">
              <a:off x="1676" y="3274"/>
              <a:ext cx="310" cy="250"/>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f</a:t>
              </a:r>
            </a:p>
          </p:txBody>
        </p:sp>
      </p:grpSp>
      <p:sp>
        <p:nvSpPr>
          <p:cNvPr id="272445" name="Arc 61"/>
          <p:cNvSpPr>
            <a:spLocks/>
          </p:cNvSpPr>
          <p:nvPr/>
        </p:nvSpPr>
        <p:spPr bwMode="auto">
          <a:xfrm rot="2137425">
            <a:off x="1601788" y="5502275"/>
            <a:ext cx="363537" cy="627063"/>
          </a:xfrm>
          <a:custGeom>
            <a:avLst/>
            <a:gdLst>
              <a:gd name="T0" fmla="*/ 2147483647 w 16179"/>
              <a:gd name="T1" fmla="*/ 0 h 21111"/>
              <a:gd name="T2" fmla="*/ 2147483647 w 16179"/>
              <a:gd name="T3" fmla="*/ 2147483647 h 21111"/>
              <a:gd name="T4" fmla="*/ 0 w 16179"/>
              <a:gd name="T5" fmla="*/ 2147483647 h 21111"/>
              <a:gd name="T6" fmla="*/ 0 60000 65536"/>
              <a:gd name="T7" fmla="*/ 0 60000 65536"/>
              <a:gd name="T8" fmla="*/ 0 60000 65536"/>
              <a:gd name="T9" fmla="*/ 0 w 16179"/>
              <a:gd name="T10" fmla="*/ 0 h 21111"/>
              <a:gd name="T11" fmla="*/ 16179 w 16179"/>
              <a:gd name="T12" fmla="*/ 21111 h 21111"/>
            </a:gdLst>
            <a:ahLst/>
            <a:cxnLst>
              <a:cxn ang="T6">
                <a:pos x="T0" y="T1"/>
              </a:cxn>
              <a:cxn ang="T7">
                <a:pos x="T2" y="T3"/>
              </a:cxn>
              <a:cxn ang="T8">
                <a:pos x="T4" y="T5"/>
              </a:cxn>
            </a:cxnLst>
            <a:rect l="T9" t="T10" r="T11" b="T12"/>
            <a:pathLst>
              <a:path w="16179" h="21111" fill="none" extrusionOk="0">
                <a:moveTo>
                  <a:pt x="4571" y="0"/>
                </a:moveTo>
                <a:cubicBezTo>
                  <a:pt x="9066" y="973"/>
                  <a:pt x="13132" y="3355"/>
                  <a:pt x="16178" y="6800"/>
                </a:cubicBezTo>
              </a:path>
              <a:path w="16179" h="21111" stroke="0" extrusionOk="0">
                <a:moveTo>
                  <a:pt x="4571" y="0"/>
                </a:moveTo>
                <a:cubicBezTo>
                  <a:pt x="9066" y="973"/>
                  <a:pt x="13132" y="3355"/>
                  <a:pt x="16178" y="6800"/>
                </a:cubicBezTo>
                <a:lnTo>
                  <a:pt x="0" y="21111"/>
                </a:lnTo>
                <a:lnTo>
                  <a:pt x="4571" y="0"/>
                </a:lnTo>
                <a:close/>
              </a:path>
            </a:pathLst>
          </a:custGeom>
          <a:noFill/>
          <a:ln w="9525">
            <a:solidFill>
              <a:schemeClr val="tx1"/>
            </a:solidFill>
            <a:round/>
            <a:headEnd/>
            <a:tailEnd/>
          </a:ln>
        </p:spPr>
        <p:txBody>
          <a:bodyPr wrap="none" anchor="ctr"/>
          <a:lstStyle/>
          <a:p>
            <a:endParaRPr lang="en-US"/>
          </a:p>
        </p:txBody>
      </p:sp>
      <p:sp>
        <p:nvSpPr>
          <p:cNvPr id="272446" name="Line 62"/>
          <p:cNvSpPr>
            <a:spLocks noChangeShapeType="1"/>
          </p:cNvSpPr>
          <p:nvPr/>
        </p:nvSpPr>
        <p:spPr bwMode="auto">
          <a:xfrm>
            <a:off x="7194550" y="3473450"/>
            <a:ext cx="501650" cy="1828800"/>
          </a:xfrm>
          <a:prstGeom prst="line">
            <a:avLst/>
          </a:prstGeom>
          <a:noFill/>
          <a:ln w="9525">
            <a:solidFill>
              <a:schemeClr val="tx1"/>
            </a:solidFill>
            <a:round/>
            <a:headEnd/>
            <a:tailEnd/>
          </a:ln>
        </p:spPr>
        <p:txBody>
          <a:bodyPr wrap="none" anchor="ctr"/>
          <a:lstStyle/>
          <a:p>
            <a:endParaRPr lang="en-US"/>
          </a:p>
        </p:txBody>
      </p:sp>
      <p:sp>
        <p:nvSpPr>
          <p:cNvPr id="272447" name="Arc 63"/>
          <p:cNvSpPr>
            <a:spLocks/>
          </p:cNvSpPr>
          <p:nvPr/>
        </p:nvSpPr>
        <p:spPr bwMode="auto">
          <a:xfrm rot="7351224">
            <a:off x="7154863" y="4422775"/>
            <a:ext cx="347662" cy="382588"/>
          </a:xfrm>
          <a:custGeom>
            <a:avLst/>
            <a:gdLst>
              <a:gd name="T0" fmla="*/ 2147483647 w 20088"/>
              <a:gd name="T1" fmla="*/ 0 h 20665"/>
              <a:gd name="T2" fmla="*/ 2147483647 w 20088"/>
              <a:gd name="T3" fmla="*/ 2147483647 h 20665"/>
              <a:gd name="T4" fmla="*/ 0 w 20088"/>
              <a:gd name="T5" fmla="*/ 2147483647 h 20665"/>
              <a:gd name="T6" fmla="*/ 0 60000 65536"/>
              <a:gd name="T7" fmla="*/ 0 60000 65536"/>
              <a:gd name="T8" fmla="*/ 0 60000 65536"/>
              <a:gd name="T9" fmla="*/ 0 w 20088"/>
              <a:gd name="T10" fmla="*/ 0 h 20665"/>
              <a:gd name="T11" fmla="*/ 20088 w 20088"/>
              <a:gd name="T12" fmla="*/ 20665 h 20665"/>
            </a:gdLst>
            <a:ahLst/>
            <a:cxnLst>
              <a:cxn ang="T6">
                <a:pos x="T0" y="T1"/>
              </a:cxn>
              <a:cxn ang="T7">
                <a:pos x="T2" y="T3"/>
              </a:cxn>
              <a:cxn ang="T8">
                <a:pos x="T4" y="T5"/>
              </a:cxn>
            </a:cxnLst>
            <a:rect l="T9" t="T10" r="T11" b="T12"/>
            <a:pathLst>
              <a:path w="20088" h="20665" fill="none" extrusionOk="0">
                <a:moveTo>
                  <a:pt x="6286" y="0"/>
                </a:moveTo>
                <a:cubicBezTo>
                  <a:pt x="12586" y="1916"/>
                  <a:pt x="17667" y="6601"/>
                  <a:pt x="20087" y="12725"/>
                </a:cubicBezTo>
              </a:path>
              <a:path w="20088" h="20665" stroke="0" extrusionOk="0">
                <a:moveTo>
                  <a:pt x="6286" y="0"/>
                </a:moveTo>
                <a:cubicBezTo>
                  <a:pt x="12586" y="1916"/>
                  <a:pt x="17667" y="6601"/>
                  <a:pt x="20087" y="12725"/>
                </a:cubicBezTo>
                <a:lnTo>
                  <a:pt x="0" y="20665"/>
                </a:lnTo>
                <a:lnTo>
                  <a:pt x="6286" y="0"/>
                </a:lnTo>
                <a:close/>
              </a:path>
            </a:pathLst>
          </a:custGeom>
          <a:noFill/>
          <a:ln w="9525">
            <a:solidFill>
              <a:schemeClr val="tx1"/>
            </a:solidFill>
            <a:round/>
            <a:headEnd/>
            <a:tailEnd/>
          </a:ln>
        </p:spPr>
        <p:txBody>
          <a:bodyPr wrap="none" anchor="ctr"/>
          <a:lstStyle/>
          <a:p>
            <a:endParaRPr lang="en-US"/>
          </a:p>
        </p:txBody>
      </p:sp>
      <p:sp>
        <p:nvSpPr>
          <p:cNvPr id="272448" name="Text Box 64"/>
          <p:cNvSpPr txBox="1">
            <a:spLocks noChangeArrowheads="1"/>
          </p:cNvSpPr>
          <p:nvPr/>
        </p:nvSpPr>
        <p:spPr bwMode="auto">
          <a:xfrm>
            <a:off x="7210425" y="4686300"/>
            <a:ext cx="266700" cy="366713"/>
          </a:xfrm>
          <a:prstGeom prst="rect">
            <a:avLst/>
          </a:prstGeom>
          <a:noFill/>
          <a:ln w="9525">
            <a:noFill/>
            <a:miter lim="800000"/>
            <a:headEnd/>
            <a:tailEnd/>
          </a:ln>
        </p:spPr>
        <p:txBody>
          <a:bodyPr>
            <a:spAutoFit/>
          </a:bodyPr>
          <a:lstStyle/>
          <a:p>
            <a:pPr>
              <a:spcBef>
                <a:spcPct val="50000"/>
              </a:spcBef>
            </a:pPr>
            <a:r>
              <a:rPr lang="el-GR" b="1">
                <a:cs typeface="Arial" charset="0"/>
              </a:rPr>
              <a:t>θ</a:t>
            </a:r>
          </a:p>
        </p:txBody>
      </p:sp>
      <p:sp>
        <p:nvSpPr>
          <p:cNvPr id="272449" name="Text Box 65"/>
          <p:cNvSpPr txBox="1">
            <a:spLocks noChangeArrowheads="1"/>
          </p:cNvSpPr>
          <p:nvPr/>
        </p:nvSpPr>
        <p:spPr bwMode="auto">
          <a:xfrm>
            <a:off x="1943100" y="5475288"/>
            <a:ext cx="266700" cy="366712"/>
          </a:xfrm>
          <a:prstGeom prst="rect">
            <a:avLst/>
          </a:prstGeom>
          <a:noFill/>
          <a:ln w="9525">
            <a:noFill/>
            <a:miter lim="800000"/>
            <a:headEnd/>
            <a:tailEnd/>
          </a:ln>
        </p:spPr>
        <p:txBody>
          <a:bodyPr>
            <a:spAutoFit/>
          </a:bodyPr>
          <a:lstStyle/>
          <a:p>
            <a:pPr>
              <a:spcBef>
                <a:spcPct val="50000"/>
              </a:spcBef>
            </a:pPr>
            <a:r>
              <a:rPr lang="el-GR" b="1">
                <a:cs typeface="Arial" charset="0"/>
              </a:rPr>
              <a:t>θ</a:t>
            </a:r>
          </a:p>
        </p:txBody>
      </p:sp>
      <p:sp>
        <p:nvSpPr>
          <p:cNvPr id="272451" name="Oval 67"/>
          <p:cNvSpPr>
            <a:spLocks noChangeArrowheads="1"/>
          </p:cNvSpPr>
          <p:nvPr/>
        </p:nvSpPr>
        <p:spPr bwMode="auto">
          <a:xfrm rot="-1001917">
            <a:off x="2439988" y="1731963"/>
            <a:ext cx="2590800" cy="3714750"/>
          </a:xfrm>
          <a:prstGeom prst="ellipse">
            <a:avLst/>
          </a:prstGeom>
          <a:noFill/>
          <a:ln w="76200">
            <a:solidFill>
              <a:srgbClr val="FF0000"/>
            </a:solidFill>
            <a:round/>
            <a:headEnd/>
            <a:tailEnd/>
          </a:ln>
        </p:spPr>
        <p:txBody>
          <a:bodyPr wrap="none" anchor="ctr"/>
          <a:lstStyle/>
          <a:p>
            <a:endParaRPr lang="en-US"/>
          </a:p>
        </p:txBody>
      </p:sp>
      <p:sp>
        <p:nvSpPr>
          <p:cNvPr id="42004" name="Rectangle 73"/>
          <p:cNvSpPr>
            <a:spLocks noChangeArrowheads="1"/>
          </p:cNvSpPr>
          <p:nvPr/>
        </p:nvSpPr>
        <p:spPr bwMode="auto">
          <a:xfrm>
            <a:off x="431800" y="731838"/>
            <a:ext cx="7807325" cy="519112"/>
          </a:xfrm>
          <a:prstGeom prst="rect">
            <a:avLst/>
          </a:prstGeom>
          <a:noFill/>
          <a:ln w="9525">
            <a:noFill/>
            <a:miter lim="800000"/>
            <a:headEnd/>
            <a:tailEnd/>
          </a:ln>
        </p:spPr>
        <p:txBody>
          <a:bodyPr wrap="none">
            <a:spAutoFit/>
          </a:bodyPr>
          <a:lstStyle/>
          <a:p>
            <a:r>
              <a:rPr lang="en-US" sz="2800">
                <a:solidFill>
                  <a:srgbClr val="FF3300"/>
                </a:solidFill>
              </a:rPr>
              <a:t>Create a FBD for the refrigerator pictured below.</a:t>
            </a:r>
          </a:p>
        </p:txBody>
      </p:sp>
    </p:spTree>
    <p:custDataLst>
      <p:tags r:id="rId1"/>
    </p:custDataLst>
  </p:cSld>
  <p:clrMapOvr>
    <a:masterClrMapping/>
  </p:clrMapOvr>
  <p:transition advTm="11897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2451"/>
                                        </p:tgtEl>
                                        <p:attrNameLst>
                                          <p:attrName>style.visibility</p:attrName>
                                        </p:attrNameLst>
                                      </p:cBhvr>
                                      <p:to>
                                        <p:strVal val="visible"/>
                                      </p:to>
                                    </p:set>
                                    <p:animEffect transition="in" filter="dissolve">
                                      <p:cBhvr>
                                        <p:cTn id="7" dur="1000"/>
                                        <p:tgtEl>
                                          <p:spTgt spid="2724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2396"/>
                                        </p:tgtEl>
                                        <p:attrNameLst>
                                          <p:attrName>style.visibility</p:attrName>
                                        </p:attrNameLst>
                                      </p:cBhvr>
                                      <p:to>
                                        <p:strVal val="visible"/>
                                      </p:to>
                                    </p:set>
                                    <p:animEffect transition="in" filter="dissolve">
                                      <p:cBhvr>
                                        <p:cTn id="12" dur="1000"/>
                                        <p:tgtEl>
                                          <p:spTgt spid="272396"/>
                                        </p:tgtEl>
                                      </p:cBhvr>
                                    </p:animEffect>
                                  </p:childTnLst>
                                </p:cTn>
                              </p:par>
                            </p:childTnLst>
                          </p:cTn>
                        </p:par>
                        <p:par>
                          <p:cTn id="13" fill="hold" nodeType="afterGroup">
                            <p:stCondLst>
                              <p:cond delay="1000"/>
                            </p:stCondLst>
                            <p:childTnLst>
                              <p:par>
                                <p:cTn id="14" presetID="9" presetClass="exit" presetSubtype="0" fill="hold" grpId="1" nodeType="afterEffect">
                                  <p:stCondLst>
                                    <p:cond delay="0"/>
                                  </p:stCondLst>
                                  <p:childTnLst>
                                    <p:animEffect transition="out" filter="dissolve">
                                      <p:cBhvr>
                                        <p:cTn id="15" dur="500"/>
                                        <p:tgtEl>
                                          <p:spTgt spid="272451"/>
                                        </p:tgtEl>
                                      </p:cBhvr>
                                    </p:animEffect>
                                    <p:set>
                                      <p:cBhvr>
                                        <p:cTn id="16" dur="1" fill="hold">
                                          <p:stCondLst>
                                            <p:cond delay="499"/>
                                          </p:stCondLst>
                                        </p:cTn>
                                        <p:tgtEl>
                                          <p:spTgt spid="272451"/>
                                        </p:tgtEl>
                                        <p:attrNameLst>
                                          <p:attrName>style.visibility</p:attrName>
                                        </p:attrNameLst>
                                      </p:cBhvr>
                                      <p:to>
                                        <p:strVal val="hidden"/>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up)">
                                      <p:cBhvr>
                                        <p:cTn id="21" dur="1000"/>
                                        <p:tgtEl>
                                          <p:spTgt spid="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up)">
                                      <p:cBhvr>
                                        <p:cTn id="26" dur="10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down)">
                                      <p:cBhvr>
                                        <p:cTn id="31" dur="1000"/>
                                        <p:tgtEl>
                                          <p:spTgt spid="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4"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down)">
                                      <p:cBhvr>
                                        <p:cTn id="36" dur="1000"/>
                                        <p:tgtEl>
                                          <p:spTgt spid="6"/>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wipe(left)">
                                      <p:cBhvr>
                                        <p:cTn id="41" dur="1000"/>
                                        <p:tgtEl>
                                          <p:spTgt spid="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wipe(left)">
                                      <p:cBhvr>
                                        <p:cTn id="46" dur="1000"/>
                                        <p:tgtEl>
                                          <p:spTgt spid="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2" fill="hold"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wipe(right)">
                                      <p:cBhvr>
                                        <p:cTn id="51" dur="500"/>
                                        <p:tgtEl>
                                          <p:spTgt spid="9"/>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2" fill="hold"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wipe(right)">
                                      <p:cBhvr>
                                        <p:cTn id="56" dur="500"/>
                                        <p:tgtEl>
                                          <p:spTgt spid="1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1" fill="hold" grpId="0" nodeType="clickEffect">
                                  <p:stCondLst>
                                    <p:cond delay="0"/>
                                  </p:stCondLst>
                                  <p:childTnLst>
                                    <p:set>
                                      <p:cBhvr>
                                        <p:cTn id="60" dur="1" fill="hold">
                                          <p:stCondLst>
                                            <p:cond delay="0"/>
                                          </p:stCondLst>
                                        </p:cTn>
                                        <p:tgtEl>
                                          <p:spTgt spid="272446"/>
                                        </p:tgtEl>
                                        <p:attrNameLst>
                                          <p:attrName>style.visibility</p:attrName>
                                        </p:attrNameLst>
                                      </p:cBhvr>
                                      <p:to>
                                        <p:strVal val="visible"/>
                                      </p:to>
                                    </p:set>
                                    <p:animEffect transition="in" filter="wipe(up)">
                                      <p:cBhvr>
                                        <p:cTn id="61" dur="500"/>
                                        <p:tgtEl>
                                          <p:spTgt spid="272446"/>
                                        </p:tgtEl>
                                      </p:cBhvr>
                                    </p:animEffect>
                                  </p:childTnLst>
                                </p:cTn>
                              </p:par>
                            </p:childTnLst>
                          </p:cTn>
                        </p:par>
                        <p:par>
                          <p:cTn id="62" fill="hold" nodeType="afterGroup">
                            <p:stCondLst>
                              <p:cond delay="500"/>
                            </p:stCondLst>
                            <p:childTnLst>
                              <p:par>
                                <p:cTn id="63" presetID="22" presetClass="entr" presetSubtype="1" fill="hold" grpId="0" nodeType="afterEffect">
                                  <p:stCondLst>
                                    <p:cond delay="0"/>
                                  </p:stCondLst>
                                  <p:childTnLst>
                                    <p:set>
                                      <p:cBhvr>
                                        <p:cTn id="64" dur="1" fill="hold">
                                          <p:stCondLst>
                                            <p:cond delay="0"/>
                                          </p:stCondLst>
                                        </p:cTn>
                                        <p:tgtEl>
                                          <p:spTgt spid="272445"/>
                                        </p:tgtEl>
                                        <p:attrNameLst>
                                          <p:attrName>style.visibility</p:attrName>
                                        </p:attrNameLst>
                                      </p:cBhvr>
                                      <p:to>
                                        <p:strVal val="visible"/>
                                      </p:to>
                                    </p:set>
                                    <p:animEffect transition="in" filter="wipe(up)">
                                      <p:cBhvr>
                                        <p:cTn id="65" dur="1000"/>
                                        <p:tgtEl>
                                          <p:spTgt spid="272445"/>
                                        </p:tgtEl>
                                      </p:cBhvr>
                                    </p:animEffect>
                                  </p:childTnLst>
                                </p:cTn>
                              </p:par>
                            </p:childTnLst>
                          </p:cTn>
                        </p:par>
                        <p:par>
                          <p:cTn id="66" fill="hold" nodeType="afterGroup">
                            <p:stCondLst>
                              <p:cond delay="1500"/>
                            </p:stCondLst>
                            <p:childTnLst>
                              <p:par>
                                <p:cTn id="67" presetID="10" presetClass="entr" presetSubtype="0" fill="hold" grpId="0" nodeType="afterEffect">
                                  <p:stCondLst>
                                    <p:cond delay="0"/>
                                  </p:stCondLst>
                                  <p:childTnLst>
                                    <p:set>
                                      <p:cBhvr>
                                        <p:cTn id="68" dur="1" fill="hold">
                                          <p:stCondLst>
                                            <p:cond delay="0"/>
                                          </p:stCondLst>
                                        </p:cTn>
                                        <p:tgtEl>
                                          <p:spTgt spid="272449"/>
                                        </p:tgtEl>
                                        <p:attrNameLst>
                                          <p:attrName>style.visibility</p:attrName>
                                        </p:attrNameLst>
                                      </p:cBhvr>
                                      <p:to>
                                        <p:strVal val="visible"/>
                                      </p:to>
                                    </p:set>
                                    <p:animEffect transition="in" filter="fade">
                                      <p:cBhvr>
                                        <p:cTn id="69" dur="1000"/>
                                        <p:tgtEl>
                                          <p:spTgt spid="272449"/>
                                        </p:tgtEl>
                                      </p:cBhvr>
                                    </p:animEffect>
                                  </p:childTnLst>
                                </p:cTn>
                              </p:par>
                            </p:childTnLst>
                          </p:cTn>
                        </p:par>
                        <p:par>
                          <p:cTn id="70" fill="hold" nodeType="afterGroup">
                            <p:stCondLst>
                              <p:cond delay="2500"/>
                            </p:stCondLst>
                            <p:childTnLst>
                              <p:par>
                                <p:cTn id="71" presetID="22" presetClass="entr" presetSubtype="1" fill="hold" grpId="0" nodeType="afterEffect">
                                  <p:stCondLst>
                                    <p:cond delay="0"/>
                                  </p:stCondLst>
                                  <p:childTnLst>
                                    <p:set>
                                      <p:cBhvr>
                                        <p:cTn id="72" dur="1" fill="hold">
                                          <p:stCondLst>
                                            <p:cond delay="0"/>
                                          </p:stCondLst>
                                        </p:cTn>
                                        <p:tgtEl>
                                          <p:spTgt spid="272447"/>
                                        </p:tgtEl>
                                        <p:attrNameLst>
                                          <p:attrName>style.visibility</p:attrName>
                                        </p:attrNameLst>
                                      </p:cBhvr>
                                      <p:to>
                                        <p:strVal val="visible"/>
                                      </p:to>
                                    </p:set>
                                    <p:animEffect transition="in" filter="wipe(up)">
                                      <p:cBhvr>
                                        <p:cTn id="73" dur="1000"/>
                                        <p:tgtEl>
                                          <p:spTgt spid="272447"/>
                                        </p:tgtEl>
                                      </p:cBhvr>
                                    </p:animEffect>
                                  </p:childTnLst>
                                </p:cTn>
                              </p:par>
                            </p:childTnLst>
                          </p:cTn>
                        </p:par>
                        <p:par>
                          <p:cTn id="74" fill="hold" nodeType="afterGroup">
                            <p:stCondLst>
                              <p:cond delay="3500"/>
                            </p:stCondLst>
                            <p:childTnLst>
                              <p:par>
                                <p:cTn id="75" presetID="9" presetClass="entr" presetSubtype="0" fill="hold" grpId="0" nodeType="afterEffect">
                                  <p:stCondLst>
                                    <p:cond delay="0"/>
                                  </p:stCondLst>
                                  <p:childTnLst>
                                    <p:set>
                                      <p:cBhvr>
                                        <p:cTn id="76" dur="1" fill="hold">
                                          <p:stCondLst>
                                            <p:cond delay="0"/>
                                          </p:stCondLst>
                                        </p:cTn>
                                        <p:tgtEl>
                                          <p:spTgt spid="272448"/>
                                        </p:tgtEl>
                                        <p:attrNameLst>
                                          <p:attrName>style.visibility</p:attrName>
                                        </p:attrNameLst>
                                      </p:cBhvr>
                                      <p:to>
                                        <p:strVal val="visible"/>
                                      </p:to>
                                    </p:set>
                                    <p:animEffect transition="in" filter="dissolve">
                                      <p:cBhvr>
                                        <p:cTn id="77" dur="1000"/>
                                        <p:tgtEl>
                                          <p:spTgt spid="272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96" grpId="0" animBg="1"/>
      <p:bldP spid="272445" grpId="0" animBg="1"/>
      <p:bldP spid="272446" grpId="0" animBg="1"/>
      <p:bldP spid="272447" grpId="0" animBg="1"/>
      <p:bldP spid="272448" grpId="0"/>
      <p:bldP spid="272449" grpId="0"/>
      <p:bldP spid="272451" grpId="0" animBg="1"/>
      <p:bldP spid="272451" grpId="1"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3466" name="Oval 58"/>
          <p:cNvSpPr>
            <a:spLocks noChangeArrowheads="1"/>
          </p:cNvSpPr>
          <p:nvPr/>
        </p:nvSpPr>
        <p:spPr bwMode="auto">
          <a:xfrm>
            <a:off x="7175500" y="4089400"/>
            <a:ext cx="469900" cy="457200"/>
          </a:xfrm>
          <a:prstGeom prst="ellipse">
            <a:avLst/>
          </a:prstGeom>
          <a:solidFill>
            <a:srgbClr val="C0C0C0"/>
          </a:solidFill>
          <a:ln w="9525">
            <a:noFill/>
            <a:round/>
            <a:headEnd/>
            <a:tailEnd/>
          </a:ln>
        </p:spPr>
        <p:txBody>
          <a:bodyPr wrap="none" anchor="ctr"/>
          <a:lstStyle/>
          <a:p>
            <a:endParaRPr lang="en-US"/>
          </a:p>
        </p:txBody>
      </p:sp>
      <p:sp>
        <p:nvSpPr>
          <p:cNvPr id="44034" name="Rectangle 6"/>
          <p:cNvSpPr>
            <a:spLocks noGrp="1" noChangeArrowheads="1"/>
          </p:cNvSpPr>
          <p:nvPr>
            <p:ph type="title"/>
          </p:nvPr>
        </p:nvSpPr>
        <p:spPr>
          <a:xfrm>
            <a:off x="0" y="0"/>
            <a:ext cx="8501063" cy="771525"/>
          </a:xfrm>
        </p:spPr>
        <p:txBody>
          <a:bodyPr/>
          <a:lstStyle/>
          <a:p>
            <a:pPr eaLnBrk="1" hangingPunct="1"/>
            <a:r>
              <a:rPr lang="en-US" sz="4000" smtClean="0">
                <a:solidFill>
                  <a:srgbClr val="00386B"/>
                </a:solidFill>
                <a:effectLst/>
              </a:rPr>
              <a:t>Free Body Diagram Practice</a:t>
            </a:r>
          </a:p>
        </p:txBody>
      </p:sp>
      <p:sp>
        <p:nvSpPr>
          <p:cNvPr id="44035" name="Rectangle 36"/>
          <p:cNvSpPr>
            <a:spLocks noChangeArrowheads="1"/>
          </p:cNvSpPr>
          <p:nvPr/>
        </p:nvSpPr>
        <p:spPr bwMode="auto">
          <a:xfrm>
            <a:off x="838200" y="1663700"/>
            <a:ext cx="2743200" cy="2413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4036" name="Line 37"/>
          <p:cNvSpPr>
            <a:spLocks noChangeShapeType="1"/>
          </p:cNvSpPr>
          <p:nvPr/>
        </p:nvSpPr>
        <p:spPr bwMode="auto">
          <a:xfrm>
            <a:off x="2209800" y="1893888"/>
            <a:ext cx="0" cy="673100"/>
          </a:xfrm>
          <a:prstGeom prst="line">
            <a:avLst/>
          </a:prstGeom>
          <a:noFill/>
          <a:ln w="76200">
            <a:solidFill>
              <a:schemeClr val="tx1"/>
            </a:solidFill>
            <a:round/>
            <a:headEnd/>
            <a:tailEnd/>
          </a:ln>
        </p:spPr>
        <p:txBody>
          <a:bodyPr wrap="none" anchor="ctr"/>
          <a:lstStyle/>
          <a:p>
            <a:endParaRPr lang="en-US"/>
          </a:p>
        </p:txBody>
      </p:sp>
      <p:sp>
        <p:nvSpPr>
          <p:cNvPr id="44037" name="Oval 38"/>
          <p:cNvSpPr>
            <a:spLocks noChangeArrowheads="1"/>
          </p:cNvSpPr>
          <p:nvPr/>
        </p:nvSpPr>
        <p:spPr bwMode="auto">
          <a:xfrm>
            <a:off x="1968500" y="2552700"/>
            <a:ext cx="469900" cy="457200"/>
          </a:xfrm>
          <a:prstGeom prst="ellipse">
            <a:avLst/>
          </a:prstGeom>
          <a:noFill/>
          <a:ln w="9525">
            <a:solidFill>
              <a:schemeClr val="tx1"/>
            </a:solidFill>
            <a:round/>
            <a:headEnd/>
            <a:tailEnd/>
          </a:ln>
        </p:spPr>
        <p:txBody>
          <a:bodyPr wrap="none" anchor="ctr"/>
          <a:lstStyle/>
          <a:p>
            <a:endParaRPr lang="en-US"/>
          </a:p>
        </p:txBody>
      </p:sp>
      <p:sp>
        <p:nvSpPr>
          <p:cNvPr id="44038" name="Oval 39"/>
          <p:cNvSpPr>
            <a:spLocks noChangeArrowheads="1"/>
          </p:cNvSpPr>
          <p:nvPr/>
        </p:nvSpPr>
        <p:spPr bwMode="auto">
          <a:xfrm>
            <a:off x="2235200" y="3975100"/>
            <a:ext cx="469900" cy="457200"/>
          </a:xfrm>
          <a:prstGeom prst="ellipse">
            <a:avLst/>
          </a:prstGeom>
          <a:noFill/>
          <a:ln w="9525">
            <a:solidFill>
              <a:schemeClr val="tx1"/>
            </a:solidFill>
            <a:round/>
            <a:headEnd/>
            <a:tailEnd/>
          </a:ln>
        </p:spPr>
        <p:txBody>
          <a:bodyPr wrap="none" anchor="ctr"/>
          <a:lstStyle/>
          <a:p>
            <a:endParaRPr lang="en-US"/>
          </a:p>
        </p:txBody>
      </p:sp>
      <p:sp>
        <p:nvSpPr>
          <p:cNvPr id="44039" name="Line 40"/>
          <p:cNvSpPr>
            <a:spLocks noChangeShapeType="1"/>
          </p:cNvSpPr>
          <p:nvPr/>
        </p:nvSpPr>
        <p:spPr bwMode="auto">
          <a:xfrm>
            <a:off x="1968500" y="2755900"/>
            <a:ext cx="25400" cy="2501900"/>
          </a:xfrm>
          <a:prstGeom prst="line">
            <a:avLst/>
          </a:prstGeom>
          <a:noFill/>
          <a:ln w="9525">
            <a:solidFill>
              <a:schemeClr val="tx1"/>
            </a:solidFill>
            <a:round/>
            <a:headEnd/>
            <a:tailEnd/>
          </a:ln>
        </p:spPr>
        <p:txBody>
          <a:bodyPr wrap="none" anchor="ctr"/>
          <a:lstStyle/>
          <a:p>
            <a:endParaRPr lang="en-US"/>
          </a:p>
        </p:txBody>
      </p:sp>
      <p:sp>
        <p:nvSpPr>
          <p:cNvPr id="44040" name="Text Box 42"/>
          <p:cNvSpPr txBox="1">
            <a:spLocks noChangeArrowheads="1"/>
          </p:cNvSpPr>
          <p:nvPr/>
        </p:nvSpPr>
        <p:spPr bwMode="auto">
          <a:xfrm>
            <a:off x="1663700" y="5257800"/>
            <a:ext cx="609600" cy="376238"/>
          </a:xfrm>
          <a:prstGeom prst="rect">
            <a:avLst/>
          </a:prstGeom>
          <a:solidFill>
            <a:srgbClr val="CCFFFF"/>
          </a:solidFill>
          <a:ln w="9525">
            <a:solidFill>
              <a:schemeClr val="tx1"/>
            </a:solidFill>
            <a:miter lim="800000"/>
            <a:headEnd/>
            <a:tailEnd/>
          </a:ln>
        </p:spPr>
        <p:txBody>
          <a:bodyPr>
            <a:spAutoFit/>
          </a:bodyPr>
          <a:lstStyle/>
          <a:p>
            <a:pPr algn="ctr">
              <a:spcBef>
                <a:spcPct val="50000"/>
              </a:spcBef>
            </a:pPr>
            <a:r>
              <a:rPr lang="en-US"/>
              <a:t>M1</a:t>
            </a:r>
          </a:p>
        </p:txBody>
      </p:sp>
      <p:sp>
        <p:nvSpPr>
          <p:cNvPr id="44041" name="Line 43"/>
          <p:cNvSpPr>
            <a:spLocks noChangeShapeType="1"/>
          </p:cNvSpPr>
          <p:nvPr/>
        </p:nvSpPr>
        <p:spPr bwMode="auto">
          <a:xfrm>
            <a:off x="2197100" y="2787650"/>
            <a:ext cx="41275" cy="1446213"/>
          </a:xfrm>
          <a:prstGeom prst="line">
            <a:avLst/>
          </a:prstGeom>
          <a:noFill/>
          <a:ln w="9525">
            <a:solidFill>
              <a:schemeClr val="tx1"/>
            </a:solidFill>
            <a:round/>
            <a:headEnd/>
            <a:tailEnd/>
          </a:ln>
        </p:spPr>
        <p:txBody>
          <a:bodyPr wrap="none" anchor="ctr"/>
          <a:lstStyle/>
          <a:p>
            <a:endParaRPr lang="en-US"/>
          </a:p>
        </p:txBody>
      </p:sp>
      <p:sp>
        <p:nvSpPr>
          <p:cNvPr id="44042" name="Line 44"/>
          <p:cNvSpPr>
            <a:spLocks noChangeShapeType="1"/>
          </p:cNvSpPr>
          <p:nvPr/>
        </p:nvSpPr>
        <p:spPr bwMode="auto">
          <a:xfrm>
            <a:off x="2438400" y="2767013"/>
            <a:ext cx="271463" cy="1419225"/>
          </a:xfrm>
          <a:prstGeom prst="line">
            <a:avLst/>
          </a:prstGeom>
          <a:noFill/>
          <a:ln w="9525">
            <a:solidFill>
              <a:schemeClr val="tx1"/>
            </a:solidFill>
            <a:round/>
            <a:headEnd/>
            <a:tailEnd/>
          </a:ln>
        </p:spPr>
        <p:txBody>
          <a:bodyPr wrap="none" anchor="ctr"/>
          <a:lstStyle/>
          <a:p>
            <a:endParaRPr lang="en-US"/>
          </a:p>
        </p:txBody>
      </p:sp>
      <p:sp>
        <p:nvSpPr>
          <p:cNvPr id="44043" name="Text Box 45"/>
          <p:cNvSpPr txBox="1">
            <a:spLocks noChangeArrowheads="1"/>
          </p:cNvSpPr>
          <p:nvPr/>
        </p:nvSpPr>
        <p:spPr bwMode="auto">
          <a:xfrm>
            <a:off x="2171700" y="4597400"/>
            <a:ext cx="609600" cy="376238"/>
          </a:xfrm>
          <a:prstGeom prst="rect">
            <a:avLst/>
          </a:prstGeom>
          <a:solidFill>
            <a:srgbClr val="CCFFFF"/>
          </a:solidFill>
          <a:ln w="9525">
            <a:solidFill>
              <a:schemeClr val="tx1"/>
            </a:solidFill>
            <a:miter lim="800000"/>
            <a:headEnd/>
            <a:tailEnd/>
          </a:ln>
        </p:spPr>
        <p:txBody>
          <a:bodyPr>
            <a:spAutoFit/>
          </a:bodyPr>
          <a:lstStyle/>
          <a:p>
            <a:pPr algn="ctr">
              <a:spcBef>
                <a:spcPct val="50000"/>
              </a:spcBef>
            </a:pPr>
            <a:r>
              <a:rPr lang="en-US"/>
              <a:t>M2</a:t>
            </a:r>
          </a:p>
        </p:txBody>
      </p:sp>
      <p:sp>
        <p:nvSpPr>
          <p:cNvPr id="44044" name="Line 46"/>
          <p:cNvSpPr>
            <a:spLocks noChangeShapeType="1"/>
          </p:cNvSpPr>
          <p:nvPr/>
        </p:nvSpPr>
        <p:spPr bwMode="auto">
          <a:xfrm>
            <a:off x="2463800" y="4178300"/>
            <a:ext cx="0" cy="406400"/>
          </a:xfrm>
          <a:prstGeom prst="line">
            <a:avLst/>
          </a:prstGeom>
          <a:noFill/>
          <a:ln w="9525">
            <a:solidFill>
              <a:schemeClr val="tx1"/>
            </a:solidFill>
            <a:round/>
            <a:headEnd/>
            <a:tailEnd/>
          </a:ln>
        </p:spPr>
        <p:txBody>
          <a:bodyPr wrap="none" anchor="ctr"/>
          <a:lstStyle/>
          <a:p>
            <a:endParaRPr lang="en-US"/>
          </a:p>
        </p:txBody>
      </p:sp>
      <p:sp>
        <p:nvSpPr>
          <p:cNvPr id="273455" name="Text Box 47"/>
          <p:cNvSpPr txBox="1">
            <a:spLocks noChangeArrowheads="1"/>
          </p:cNvSpPr>
          <p:nvPr/>
        </p:nvSpPr>
        <p:spPr bwMode="auto">
          <a:xfrm>
            <a:off x="3889375" y="1778000"/>
            <a:ext cx="2701925" cy="457200"/>
          </a:xfrm>
          <a:prstGeom prst="rect">
            <a:avLst/>
          </a:prstGeom>
          <a:noFill/>
          <a:ln w="9525">
            <a:noFill/>
            <a:miter lim="800000"/>
            <a:headEnd/>
            <a:tailEnd/>
          </a:ln>
        </p:spPr>
        <p:txBody>
          <a:bodyPr>
            <a:spAutoFit/>
          </a:bodyPr>
          <a:lstStyle/>
          <a:p>
            <a:pPr>
              <a:spcBef>
                <a:spcPct val="50000"/>
              </a:spcBef>
            </a:pPr>
            <a:r>
              <a:rPr lang="en-US" sz="2400" b="1"/>
              <a:t>FBD of Mass 1:</a:t>
            </a:r>
          </a:p>
        </p:txBody>
      </p:sp>
      <p:sp>
        <p:nvSpPr>
          <p:cNvPr id="273456" name="Rectangle 48"/>
          <p:cNvSpPr>
            <a:spLocks noChangeArrowheads="1"/>
          </p:cNvSpPr>
          <p:nvPr/>
        </p:nvSpPr>
        <p:spPr bwMode="auto">
          <a:xfrm>
            <a:off x="7086600" y="1739900"/>
            <a:ext cx="381000" cy="317500"/>
          </a:xfrm>
          <a:prstGeom prst="rect">
            <a:avLst/>
          </a:prstGeom>
          <a:solidFill>
            <a:srgbClr val="C0C0C0"/>
          </a:solidFill>
          <a:ln w="9525">
            <a:noFill/>
            <a:miter lim="800000"/>
            <a:headEnd/>
            <a:tailEnd/>
          </a:ln>
        </p:spPr>
        <p:txBody>
          <a:bodyPr wrap="none" anchor="ctr"/>
          <a:lstStyle/>
          <a:p>
            <a:endParaRPr lang="en-US"/>
          </a:p>
        </p:txBody>
      </p:sp>
      <p:grpSp>
        <p:nvGrpSpPr>
          <p:cNvPr id="2" name="Group 56"/>
          <p:cNvGrpSpPr>
            <a:grpSpLocks/>
          </p:cNvGrpSpPr>
          <p:nvPr/>
        </p:nvGrpSpPr>
        <p:grpSpPr bwMode="auto">
          <a:xfrm>
            <a:off x="7526338" y="3375025"/>
            <a:ext cx="1009650" cy="917575"/>
            <a:chOff x="4225" y="1366"/>
            <a:chExt cx="636" cy="674"/>
          </a:xfrm>
        </p:grpSpPr>
        <p:sp>
          <p:nvSpPr>
            <p:cNvPr id="44065" name="Line 54"/>
            <p:cNvSpPr>
              <a:spLocks noChangeShapeType="1"/>
            </p:cNvSpPr>
            <p:nvPr/>
          </p:nvSpPr>
          <p:spPr bwMode="auto">
            <a:xfrm>
              <a:off x="4225" y="1366"/>
              <a:ext cx="5" cy="674"/>
            </a:xfrm>
            <a:prstGeom prst="line">
              <a:avLst/>
            </a:prstGeom>
            <a:noFill/>
            <a:ln w="88900">
              <a:solidFill>
                <a:srgbClr val="FF9900"/>
              </a:solidFill>
              <a:round/>
              <a:headEnd type="triangle" w="med" len="med"/>
              <a:tailEnd/>
            </a:ln>
          </p:spPr>
          <p:txBody>
            <a:bodyPr wrap="none" anchor="ctr"/>
            <a:lstStyle/>
            <a:p>
              <a:endParaRPr lang="en-US"/>
            </a:p>
          </p:txBody>
        </p:sp>
        <p:sp>
          <p:nvSpPr>
            <p:cNvPr id="44066" name="Text Box 55"/>
            <p:cNvSpPr txBox="1">
              <a:spLocks noChangeArrowheads="1"/>
            </p:cNvSpPr>
            <p:nvPr/>
          </p:nvSpPr>
          <p:spPr bwMode="auto">
            <a:xfrm>
              <a:off x="4280" y="1567"/>
              <a:ext cx="581" cy="291"/>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T</a:t>
              </a:r>
            </a:p>
          </p:txBody>
        </p:sp>
      </p:grpSp>
      <p:sp>
        <p:nvSpPr>
          <p:cNvPr id="273465" name="Text Box 57"/>
          <p:cNvSpPr txBox="1">
            <a:spLocks noChangeArrowheads="1"/>
          </p:cNvSpPr>
          <p:nvPr/>
        </p:nvSpPr>
        <p:spPr bwMode="auto">
          <a:xfrm>
            <a:off x="3948113" y="3962400"/>
            <a:ext cx="2876550" cy="822325"/>
          </a:xfrm>
          <a:prstGeom prst="rect">
            <a:avLst/>
          </a:prstGeom>
          <a:noFill/>
          <a:ln w="9525">
            <a:noFill/>
            <a:miter lim="800000"/>
            <a:headEnd/>
            <a:tailEnd/>
          </a:ln>
        </p:spPr>
        <p:txBody>
          <a:bodyPr>
            <a:spAutoFit/>
          </a:bodyPr>
          <a:lstStyle/>
          <a:p>
            <a:pPr>
              <a:spcBef>
                <a:spcPct val="50000"/>
              </a:spcBef>
            </a:pPr>
            <a:r>
              <a:rPr lang="en-US" sz="2400" b="1"/>
              <a:t>FBD of the movable pulley:</a:t>
            </a:r>
          </a:p>
        </p:txBody>
      </p:sp>
      <p:grpSp>
        <p:nvGrpSpPr>
          <p:cNvPr id="3" name="Group 59"/>
          <p:cNvGrpSpPr>
            <a:grpSpLocks/>
          </p:cNvGrpSpPr>
          <p:nvPr/>
        </p:nvGrpSpPr>
        <p:grpSpPr bwMode="auto">
          <a:xfrm>
            <a:off x="7289800" y="2052638"/>
            <a:ext cx="773113" cy="912812"/>
            <a:chOff x="2336" y="2275"/>
            <a:chExt cx="319" cy="1151"/>
          </a:xfrm>
        </p:grpSpPr>
        <p:sp>
          <p:nvSpPr>
            <p:cNvPr id="44063" name="Line 60"/>
            <p:cNvSpPr>
              <a:spLocks noChangeShapeType="1"/>
            </p:cNvSpPr>
            <p:nvPr/>
          </p:nvSpPr>
          <p:spPr bwMode="auto">
            <a:xfrm>
              <a:off x="2336" y="2275"/>
              <a:ext cx="0" cy="1151"/>
            </a:xfrm>
            <a:prstGeom prst="line">
              <a:avLst/>
            </a:prstGeom>
            <a:noFill/>
            <a:ln w="88900">
              <a:solidFill>
                <a:srgbClr val="FF9900"/>
              </a:solidFill>
              <a:round/>
              <a:headEnd/>
              <a:tailEnd type="triangle" w="med" len="med"/>
            </a:ln>
          </p:spPr>
          <p:txBody>
            <a:bodyPr wrap="none" anchor="ctr"/>
            <a:lstStyle/>
            <a:p>
              <a:endParaRPr lang="en-US"/>
            </a:p>
          </p:txBody>
        </p:sp>
        <p:sp>
          <p:nvSpPr>
            <p:cNvPr id="44064" name="Text Box 61"/>
            <p:cNvSpPr txBox="1">
              <a:spLocks noChangeArrowheads="1"/>
            </p:cNvSpPr>
            <p:nvPr/>
          </p:nvSpPr>
          <p:spPr bwMode="auto">
            <a:xfrm>
              <a:off x="2342" y="2543"/>
              <a:ext cx="313" cy="501"/>
            </a:xfrm>
            <a:prstGeom prst="rect">
              <a:avLst/>
            </a:prstGeom>
            <a:noFill/>
            <a:ln w="9525">
              <a:noFill/>
              <a:miter lim="800000"/>
              <a:headEnd/>
              <a:tailEnd/>
            </a:ln>
          </p:spPr>
          <p:txBody>
            <a:bodyPr>
              <a:spAutoFit/>
            </a:bodyPr>
            <a:lstStyle/>
            <a:p>
              <a:pPr>
                <a:spcBef>
                  <a:spcPct val="50000"/>
                </a:spcBef>
              </a:pPr>
              <a:r>
                <a:rPr lang="en-US" sz="2000" b="1"/>
                <a:t>W</a:t>
              </a:r>
              <a:r>
                <a:rPr lang="en-US" sz="1600" b="1" baseline="-25000"/>
                <a:t>1</a:t>
              </a:r>
            </a:p>
          </p:txBody>
        </p:sp>
      </p:grpSp>
      <p:grpSp>
        <p:nvGrpSpPr>
          <p:cNvPr id="4" name="Group 50"/>
          <p:cNvGrpSpPr>
            <a:grpSpLocks/>
          </p:cNvGrpSpPr>
          <p:nvPr/>
        </p:nvGrpSpPr>
        <p:grpSpPr bwMode="auto">
          <a:xfrm>
            <a:off x="7410450" y="4368800"/>
            <a:ext cx="1498600" cy="1573213"/>
            <a:chOff x="2336" y="2275"/>
            <a:chExt cx="629" cy="1151"/>
          </a:xfrm>
        </p:grpSpPr>
        <p:sp>
          <p:nvSpPr>
            <p:cNvPr id="44061" name="Line 51"/>
            <p:cNvSpPr>
              <a:spLocks noChangeShapeType="1"/>
            </p:cNvSpPr>
            <p:nvPr/>
          </p:nvSpPr>
          <p:spPr bwMode="auto">
            <a:xfrm>
              <a:off x="2336" y="2275"/>
              <a:ext cx="0" cy="1151"/>
            </a:xfrm>
            <a:prstGeom prst="line">
              <a:avLst/>
            </a:prstGeom>
            <a:noFill/>
            <a:ln w="88900">
              <a:solidFill>
                <a:srgbClr val="FF9900"/>
              </a:solidFill>
              <a:round/>
              <a:headEnd/>
              <a:tailEnd type="triangle" w="med" len="med"/>
            </a:ln>
          </p:spPr>
          <p:txBody>
            <a:bodyPr wrap="none" anchor="ctr"/>
            <a:lstStyle/>
            <a:p>
              <a:endParaRPr lang="en-US"/>
            </a:p>
          </p:txBody>
        </p:sp>
        <p:sp>
          <p:nvSpPr>
            <p:cNvPr id="44062" name="Text Box 52"/>
            <p:cNvSpPr txBox="1">
              <a:spLocks noChangeArrowheads="1"/>
            </p:cNvSpPr>
            <p:nvPr/>
          </p:nvSpPr>
          <p:spPr bwMode="auto">
            <a:xfrm>
              <a:off x="2342" y="2543"/>
              <a:ext cx="623" cy="291"/>
            </a:xfrm>
            <a:prstGeom prst="rect">
              <a:avLst/>
            </a:prstGeom>
            <a:noFill/>
            <a:ln w="9525">
              <a:noFill/>
              <a:miter lim="800000"/>
              <a:headEnd/>
              <a:tailEnd/>
            </a:ln>
          </p:spPr>
          <p:txBody>
            <a:bodyPr>
              <a:spAutoFit/>
            </a:bodyPr>
            <a:lstStyle/>
            <a:p>
              <a:pPr>
                <a:spcBef>
                  <a:spcPct val="50000"/>
                </a:spcBef>
              </a:pPr>
              <a:r>
                <a:rPr lang="en-US" sz="2000" b="1"/>
                <a:t>W</a:t>
              </a:r>
              <a:r>
                <a:rPr lang="en-US" sz="1600" b="1" baseline="-25000"/>
                <a:t>2 + W pulley</a:t>
              </a:r>
            </a:p>
          </p:txBody>
        </p:sp>
      </p:grpSp>
      <p:grpSp>
        <p:nvGrpSpPr>
          <p:cNvPr id="5" name="Group 62"/>
          <p:cNvGrpSpPr>
            <a:grpSpLocks/>
          </p:cNvGrpSpPr>
          <p:nvPr/>
        </p:nvGrpSpPr>
        <p:grpSpPr bwMode="auto">
          <a:xfrm>
            <a:off x="7278688" y="820738"/>
            <a:ext cx="1009650" cy="917575"/>
            <a:chOff x="4225" y="1366"/>
            <a:chExt cx="636" cy="674"/>
          </a:xfrm>
        </p:grpSpPr>
        <p:sp>
          <p:nvSpPr>
            <p:cNvPr id="44059" name="Line 63"/>
            <p:cNvSpPr>
              <a:spLocks noChangeShapeType="1"/>
            </p:cNvSpPr>
            <p:nvPr/>
          </p:nvSpPr>
          <p:spPr bwMode="auto">
            <a:xfrm>
              <a:off x="4225" y="1366"/>
              <a:ext cx="5" cy="674"/>
            </a:xfrm>
            <a:prstGeom prst="line">
              <a:avLst/>
            </a:prstGeom>
            <a:noFill/>
            <a:ln w="88900">
              <a:solidFill>
                <a:srgbClr val="FF9900"/>
              </a:solidFill>
              <a:round/>
              <a:headEnd type="triangle" w="med" len="med"/>
              <a:tailEnd/>
            </a:ln>
          </p:spPr>
          <p:txBody>
            <a:bodyPr wrap="none" anchor="ctr"/>
            <a:lstStyle/>
            <a:p>
              <a:endParaRPr lang="en-US"/>
            </a:p>
          </p:txBody>
        </p:sp>
        <p:sp>
          <p:nvSpPr>
            <p:cNvPr id="44060" name="Text Box 64"/>
            <p:cNvSpPr txBox="1">
              <a:spLocks noChangeArrowheads="1"/>
            </p:cNvSpPr>
            <p:nvPr/>
          </p:nvSpPr>
          <p:spPr bwMode="auto">
            <a:xfrm>
              <a:off x="4280" y="1567"/>
              <a:ext cx="581" cy="291"/>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T</a:t>
              </a:r>
            </a:p>
          </p:txBody>
        </p:sp>
      </p:grpSp>
      <p:grpSp>
        <p:nvGrpSpPr>
          <p:cNvPr id="6" name="Group 69"/>
          <p:cNvGrpSpPr>
            <a:grpSpLocks/>
          </p:cNvGrpSpPr>
          <p:nvPr/>
        </p:nvGrpSpPr>
        <p:grpSpPr bwMode="auto">
          <a:xfrm>
            <a:off x="6642100" y="3375025"/>
            <a:ext cx="922338" cy="917575"/>
            <a:chOff x="4184" y="2126"/>
            <a:chExt cx="581" cy="578"/>
          </a:xfrm>
        </p:grpSpPr>
        <p:sp>
          <p:nvSpPr>
            <p:cNvPr id="44057" name="Line 66"/>
            <p:cNvSpPr>
              <a:spLocks noChangeShapeType="1"/>
            </p:cNvSpPr>
            <p:nvPr/>
          </p:nvSpPr>
          <p:spPr bwMode="auto">
            <a:xfrm>
              <a:off x="4585" y="2126"/>
              <a:ext cx="5" cy="578"/>
            </a:xfrm>
            <a:prstGeom prst="line">
              <a:avLst/>
            </a:prstGeom>
            <a:noFill/>
            <a:ln w="88900">
              <a:solidFill>
                <a:srgbClr val="FF9900"/>
              </a:solidFill>
              <a:round/>
              <a:headEnd type="triangle" w="med" len="med"/>
              <a:tailEnd/>
            </a:ln>
          </p:spPr>
          <p:txBody>
            <a:bodyPr wrap="none" anchor="ctr"/>
            <a:lstStyle/>
            <a:p>
              <a:endParaRPr lang="en-US"/>
            </a:p>
          </p:txBody>
        </p:sp>
        <p:sp>
          <p:nvSpPr>
            <p:cNvPr id="44058" name="Text Box 67"/>
            <p:cNvSpPr txBox="1">
              <a:spLocks noChangeArrowheads="1"/>
            </p:cNvSpPr>
            <p:nvPr/>
          </p:nvSpPr>
          <p:spPr bwMode="auto">
            <a:xfrm>
              <a:off x="4184" y="2298"/>
              <a:ext cx="581" cy="250"/>
            </a:xfrm>
            <a:prstGeom prst="rect">
              <a:avLst/>
            </a:prstGeom>
            <a:noFill/>
            <a:ln w="9525">
              <a:noFill/>
              <a:miter lim="800000"/>
              <a:headEnd/>
              <a:tailEnd/>
            </a:ln>
          </p:spPr>
          <p:txBody>
            <a:bodyPr>
              <a:spAutoFit/>
            </a:bodyPr>
            <a:lstStyle/>
            <a:p>
              <a:pPr>
                <a:spcBef>
                  <a:spcPct val="50000"/>
                </a:spcBef>
              </a:pPr>
              <a:r>
                <a:rPr lang="en-US" sz="2000" b="1"/>
                <a:t>F</a:t>
              </a:r>
              <a:r>
                <a:rPr lang="en-US" sz="2000" b="1" baseline="-25000"/>
                <a:t>T</a:t>
              </a:r>
            </a:p>
          </p:txBody>
        </p:sp>
      </p:grpSp>
      <p:sp>
        <p:nvSpPr>
          <p:cNvPr id="273476" name="Text Box 68"/>
          <p:cNvSpPr txBox="1">
            <a:spLocks noChangeArrowheads="1"/>
          </p:cNvSpPr>
          <p:nvPr/>
        </p:nvSpPr>
        <p:spPr bwMode="auto">
          <a:xfrm>
            <a:off x="1155700" y="5956300"/>
            <a:ext cx="7404100" cy="396875"/>
          </a:xfrm>
          <a:prstGeom prst="rect">
            <a:avLst/>
          </a:prstGeom>
          <a:noFill/>
          <a:ln w="9525">
            <a:noFill/>
            <a:miter lim="800000"/>
            <a:headEnd/>
            <a:tailEnd/>
          </a:ln>
        </p:spPr>
        <p:txBody>
          <a:bodyPr>
            <a:spAutoFit/>
          </a:bodyPr>
          <a:lstStyle/>
          <a:p>
            <a:pPr>
              <a:spcBef>
                <a:spcPct val="50000"/>
              </a:spcBef>
            </a:pPr>
            <a:r>
              <a:rPr lang="en-US" sz="2000" b="1" i="1">
                <a:solidFill>
                  <a:srgbClr val="FF0000"/>
                </a:solidFill>
              </a:rPr>
              <a:t>Tension Forces (F</a:t>
            </a:r>
            <a:r>
              <a:rPr lang="en-US" sz="2000" b="1" i="1" baseline="-25000">
                <a:solidFill>
                  <a:srgbClr val="FF0000"/>
                </a:solidFill>
              </a:rPr>
              <a:t>T </a:t>
            </a:r>
            <a:r>
              <a:rPr lang="en-US" sz="2000" b="1" i="1">
                <a:solidFill>
                  <a:srgbClr val="FF0000"/>
                </a:solidFill>
              </a:rPr>
              <a:t>) are equal throughout the system.</a:t>
            </a:r>
          </a:p>
        </p:txBody>
      </p:sp>
      <p:sp>
        <p:nvSpPr>
          <p:cNvPr id="273478" name="Oval 70"/>
          <p:cNvSpPr>
            <a:spLocks noChangeArrowheads="1"/>
          </p:cNvSpPr>
          <p:nvPr/>
        </p:nvSpPr>
        <p:spPr bwMode="auto">
          <a:xfrm>
            <a:off x="1360488" y="5041900"/>
            <a:ext cx="1239837" cy="836613"/>
          </a:xfrm>
          <a:prstGeom prst="ellipse">
            <a:avLst/>
          </a:prstGeom>
          <a:noFill/>
          <a:ln w="76200">
            <a:solidFill>
              <a:srgbClr val="FF0000"/>
            </a:solidFill>
            <a:round/>
            <a:headEnd/>
            <a:tailEnd/>
          </a:ln>
        </p:spPr>
        <p:txBody>
          <a:bodyPr wrap="none" anchor="ctr"/>
          <a:lstStyle/>
          <a:p>
            <a:endParaRPr lang="en-US"/>
          </a:p>
        </p:txBody>
      </p:sp>
      <p:sp>
        <p:nvSpPr>
          <p:cNvPr id="273479" name="Oval 71"/>
          <p:cNvSpPr>
            <a:spLocks noChangeArrowheads="1"/>
          </p:cNvSpPr>
          <p:nvPr/>
        </p:nvSpPr>
        <p:spPr bwMode="auto">
          <a:xfrm>
            <a:off x="2014538" y="3876675"/>
            <a:ext cx="925512" cy="669925"/>
          </a:xfrm>
          <a:prstGeom prst="ellipse">
            <a:avLst/>
          </a:prstGeom>
          <a:noFill/>
          <a:ln w="76200">
            <a:solidFill>
              <a:srgbClr val="FF0000"/>
            </a:solidFill>
            <a:round/>
            <a:headEnd/>
            <a:tailEnd/>
          </a:ln>
        </p:spPr>
        <p:txBody>
          <a:bodyPr wrap="none" anchor="ctr"/>
          <a:lstStyle/>
          <a:p>
            <a:endParaRPr lang="en-US"/>
          </a:p>
        </p:txBody>
      </p:sp>
      <p:sp>
        <p:nvSpPr>
          <p:cNvPr id="44056" name="Rectangle 80"/>
          <p:cNvSpPr>
            <a:spLocks noChangeArrowheads="1"/>
          </p:cNvSpPr>
          <p:nvPr/>
        </p:nvSpPr>
        <p:spPr bwMode="auto">
          <a:xfrm>
            <a:off x="561975" y="636588"/>
            <a:ext cx="5387975" cy="946150"/>
          </a:xfrm>
          <a:prstGeom prst="rect">
            <a:avLst/>
          </a:prstGeom>
          <a:noFill/>
          <a:ln w="9525">
            <a:noFill/>
            <a:miter lim="800000"/>
            <a:headEnd/>
            <a:tailEnd/>
          </a:ln>
        </p:spPr>
        <p:txBody>
          <a:bodyPr>
            <a:spAutoFit/>
          </a:bodyPr>
          <a:lstStyle/>
          <a:p>
            <a:r>
              <a:rPr lang="en-US" sz="2800">
                <a:solidFill>
                  <a:srgbClr val="FF3300"/>
                </a:solidFill>
              </a:rPr>
              <a:t>Create a FBD for the pulley system pictured below.</a:t>
            </a:r>
          </a:p>
        </p:txBody>
      </p:sp>
    </p:spTree>
    <p:custDataLst>
      <p:tags r:id="rId1"/>
    </p:custDataLst>
  </p:cSld>
  <p:clrMapOvr>
    <a:masterClrMapping/>
  </p:clrMapOvr>
  <p:transition advTm="83122"/>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3455"/>
                                        </p:tgtEl>
                                        <p:attrNameLst>
                                          <p:attrName>style.visibility</p:attrName>
                                        </p:attrNameLst>
                                      </p:cBhvr>
                                      <p:to>
                                        <p:strVal val="visible"/>
                                      </p:to>
                                    </p:set>
                                    <p:animEffect transition="in" filter="wipe(left)">
                                      <p:cBhvr>
                                        <p:cTn id="7" dur="500"/>
                                        <p:tgtEl>
                                          <p:spTgt spid="273455"/>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73478"/>
                                        </p:tgtEl>
                                        <p:attrNameLst>
                                          <p:attrName>style.visibility</p:attrName>
                                        </p:attrNameLst>
                                      </p:cBhvr>
                                      <p:to>
                                        <p:strVal val="visible"/>
                                      </p:to>
                                    </p:set>
                                    <p:animEffect transition="in" filter="dissolve">
                                      <p:cBhvr>
                                        <p:cTn id="11" dur="500"/>
                                        <p:tgtEl>
                                          <p:spTgt spid="27347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73456"/>
                                        </p:tgtEl>
                                        <p:attrNameLst>
                                          <p:attrName>style.visibility</p:attrName>
                                        </p:attrNameLst>
                                      </p:cBhvr>
                                      <p:to>
                                        <p:strVal val="visible"/>
                                      </p:to>
                                    </p:set>
                                    <p:animEffect transition="in" filter="dissolve">
                                      <p:cBhvr>
                                        <p:cTn id="16" dur="500"/>
                                        <p:tgtEl>
                                          <p:spTgt spid="27345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1000"/>
                                        <p:tgtEl>
                                          <p:spTgt spid="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down)">
                                      <p:cBhvr>
                                        <p:cTn id="26" dur="10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73465"/>
                                        </p:tgtEl>
                                        <p:attrNameLst>
                                          <p:attrName>style.visibility</p:attrName>
                                        </p:attrNameLst>
                                      </p:cBhvr>
                                      <p:to>
                                        <p:strVal val="visible"/>
                                      </p:to>
                                    </p:set>
                                    <p:animEffect transition="in" filter="wipe(left)">
                                      <p:cBhvr>
                                        <p:cTn id="31" dur="500"/>
                                        <p:tgtEl>
                                          <p:spTgt spid="273465"/>
                                        </p:tgtEl>
                                      </p:cBhvr>
                                    </p:animEffect>
                                  </p:childTnLst>
                                </p:cTn>
                              </p:par>
                            </p:childTnLst>
                          </p:cTn>
                        </p:par>
                        <p:par>
                          <p:cTn id="32" fill="hold" nodeType="afterGroup">
                            <p:stCondLst>
                              <p:cond delay="500"/>
                            </p:stCondLst>
                            <p:childTnLst>
                              <p:par>
                                <p:cTn id="33" presetID="9" presetClass="exit" presetSubtype="0" fill="hold" grpId="1" nodeType="afterEffect">
                                  <p:stCondLst>
                                    <p:cond delay="0"/>
                                  </p:stCondLst>
                                  <p:childTnLst>
                                    <p:animEffect transition="out" filter="dissolve">
                                      <p:cBhvr>
                                        <p:cTn id="34" dur="500"/>
                                        <p:tgtEl>
                                          <p:spTgt spid="273478"/>
                                        </p:tgtEl>
                                      </p:cBhvr>
                                    </p:animEffect>
                                    <p:set>
                                      <p:cBhvr>
                                        <p:cTn id="35" dur="1" fill="hold">
                                          <p:stCondLst>
                                            <p:cond delay="499"/>
                                          </p:stCondLst>
                                        </p:cTn>
                                        <p:tgtEl>
                                          <p:spTgt spid="273478"/>
                                        </p:tgtEl>
                                        <p:attrNameLst>
                                          <p:attrName>style.visibility</p:attrName>
                                        </p:attrNameLst>
                                      </p:cBhvr>
                                      <p:to>
                                        <p:strVal val="hidden"/>
                                      </p:to>
                                    </p:set>
                                  </p:childTnLst>
                                </p:cTn>
                              </p:par>
                            </p:childTnLst>
                          </p:cTn>
                        </p:par>
                        <p:par>
                          <p:cTn id="36" fill="hold" nodeType="afterGroup">
                            <p:stCondLst>
                              <p:cond delay="1000"/>
                            </p:stCondLst>
                            <p:childTnLst>
                              <p:par>
                                <p:cTn id="37" presetID="9" presetClass="entr" presetSubtype="0" fill="hold" grpId="0" nodeType="afterEffect">
                                  <p:stCondLst>
                                    <p:cond delay="0"/>
                                  </p:stCondLst>
                                  <p:childTnLst>
                                    <p:set>
                                      <p:cBhvr>
                                        <p:cTn id="38" dur="1" fill="hold">
                                          <p:stCondLst>
                                            <p:cond delay="0"/>
                                          </p:stCondLst>
                                        </p:cTn>
                                        <p:tgtEl>
                                          <p:spTgt spid="273479"/>
                                        </p:tgtEl>
                                        <p:attrNameLst>
                                          <p:attrName>style.visibility</p:attrName>
                                        </p:attrNameLst>
                                      </p:cBhvr>
                                      <p:to>
                                        <p:strVal val="visible"/>
                                      </p:to>
                                    </p:set>
                                    <p:animEffect transition="in" filter="dissolve">
                                      <p:cBhvr>
                                        <p:cTn id="39" dur="500"/>
                                        <p:tgtEl>
                                          <p:spTgt spid="27347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273466"/>
                                        </p:tgtEl>
                                        <p:attrNameLst>
                                          <p:attrName>style.visibility</p:attrName>
                                        </p:attrNameLst>
                                      </p:cBhvr>
                                      <p:to>
                                        <p:strVal val="visible"/>
                                      </p:to>
                                    </p:set>
                                    <p:animEffect transition="in" filter="dissolve">
                                      <p:cBhvr>
                                        <p:cTn id="44" dur="500"/>
                                        <p:tgtEl>
                                          <p:spTgt spid="273466"/>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1"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wipe(up)">
                                      <p:cBhvr>
                                        <p:cTn id="49" dur="1000"/>
                                        <p:tgtEl>
                                          <p:spTgt spid="4"/>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4"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wipe(down)">
                                      <p:cBhvr>
                                        <p:cTn id="54" dur="1000"/>
                                        <p:tgtEl>
                                          <p:spTgt spid="6"/>
                                        </p:tgtEl>
                                      </p:cBhvr>
                                    </p:animEffect>
                                  </p:childTnLst>
                                </p:cTn>
                              </p:par>
                            </p:childTnLst>
                          </p:cTn>
                        </p:par>
                        <p:par>
                          <p:cTn id="55" fill="hold" nodeType="afterGroup">
                            <p:stCondLst>
                              <p:cond delay="1000"/>
                            </p:stCondLst>
                            <p:childTnLst>
                              <p:par>
                                <p:cTn id="56" presetID="22" presetClass="entr" presetSubtype="4"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Effect transition="in" filter="wipe(down)">
                                      <p:cBhvr>
                                        <p:cTn id="58" dur="1000"/>
                                        <p:tgtEl>
                                          <p:spTgt spid="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273476"/>
                                        </p:tgtEl>
                                        <p:attrNameLst>
                                          <p:attrName>style.visibility</p:attrName>
                                        </p:attrNameLst>
                                      </p:cBhvr>
                                      <p:to>
                                        <p:strVal val="visible"/>
                                      </p:to>
                                    </p:set>
                                    <p:animEffect transition="in" filter="wipe(left)">
                                      <p:cBhvr>
                                        <p:cTn id="63" dur="2000"/>
                                        <p:tgtEl>
                                          <p:spTgt spid="273476"/>
                                        </p:tgtEl>
                                      </p:cBhvr>
                                    </p:animEffect>
                                  </p:childTnLst>
                                </p:cTn>
                              </p:par>
                              <p:par>
                                <p:cTn id="64" presetID="9" presetClass="exit" presetSubtype="0" fill="hold" grpId="1" nodeType="withEffect">
                                  <p:stCondLst>
                                    <p:cond delay="0"/>
                                  </p:stCondLst>
                                  <p:childTnLst>
                                    <p:animEffect transition="out" filter="dissolve">
                                      <p:cBhvr>
                                        <p:cTn id="65" dur="500"/>
                                        <p:tgtEl>
                                          <p:spTgt spid="273479"/>
                                        </p:tgtEl>
                                      </p:cBhvr>
                                    </p:animEffect>
                                    <p:set>
                                      <p:cBhvr>
                                        <p:cTn id="66" dur="1" fill="hold">
                                          <p:stCondLst>
                                            <p:cond delay="499"/>
                                          </p:stCondLst>
                                        </p:cTn>
                                        <p:tgtEl>
                                          <p:spTgt spid="27347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66" grpId="0" animBg="1"/>
      <p:bldP spid="273455" grpId="0"/>
      <p:bldP spid="273456" grpId="0" animBg="1"/>
      <p:bldP spid="273465" grpId="0"/>
      <p:bldP spid="273476" grpId="0"/>
      <p:bldP spid="273478" grpId="0" animBg="1"/>
      <p:bldP spid="273478" grpId="1" animBg="1"/>
      <p:bldP spid="273479" grpId="0" animBg="1"/>
      <p:bldP spid="273479" grpId="1"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9666" name="Rectangle 2"/>
          <p:cNvSpPr>
            <a:spLocks noGrp="1" noChangeArrowheads="1"/>
          </p:cNvSpPr>
          <p:nvPr>
            <p:ph type="body" idx="1"/>
          </p:nvPr>
        </p:nvSpPr>
        <p:spPr>
          <a:xfrm>
            <a:off x="428625" y="1055688"/>
            <a:ext cx="8715375" cy="3444875"/>
          </a:xfrm>
        </p:spPr>
        <p:txBody>
          <a:bodyPr/>
          <a:lstStyle/>
          <a:p>
            <a:pPr eaLnBrk="1" hangingPunct="1"/>
            <a:r>
              <a:rPr lang="en-US" smtClean="0"/>
              <a:t>Different types of support reactions</a:t>
            </a:r>
          </a:p>
          <a:p>
            <a:pPr eaLnBrk="1" hangingPunct="1">
              <a:buFontTx/>
              <a:buChar char="•"/>
            </a:pPr>
            <a:r>
              <a:rPr lang="en-US" smtClean="0"/>
              <a:t>Cable, rope, or chain</a:t>
            </a:r>
          </a:p>
          <a:p>
            <a:pPr eaLnBrk="1" hangingPunct="1">
              <a:buFontTx/>
              <a:buChar char="•"/>
            </a:pPr>
            <a:r>
              <a:rPr lang="en-US" smtClean="0"/>
              <a:t>Pin</a:t>
            </a:r>
          </a:p>
          <a:p>
            <a:pPr eaLnBrk="1" hangingPunct="1">
              <a:buFontTx/>
              <a:buChar char="•"/>
            </a:pPr>
            <a:r>
              <a:rPr lang="en-US" smtClean="0"/>
              <a:t>Roller</a:t>
            </a:r>
          </a:p>
          <a:p>
            <a:pPr eaLnBrk="1" hangingPunct="1">
              <a:buFontTx/>
              <a:buChar char="•"/>
            </a:pPr>
            <a:r>
              <a:rPr lang="en-US" smtClean="0"/>
              <a:t>Built-in end – Cantilever</a:t>
            </a:r>
          </a:p>
        </p:txBody>
      </p:sp>
      <p:sp>
        <p:nvSpPr>
          <p:cNvPr id="46082" name="Rectangle 3"/>
          <p:cNvSpPr>
            <a:spLocks noGrp="1" noChangeArrowheads="1"/>
          </p:cNvSpPr>
          <p:nvPr>
            <p:ph type="title"/>
          </p:nvPr>
        </p:nvSpPr>
        <p:spPr/>
        <p:txBody>
          <a:bodyPr/>
          <a:lstStyle/>
          <a:p>
            <a:pPr eaLnBrk="1" hangingPunct="1"/>
            <a:r>
              <a:rPr lang="en-US" sz="4000" smtClean="0">
                <a:solidFill>
                  <a:srgbClr val="00386B"/>
                </a:solidFill>
                <a:effectLst/>
              </a:rPr>
              <a:t>Free Body Diagram Reactions</a:t>
            </a:r>
          </a:p>
        </p:txBody>
      </p:sp>
      <p:sp>
        <p:nvSpPr>
          <p:cNvPr id="369668" name="Rectangle 4"/>
          <p:cNvSpPr>
            <a:spLocks noChangeArrowheads="1"/>
          </p:cNvSpPr>
          <p:nvPr/>
        </p:nvSpPr>
        <p:spPr bwMode="auto">
          <a:xfrm>
            <a:off x="469900" y="4749800"/>
            <a:ext cx="8212138" cy="1066800"/>
          </a:xfrm>
          <a:prstGeom prst="rect">
            <a:avLst/>
          </a:prstGeom>
          <a:noFill/>
          <a:ln w="9525">
            <a:noFill/>
            <a:miter lim="800000"/>
            <a:headEnd/>
            <a:tailEnd/>
          </a:ln>
        </p:spPr>
        <p:txBody>
          <a:bodyPr>
            <a:spAutoFit/>
          </a:bodyPr>
          <a:lstStyle/>
          <a:p>
            <a:pPr>
              <a:spcBef>
                <a:spcPct val="50000"/>
              </a:spcBef>
            </a:pPr>
            <a:r>
              <a:rPr lang="en-US" sz="3200">
                <a:solidFill>
                  <a:srgbClr val="FF3300"/>
                </a:solidFill>
              </a:rPr>
              <a:t>To aid in completing free body diagrams, connections are often identified with letters</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966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6966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69666">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69666">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96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9668"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29" name="Rectangle 2"/>
          <p:cNvSpPr>
            <a:spLocks noGrp="1" noChangeArrowheads="1"/>
          </p:cNvSpPr>
          <p:nvPr>
            <p:ph type="body" idx="1"/>
          </p:nvPr>
        </p:nvSpPr>
        <p:spPr>
          <a:xfrm>
            <a:off x="450850" y="1085850"/>
            <a:ext cx="8512175" cy="1138238"/>
          </a:xfrm>
        </p:spPr>
        <p:txBody>
          <a:bodyPr/>
          <a:lstStyle/>
          <a:p>
            <a:pPr eaLnBrk="1" hangingPunct="1"/>
            <a:r>
              <a:rPr lang="en-US" smtClean="0"/>
              <a:t>	Cable, rope, chain – Replace with a tension force only.</a:t>
            </a:r>
          </a:p>
          <a:p>
            <a:pPr eaLnBrk="1" hangingPunct="1"/>
            <a:endParaRPr lang="en-US" smtClean="0"/>
          </a:p>
          <a:p>
            <a:pPr eaLnBrk="1" hangingPunct="1"/>
            <a:endParaRPr lang="en-US" smtClean="0"/>
          </a:p>
        </p:txBody>
      </p:sp>
      <p:sp>
        <p:nvSpPr>
          <p:cNvPr id="48130" name="Rectangle 3"/>
          <p:cNvSpPr>
            <a:spLocks noGrp="1" noChangeArrowheads="1"/>
          </p:cNvSpPr>
          <p:nvPr>
            <p:ph type="title"/>
          </p:nvPr>
        </p:nvSpPr>
        <p:spPr/>
        <p:txBody>
          <a:bodyPr/>
          <a:lstStyle/>
          <a:p>
            <a:pPr eaLnBrk="1" hangingPunct="1"/>
            <a:r>
              <a:rPr lang="en-US" sz="4000" smtClean="0">
                <a:solidFill>
                  <a:srgbClr val="00386B"/>
                </a:solidFill>
                <a:effectLst/>
              </a:rPr>
              <a:t>Cable Support</a:t>
            </a:r>
          </a:p>
        </p:txBody>
      </p:sp>
      <p:pic>
        <p:nvPicPr>
          <p:cNvPr id="370692" name="Picture 4"/>
          <p:cNvPicPr>
            <a:picLocks noChangeAspect="1" noChangeArrowheads="1"/>
          </p:cNvPicPr>
          <p:nvPr/>
        </p:nvPicPr>
        <p:blipFill>
          <a:blip r:embed="rId3"/>
          <a:srcRect/>
          <a:stretch>
            <a:fillRect/>
          </a:stretch>
        </p:blipFill>
        <p:spPr bwMode="auto">
          <a:xfrm>
            <a:off x="500063" y="3205163"/>
            <a:ext cx="3667125" cy="2476500"/>
          </a:xfrm>
          <a:prstGeom prst="rect">
            <a:avLst/>
          </a:prstGeom>
          <a:noFill/>
          <a:ln w="9525">
            <a:noFill/>
            <a:miter lim="800000"/>
            <a:headEnd/>
            <a:tailEnd/>
          </a:ln>
        </p:spPr>
      </p:pic>
      <p:pic>
        <p:nvPicPr>
          <p:cNvPr id="370693" name="Picture 5"/>
          <p:cNvPicPr>
            <a:picLocks noChangeAspect="1" noChangeArrowheads="1"/>
          </p:cNvPicPr>
          <p:nvPr/>
        </p:nvPicPr>
        <p:blipFill>
          <a:blip r:embed="rId4"/>
          <a:srcRect/>
          <a:stretch>
            <a:fillRect/>
          </a:stretch>
        </p:blipFill>
        <p:spPr bwMode="auto">
          <a:xfrm>
            <a:off x="5102225" y="2705100"/>
            <a:ext cx="3105150" cy="3838575"/>
          </a:xfrm>
          <a:prstGeom prst="rect">
            <a:avLst/>
          </a:prstGeom>
          <a:noFill/>
          <a:ln w="9525">
            <a:noFill/>
            <a:miter lim="800000"/>
            <a:headEnd/>
            <a:tailEnd/>
          </a:ln>
        </p:spPr>
      </p:pic>
      <p:sp>
        <p:nvSpPr>
          <p:cNvPr id="370694" name="Oval 6"/>
          <p:cNvSpPr>
            <a:spLocks noChangeArrowheads="1"/>
          </p:cNvSpPr>
          <p:nvPr/>
        </p:nvSpPr>
        <p:spPr bwMode="auto">
          <a:xfrm>
            <a:off x="5392738" y="3248025"/>
            <a:ext cx="850900" cy="1417638"/>
          </a:xfrm>
          <a:prstGeom prst="ellipse">
            <a:avLst/>
          </a:prstGeom>
          <a:noFill/>
          <a:ln w="28575">
            <a:solidFill>
              <a:srgbClr val="FF0000"/>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06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7069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06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4"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7" name="Rectangle 2"/>
          <p:cNvSpPr>
            <a:spLocks noGrp="1" noChangeArrowheads="1"/>
          </p:cNvSpPr>
          <p:nvPr>
            <p:ph type="body" idx="1"/>
          </p:nvPr>
        </p:nvSpPr>
        <p:spPr>
          <a:xfrm>
            <a:off x="328613" y="1009650"/>
            <a:ext cx="8493125" cy="1138238"/>
          </a:xfrm>
        </p:spPr>
        <p:txBody>
          <a:bodyPr/>
          <a:lstStyle/>
          <a:p>
            <a:pPr eaLnBrk="1" hangingPunct="1">
              <a:lnSpc>
                <a:spcPct val="90000"/>
              </a:lnSpc>
            </a:pPr>
            <a:r>
              <a:rPr lang="en-US" smtClean="0"/>
              <a:t>	A sign with weight W is hung by two cables as shown. Draw the FBD of the sign and cables.</a:t>
            </a:r>
            <a:endParaRPr lang="en-US" sz="3200" smtClean="0"/>
          </a:p>
        </p:txBody>
      </p:sp>
      <p:sp>
        <p:nvSpPr>
          <p:cNvPr id="50178" name="Rectangle 3"/>
          <p:cNvSpPr>
            <a:spLocks noGrp="1" noChangeArrowheads="1"/>
          </p:cNvSpPr>
          <p:nvPr>
            <p:ph type="title"/>
          </p:nvPr>
        </p:nvSpPr>
        <p:spPr/>
        <p:txBody>
          <a:bodyPr/>
          <a:lstStyle/>
          <a:p>
            <a:pPr eaLnBrk="1" hangingPunct="1"/>
            <a:r>
              <a:rPr lang="en-US" sz="4000" smtClean="0">
                <a:solidFill>
                  <a:srgbClr val="00386B"/>
                </a:solidFill>
                <a:effectLst/>
              </a:rPr>
              <a:t>Cable Support</a:t>
            </a:r>
          </a:p>
        </p:txBody>
      </p:sp>
      <p:pic>
        <p:nvPicPr>
          <p:cNvPr id="50179" name="Picture 4"/>
          <p:cNvPicPr>
            <a:picLocks noChangeAspect="1" noChangeArrowheads="1"/>
          </p:cNvPicPr>
          <p:nvPr/>
        </p:nvPicPr>
        <p:blipFill>
          <a:blip r:embed="rId3"/>
          <a:srcRect/>
          <a:stretch>
            <a:fillRect/>
          </a:stretch>
        </p:blipFill>
        <p:spPr bwMode="auto">
          <a:xfrm>
            <a:off x="1817688" y="3005138"/>
            <a:ext cx="5867400" cy="2847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5" name="Rectangle 2"/>
          <p:cNvSpPr>
            <a:spLocks noGrp="1" noChangeArrowheads="1"/>
          </p:cNvSpPr>
          <p:nvPr>
            <p:ph type="body" idx="1"/>
          </p:nvPr>
        </p:nvSpPr>
        <p:spPr>
          <a:xfrm>
            <a:off x="439738" y="1036638"/>
            <a:ext cx="8007350" cy="758825"/>
          </a:xfrm>
        </p:spPr>
        <p:txBody>
          <a:bodyPr/>
          <a:lstStyle/>
          <a:p>
            <a:pPr eaLnBrk="1" hangingPunct="1"/>
            <a:r>
              <a:rPr lang="en-US" sz="4000" smtClean="0"/>
              <a:t>FBD of sign and cables</a:t>
            </a:r>
            <a:endParaRPr lang="en-US" smtClean="0"/>
          </a:p>
        </p:txBody>
      </p:sp>
      <p:sp>
        <p:nvSpPr>
          <p:cNvPr id="52226" name="Rectangle 3"/>
          <p:cNvSpPr>
            <a:spLocks noGrp="1" noChangeArrowheads="1"/>
          </p:cNvSpPr>
          <p:nvPr>
            <p:ph type="title"/>
          </p:nvPr>
        </p:nvSpPr>
        <p:spPr/>
        <p:txBody>
          <a:bodyPr/>
          <a:lstStyle/>
          <a:p>
            <a:pPr eaLnBrk="1" hangingPunct="1"/>
            <a:r>
              <a:rPr lang="en-US" sz="4000" smtClean="0">
                <a:solidFill>
                  <a:srgbClr val="00386B"/>
                </a:solidFill>
                <a:effectLst/>
              </a:rPr>
              <a:t>Cable Support</a:t>
            </a:r>
          </a:p>
        </p:txBody>
      </p:sp>
      <p:pic>
        <p:nvPicPr>
          <p:cNvPr id="52227" name="Picture 4"/>
          <p:cNvPicPr>
            <a:picLocks noChangeAspect="1" noChangeArrowheads="1"/>
          </p:cNvPicPr>
          <p:nvPr/>
        </p:nvPicPr>
        <p:blipFill>
          <a:blip r:embed="rId3"/>
          <a:srcRect/>
          <a:stretch>
            <a:fillRect/>
          </a:stretch>
        </p:blipFill>
        <p:spPr bwMode="auto">
          <a:xfrm>
            <a:off x="1100138" y="2046288"/>
            <a:ext cx="6667500" cy="3867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3" name="Rectangle 2"/>
          <p:cNvSpPr>
            <a:spLocks noGrp="1" noChangeArrowheads="1"/>
          </p:cNvSpPr>
          <p:nvPr>
            <p:ph type="body" idx="1"/>
          </p:nvPr>
        </p:nvSpPr>
        <p:spPr>
          <a:xfrm>
            <a:off x="252413" y="977900"/>
            <a:ext cx="8489950" cy="1328738"/>
          </a:xfrm>
        </p:spPr>
        <p:txBody>
          <a:bodyPr/>
          <a:lstStyle/>
          <a:p>
            <a:pPr eaLnBrk="1" hangingPunct="1"/>
            <a:r>
              <a:rPr lang="en-US" sz="3200" smtClean="0"/>
              <a:t>Pin – Replaced with </a:t>
            </a:r>
            <a:r>
              <a:rPr lang="en-US" sz="3200" b="1" smtClean="0">
                <a:solidFill>
                  <a:srgbClr val="FF0000"/>
                </a:solidFill>
              </a:rPr>
              <a:t>TWO</a:t>
            </a:r>
            <a:r>
              <a:rPr lang="en-US" sz="3200" smtClean="0"/>
              <a:t> reaction forces, one vertical (y) and one horizontal (x).</a:t>
            </a:r>
          </a:p>
        </p:txBody>
      </p:sp>
      <p:sp>
        <p:nvSpPr>
          <p:cNvPr id="54274" name="Rectangle 3"/>
          <p:cNvSpPr>
            <a:spLocks noGrp="1" noChangeArrowheads="1"/>
          </p:cNvSpPr>
          <p:nvPr>
            <p:ph type="title"/>
          </p:nvPr>
        </p:nvSpPr>
        <p:spPr/>
        <p:txBody>
          <a:bodyPr/>
          <a:lstStyle/>
          <a:p>
            <a:pPr eaLnBrk="1" hangingPunct="1"/>
            <a:r>
              <a:rPr lang="en-US" sz="4000" smtClean="0">
                <a:solidFill>
                  <a:srgbClr val="00386B"/>
                </a:solidFill>
                <a:effectLst/>
              </a:rPr>
              <a:t>Pin Support</a:t>
            </a:r>
          </a:p>
        </p:txBody>
      </p:sp>
      <p:grpSp>
        <p:nvGrpSpPr>
          <p:cNvPr id="54275" name="Group 28"/>
          <p:cNvGrpSpPr>
            <a:grpSpLocks/>
          </p:cNvGrpSpPr>
          <p:nvPr/>
        </p:nvGrpSpPr>
        <p:grpSpPr bwMode="auto">
          <a:xfrm>
            <a:off x="122238" y="3419475"/>
            <a:ext cx="3143250" cy="2593975"/>
            <a:chOff x="227" y="2292"/>
            <a:chExt cx="1980" cy="1634"/>
          </a:xfrm>
        </p:grpSpPr>
        <p:pic>
          <p:nvPicPr>
            <p:cNvPr id="54296" name="Picture 4"/>
            <p:cNvPicPr>
              <a:picLocks noChangeAspect="1" noChangeArrowheads="1"/>
            </p:cNvPicPr>
            <p:nvPr/>
          </p:nvPicPr>
          <p:blipFill>
            <a:blip r:embed="rId3"/>
            <a:srcRect/>
            <a:stretch>
              <a:fillRect/>
            </a:stretch>
          </p:blipFill>
          <p:spPr bwMode="auto">
            <a:xfrm>
              <a:off x="227" y="2312"/>
              <a:ext cx="1980" cy="1614"/>
            </a:xfrm>
            <a:prstGeom prst="rect">
              <a:avLst/>
            </a:prstGeom>
            <a:noFill/>
            <a:ln w="9525">
              <a:noFill/>
              <a:miter lim="800000"/>
              <a:headEnd/>
              <a:tailEnd/>
            </a:ln>
          </p:spPr>
        </p:pic>
        <p:sp>
          <p:nvSpPr>
            <p:cNvPr id="54297" name="Text Box 6"/>
            <p:cNvSpPr txBox="1">
              <a:spLocks noChangeArrowheads="1"/>
            </p:cNvSpPr>
            <p:nvPr/>
          </p:nvSpPr>
          <p:spPr bwMode="auto">
            <a:xfrm>
              <a:off x="816" y="2292"/>
              <a:ext cx="396" cy="231"/>
            </a:xfrm>
            <a:prstGeom prst="rect">
              <a:avLst/>
            </a:prstGeom>
            <a:noFill/>
            <a:ln w="9525">
              <a:noFill/>
              <a:miter lim="800000"/>
              <a:headEnd/>
              <a:tailEnd/>
            </a:ln>
          </p:spPr>
          <p:txBody>
            <a:bodyPr>
              <a:spAutoFit/>
            </a:bodyPr>
            <a:lstStyle/>
            <a:p>
              <a:pPr>
                <a:spcBef>
                  <a:spcPct val="50000"/>
                </a:spcBef>
              </a:pPr>
              <a:r>
                <a:rPr lang="en-US"/>
                <a:t>A</a:t>
              </a:r>
            </a:p>
          </p:txBody>
        </p:sp>
      </p:grpSp>
      <p:sp>
        <p:nvSpPr>
          <p:cNvPr id="377866" name="Text Box 10"/>
          <p:cNvSpPr txBox="1">
            <a:spLocks noChangeArrowheads="1"/>
          </p:cNvSpPr>
          <p:nvPr/>
        </p:nvSpPr>
        <p:spPr bwMode="auto">
          <a:xfrm>
            <a:off x="3590925" y="3457575"/>
            <a:ext cx="1104900" cy="366713"/>
          </a:xfrm>
          <a:prstGeom prst="rect">
            <a:avLst/>
          </a:prstGeom>
          <a:noFill/>
          <a:ln w="9525">
            <a:noFill/>
            <a:miter lim="800000"/>
            <a:headEnd/>
            <a:tailEnd/>
          </a:ln>
        </p:spPr>
        <p:txBody>
          <a:bodyPr>
            <a:spAutoFit/>
          </a:bodyPr>
          <a:lstStyle/>
          <a:p>
            <a:pPr>
              <a:spcBef>
                <a:spcPct val="50000"/>
              </a:spcBef>
            </a:pPr>
            <a:r>
              <a:rPr lang="en-US"/>
              <a:t>R</a:t>
            </a:r>
            <a:r>
              <a:rPr lang="en-US" baseline="-25000"/>
              <a:t>Ax</a:t>
            </a:r>
            <a:endParaRPr lang="en-US"/>
          </a:p>
        </p:txBody>
      </p:sp>
      <p:sp>
        <p:nvSpPr>
          <p:cNvPr id="377867" name="Text Box 11"/>
          <p:cNvSpPr txBox="1">
            <a:spLocks noChangeArrowheads="1"/>
          </p:cNvSpPr>
          <p:nvPr/>
        </p:nvSpPr>
        <p:spPr bwMode="auto">
          <a:xfrm>
            <a:off x="4953000" y="4505325"/>
            <a:ext cx="1104900" cy="366713"/>
          </a:xfrm>
          <a:prstGeom prst="rect">
            <a:avLst/>
          </a:prstGeom>
          <a:noFill/>
          <a:ln w="9525">
            <a:noFill/>
            <a:miter lim="800000"/>
            <a:headEnd/>
            <a:tailEnd/>
          </a:ln>
        </p:spPr>
        <p:txBody>
          <a:bodyPr>
            <a:spAutoFit/>
          </a:bodyPr>
          <a:lstStyle/>
          <a:p>
            <a:pPr>
              <a:spcBef>
                <a:spcPct val="50000"/>
              </a:spcBef>
            </a:pPr>
            <a:r>
              <a:rPr lang="en-US"/>
              <a:t>R</a:t>
            </a:r>
            <a:r>
              <a:rPr lang="en-US" baseline="-25000"/>
              <a:t>Ay</a:t>
            </a:r>
            <a:endParaRPr lang="en-US"/>
          </a:p>
        </p:txBody>
      </p:sp>
      <p:sp>
        <p:nvSpPr>
          <p:cNvPr id="377868" name="Line 12"/>
          <p:cNvSpPr>
            <a:spLocks noChangeShapeType="1"/>
          </p:cNvSpPr>
          <p:nvPr/>
        </p:nvSpPr>
        <p:spPr bwMode="auto">
          <a:xfrm>
            <a:off x="2971800" y="2952750"/>
            <a:ext cx="685800" cy="552450"/>
          </a:xfrm>
          <a:prstGeom prst="line">
            <a:avLst/>
          </a:prstGeom>
          <a:noFill/>
          <a:ln w="9525">
            <a:solidFill>
              <a:schemeClr val="tx1"/>
            </a:solidFill>
            <a:round/>
            <a:headEnd/>
            <a:tailEnd type="triangle" w="med" len="med"/>
          </a:ln>
        </p:spPr>
        <p:txBody>
          <a:bodyPr wrap="none" anchor="ctr"/>
          <a:lstStyle/>
          <a:p>
            <a:endParaRPr lang="en-US"/>
          </a:p>
        </p:txBody>
      </p:sp>
      <p:sp>
        <p:nvSpPr>
          <p:cNvPr id="377870" name="Line 14"/>
          <p:cNvSpPr>
            <a:spLocks noChangeShapeType="1"/>
          </p:cNvSpPr>
          <p:nvPr/>
        </p:nvSpPr>
        <p:spPr bwMode="auto">
          <a:xfrm flipH="1">
            <a:off x="3916363" y="2724150"/>
            <a:ext cx="217487" cy="858838"/>
          </a:xfrm>
          <a:prstGeom prst="line">
            <a:avLst/>
          </a:prstGeom>
          <a:noFill/>
          <a:ln w="9525">
            <a:solidFill>
              <a:schemeClr val="tx1"/>
            </a:solidFill>
            <a:round/>
            <a:headEnd/>
            <a:tailEnd type="triangle" w="med" len="med"/>
          </a:ln>
        </p:spPr>
        <p:txBody>
          <a:bodyPr wrap="none" anchor="ctr"/>
          <a:lstStyle/>
          <a:p>
            <a:endParaRPr lang="en-US"/>
          </a:p>
        </p:txBody>
      </p:sp>
      <p:sp>
        <p:nvSpPr>
          <p:cNvPr id="377871" name="Line 15"/>
          <p:cNvSpPr>
            <a:spLocks noChangeShapeType="1"/>
          </p:cNvSpPr>
          <p:nvPr/>
        </p:nvSpPr>
        <p:spPr bwMode="auto">
          <a:xfrm flipH="1">
            <a:off x="4017963" y="3067050"/>
            <a:ext cx="487362" cy="581025"/>
          </a:xfrm>
          <a:prstGeom prst="line">
            <a:avLst/>
          </a:prstGeom>
          <a:noFill/>
          <a:ln w="9525">
            <a:solidFill>
              <a:schemeClr val="tx1"/>
            </a:solidFill>
            <a:round/>
            <a:headEnd/>
            <a:tailEnd type="triangle" w="med" len="med"/>
          </a:ln>
        </p:spPr>
        <p:txBody>
          <a:bodyPr wrap="none" anchor="ctr"/>
          <a:lstStyle/>
          <a:p>
            <a:endParaRPr lang="en-US"/>
          </a:p>
        </p:txBody>
      </p:sp>
      <p:sp>
        <p:nvSpPr>
          <p:cNvPr id="377872" name="Text Box 16"/>
          <p:cNvSpPr txBox="1">
            <a:spLocks noChangeArrowheads="1"/>
          </p:cNvSpPr>
          <p:nvPr/>
        </p:nvSpPr>
        <p:spPr bwMode="auto">
          <a:xfrm>
            <a:off x="1952625" y="2714625"/>
            <a:ext cx="1114425" cy="641350"/>
          </a:xfrm>
          <a:prstGeom prst="rect">
            <a:avLst/>
          </a:prstGeom>
          <a:noFill/>
          <a:ln w="9525">
            <a:noFill/>
            <a:miter lim="800000"/>
            <a:headEnd/>
            <a:tailEnd/>
          </a:ln>
        </p:spPr>
        <p:txBody>
          <a:bodyPr>
            <a:spAutoFit/>
          </a:bodyPr>
          <a:lstStyle/>
          <a:p>
            <a:pPr>
              <a:spcBef>
                <a:spcPct val="50000"/>
              </a:spcBef>
            </a:pPr>
            <a:r>
              <a:rPr lang="en-US"/>
              <a:t>Reaction Force </a:t>
            </a:r>
          </a:p>
        </p:txBody>
      </p:sp>
      <p:sp>
        <p:nvSpPr>
          <p:cNvPr id="377874" name="Text Box 18"/>
          <p:cNvSpPr txBox="1">
            <a:spLocks noChangeArrowheads="1"/>
          </p:cNvSpPr>
          <p:nvPr/>
        </p:nvSpPr>
        <p:spPr bwMode="auto">
          <a:xfrm>
            <a:off x="4029075" y="2343150"/>
            <a:ext cx="2314575" cy="366713"/>
          </a:xfrm>
          <a:prstGeom prst="rect">
            <a:avLst/>
          </a:prstGeom>
          <a:noFill/>
          <a:ln w="9525">
            <a:noFill/>
            <a:miter lim="800000"/>
            <a:headEnd/>
            <a:tailEnd/>
          </a:ln>
        </p:spPr>
        <p:txBody>
          <a:bodyPr>
            <a:spAutoFit/>
          </a:bodyPr>
          <a:lstStyle/>
          <a:p>
            <a:pPr>
              <a:spcBef>
                <a:spcPct val="50000"/>
              </a:spcBef>
            </a:pPr>
            <a:r>
              <a:rPr lang="en-US"/>
              <a:t>Joint / Pin A</a:t>
            </a:r>
          </a:p>
        </p:txBody>
      </p:sp>
      <p:sp>
        <p:nvSpPr>
          <p:cNvPr id="377875" name="Text Box 19"/>
          <p:cNvSpPr txBox="1">
            <a:spLocks noChangeArrowheads="1"/>
          </p:cNvSpPr>
          <p:nvPr/>
        </p:nvSpPr>
        <p:spPr bwMode="auto">
          <a:xfrm>
            <a:off x="6153150" y="4371975"/>
            <a:ext cx="1485900" cy="366713"/>
          </a:xfrm>
          <a:prstGeom prst="rect">
            <a:avLst/>
          </a:prstGeom>
          <a:noFill/>
          <a:ln w="9525">
            <a:noFill/>
            <a:miter lim="800000"/>
            <a:headEnd/>
            <a:tailEnd/>
          </a:ln>
        </p:spPr>
        <p:txBody>
          <a:bodyPr>
            <a:spAutoFit/>
          </a:bodyPr>
          <a:lstStyle/>
          <a:p>
            <a:pPr>
              <a:spcBef>
                <a:spcPct val="50000"/>
              </a:spcBef>
            </a:pPr>
            <a:r>
              <a:rPr lang="en-US"/>
              <a:t>y-direction</a:t>
            </a:r>
          </a:p>
        </p:txBody>
      </p:sp>
      <p:sp>
        <p:nvSpPr>
          <p:cNvPr id="377876" name="Line 20"/>
          <p:cNvSpPr>
            <a:spLocks noChangeShapeType="1"/>
          </p:cNvSpPr>
          <p:nvPr/>
        </p:nvSpPr>
        <p:spPr bwMode="auto">
          <a:xfrm flipH="1" flipV="1">
            <a:off x="5124450" y="4791075"/>
            <a:ext cx="19050" cy="876300"/>
          </a:xfrm>
          <a:prstGeom prst="line">
            <a:avLst/>
          </a:prstGeom>
          <a:noFill/>
          <a:ln w="9525">
            <a:solidFill>
              <a:schemeClr val="tx1"/>
            </a:solidFill>
            <a:round/>
            <a:headEnd/>
            <a:tailEnd type="triangle" w="med" len="med"/>
          </a:ln>
        </p:spPr>
        <p:txBody>
          <a:bodyPr wrap="none" anchor="ctr"/>
          <a:lstStyle/>
          <a:p>
            <a:endParaRPr lang="en-US"/>
          </a:p>
        </p:txBody>
      </p:sp>
      <p:sp>
        <p:nvSpPr>
          <p:cNvPr id="377878" name="Line 22"/>
          <p:cNvSpPr>
            <a:spLocks noChangeShapeType="1"/>
          </p:cNvSpPr>
          <p:nvPr/>
        </p:nvSpPr>
        <p:spPr bwMode="auto">
          <a:xfrm flipH="1">
            <a:off x="5267325" y="4114800"/>
            <a:ext cx="171450" cy="565150"/>
          </a:xfrm>
          <a:prstGeom prst="line">
            <a:avLst/>
          </a:prstGeom>
          <a:noFill/>
          <a:ln w="9525">
            <a:solidFill>
              <a:schemeClr val="tx1"/>
            </a:solidFill>
            <a:round/>
            <a:headEnd/>
            <a:tailEnd type="triangle" w="med" len="med"/>
          </a:ln>
        </p:spPr>
        <p:txBody>
          <a:bodyPr wrap="none" anchor="ctr"/>
          <a:lstStyle/>
          <a:p>
            <a:endParaRPr lang="en-US"/>
          </a:p>
        </p:txBody>
      </p:sp>
      <p:sp>
        <p:nvSpPr>
          <p:cNvPr id="377879" name="Line 23"/>
          <p:cNvSpPr>
            <a:spLocks noChangeShapeType="1"/>
          </p:cNvSpPr>
          <p:nvPr/>
        </p:nvSpPr>
        <p:spPr bwMode="auto">
          <a:xfrm flipH="1">
            <a:off x="5414963" y="4552950"/>
            <a:ext cx="795337" cy="196850"/>
          </a:xfrm>
          <a:prstGeom prst="line">
            <a:avLst/>
          </a:prstGeom>
          <a:noFill/>
          <a:ln w="9525">
            <a:solidFill>
              <a:schemeClr val="tx1"/>
            </a:solidFill>
            <a:round/>
            <a:headEnd/>
            <a:tailEnd type="triangle" w="med" len="med"/>
          </a:ln>
        </p:spPr>
        <p:txBody>
          <a:bodyPr wrap="none" anchor="ctr"/>
          <a:lstStyle/>
          <a:p>
            <a:endParaRPr lang="en-US"/>
          </a:p>
        </p:txBody>
      </p:sp>
      <p:sp>
        <p:nvSpPr>
          <p:cNvPr id="377880" name="Text Box 24"/>
          <p:cNvSpPr txBox="1">
            <a:spLocks noChangeArrowheads="1"/>
          </p:cNvSpPr>
          <p:nvPr/>
        </p:nvSpPr>
        <p:spPr bwMode="auto">
          <a:xfrm>
            <a:off x="4133850" y="5505450"/>
            <a:ext cx="1114425" cy="641350"/>
          </a:xfrm>
          <a:prstGeom prst="rect">
            <a:avLst/>
          </a:prstGeom>
          <a:noFill/>
          <a:ln w="9525">
            <a:noFill/>
            <a:miter lim="800000"/>
            <a:headEnd/>
            <a:tailEnd/>
          </a:ln>
        </p:spPr>
        <p:txBody>
          <a:bodyPr>
            <a:spAutoFit/>
          </a:bodyPr>
          <a:lstStyle/>
          <a:p>
            <a:pPr>
              <a:spcBef>
                <a:spcPct val="50000"/>
              </a:spcBef>
            </a:pPr>
            <a:r>
              <a:rPr lang="en-US"/>
              <a:t>Reaction Force </a:t>
            </a:r>
          </a:p>
        </p:txBody>
      </p:sp>
      <p:sp>
        <p:nvSpPr>
          <p:cNvPr id="377882" name="Text Box 26"/>
          <p:cNvSpPr txBox="1">
            <a:spLocks noChangeArrowheads="1"/>
          </p:cNvSpPr>
          <p:nvPr/>
        </p:nvSpPr>
        <p:spPr bwMode="auto">
          <a:xfrm>
            <a:off x="5305425" y="3800475"/>
            <a:ext cx="2314575" cy="366713"/>
          </a:xfrm>
          <a:prstGeom prst="rect">
            <a:avLst/>
          </a:prstGeom>
          <a:noFill/>
          <a:ln w="9525">
            <a:noFill/>
            <a:miter lim="800000"/>
            <a:headEnd/>
            <a:tailEnd/>
          </a:ln>
        </p:spPr>
        <p:txBody>
          <a:bodyPr>
            <a:spAutoFit/>
          </a:bodyPr>
          <a:lstStyle/>
          <a:p>
            <a:pPr>
              <a:spcBef>
                <a:spcPct val="50000"/>
              </a:spcBef>
            </a:pPr>
            <a:r>
              <a:rPr lang="en-US"/>
              <a:t>Joint / Pin A</a:t>
            </a:r>
          </a:p>
        </p:txBody>
      </p:sp>
      <p:sp>
        <p:nvSpPr>
          <p:cNvPr id="377883" name="Text Box 27"/>
          <p:cNvSpPr txBox="1">
            <a:spLocks noChangeArrowheads="1"/>
          </p:cNvSpPr>
          <p:nvPr/>
        </p:nvSpPr>
        <p:spPr bwMode="auto">
          <a:xfrm>
            <a:off x="4619625" y="2895600"/>
            <a:ext cx="1485900" cy="366713"/>
          </a:xfrm>
          <a:prstGeom prst="rect">
            <a:avLst/>
          </a:prstGeom>
          <a:noFill/>
          <a:ln w="9525">
            <a:noFill/>
            <a:miter lim="800000"/>
            <a:headEnd/>
            <a:tailEnd/>
          </a:ln>
        </p:spPr>
        <p:txBody>
          <a:bodyPr>
            <a:spAutoFit/>
          </a:bodyPr>
          <a:lstStyle/>
          <a:p>
            <a:pPr>
              <a:spcBef>
                <a:spcPct val="50000"/>
              </a:spcBef>
            </a:pPr>
            <a:r>
              <a:rPr lang="en-US"/>
              <a:t>x-direction</a:t>
            </a:r>
          </a:p>
        </p:txBody>
      </p:sp>
      <p:grpSp>
        <p:nvGrpSpPr>
          <p:cNvPr id="54290" name="Group 31"/>
          <p:cNvGrpSpPr>
            <a:grpSpLocks/>
          </p:cNvGrpSpPr>
          <p:nvPr/>
        </p:nvGrpSpPr>
        <p:grpSpPr bwMode="auto">
          <a:xfrm>
            <a:off x="3505200" y="3248025"/>
            <a:ext cx="5391150" cy="2105025"/>
            <a:chOff x="2208" y="2046"/>
            <a:chExt cx="3396" cy="1326"/>
          </a:xfrm>
        </p:grpSpPr>
        <p:grpSp>
          <p:nvGrpSpPr>
            <p:cNvPr id="54291" name="Group 29"/>
            <p:cNvGrpSpPr>
              <a:grpSpLocks/>
            </p:cNvGrpSpPr>
            <p:nvPr/>
          </p:nvGrpSpPr>
          <p:grpSpPr bwMode="auto">
            <a:xfrm>
              <a:off x="2208" y="2046"/>
              <a:ext cx="3396" cy="1326"/>
              <a:chOff x="2208" y="2046"/>
              <a:chExt cx="3396" cy="1326"/>
            </a:xfrm>
          </p:grpSpPr>
          <p:sp>
            <p:nvSpPr>
              <p:cNvPr id="54293" name="Rectangle 7"/>
              <p:cNvSpPr>
                <a:spLocks noChangeArrowheads="1"/>
              </p:cNvSpPr>
              <p:nvPr/>
            </p:nvSpPr>
            <p:spPr bwMode="auto">
              <a:xfrm>
                <a:off x="3066" y="2046"/>
                <a:ext cx="2538" cy="372"/>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54294" name="Line 8"/>
              <p:cNvSpPr>
                <a:spLocks noChangeShapeType="1"/>
              </p:cNvSpPr>
              <p:nvPr/>
            </p:nvSpPr>
            <p:spPr bwMode="auto">
              <a:xfrm>
                <a:off x="3078" y="2430"/>
                <a:ext cx="6" cy="942"/>
              </a:xfrm>
              <a:prstGeom prst="line">
                <a:avLst/>
              </a:prstGeom>
              <a:noFill/>
              <a:ln w="76200">
                <a:solidFill>
                  <a:schemeClr val="tx1"/>
                </a:solidFill>
                <a:round/>
                <a:headEnd type="triangle" w="med" len="med"/>
                <a:tailEnd/>
              </a:ln>
            </p:spPr>
            <p:txBody>
              <a:bodyPr wrap="none" anchor="ctr"/>
              <a:lstStyle/>
              <a:p>
                <a:endParaRPr lang="en-US"/>
              </a:p>
            </p:txBody>
          </p:sp>
          <p:sp>
            <p:nvSpPr>
              <p:cNvPr id="54295" name="Line 9"/>
              <p:cNvSpPr>
                <a:spLocks noChangeShapeType="1"/>
              </p:cNvSpPr>
              <p:nvPr/>
            </p:nvSpPr>
            <p:spPr bwMode="auto">
              <a:xfrm flipH="1">
                <a:off x="2208" y="2430"/>
                <a:ext cx="870" cy="0"/>
              </a:xfrm>
              <a:prstGeom prst="line">
                <a:avLst/>
              </a:prstGeom>
              <a:noFill/>
              <a:ln w="76200">
                <a:solidFill>
                  <a:schemeClr val="tx1"/>
                </a:solidFill>
                <a:round/>
                <a:headEnd type="triangle" w="med" len="med"/>
                <a:tailEnd/>
              </a:ln>
            </p:spPr>
            <p:txBody>
              <a:bodyPr wrap="none" anchor="ctr"/>
              <a:lstStyle/>
              <a:p>
                <a:endParaRPr lang="en-US"/>
              </a:p>
            </p:txBody>
          </p:sp>
        </p:grpSp>
        <p:sp>
          <p:nvSpPr>
            <p:cNvPr id="54292" name="Text Box 30"/>
            <p:cNvSpPr txBox="1">
              <a:spLocks noChangeArrowheads="1"/>
            </p:cNvSpPr>
            <p:nvPr/>
          </p:nvSpPr>
          <p:spPr bwMode="auto">
            <a:xfrm>
              <a:off x="3138" y="2106"/>
              <a:ext cx="624" cy="231"/>
            </a:xfrm>
            <a:prstGeom prst="rect">
              <a:avLst/>
            </a:prstGeom>
            <a:noFill/>
            <a:ln w="9525">
              <a:noFill/>
              <a:miter lim="800000"/>
              <a:headEnd/>
              <a:tailEnd/>
            </a:ln>
          </p:spPr>
          <p:txBody>
            <a:bodyPr>
              <a:spAutoFit/>
            </a:bodyPr>
            <a:lstStyle/>
            <a:p>
              <a:pPr>
                <a:spcBef>
                  <a:spcPct val="50000"/>
                </a:spcBef>
              </a:pPr>
              <a:r>
                <a:rPr lang="en-US"/>
                <a:t>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786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787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786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787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787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788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787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77867"/>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788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787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788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77878"/>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7787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78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66" grpId="0"/>
      <p:bldP spid="377867" grpId="0"/>
      <p:bldP spid="377868" grpId="0" animBg="1"/>
      <p:bldP spid="377870" grpId="0" animBg="1"/>
      <p:bldP spid="377871" grpId="0" animBg="1"/>
      <p:bldP spid="377872" grpId="0"/>
      <p:bldP spid="377874" grpId="0"/>
      <p:bldP spid="377875" grpId="0"/>
      <p:bldP spid="377876" grpId="0" animBg="1"/>
      <p:bldP spid="377878" grpId="0" animBg="1"/>
      <p:bldP spid="377879" grpId="0" animBg="1"/>
      <p:bldP spid="377880" grpId="0"/>
      <p:bldP spid="377882" grpId="0"/>
      <p:bldP spid="37788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11324" name="Picture 28"/>
          <p:cNvPicPr>
            <a:picLocks noChangeAspect="1" noChangeArrowheads="1"/>
          </p:cNvPicPr>
          <p:nvPr/>
        </p:nvPicPr>
        <p:blipFill>
          <a:blip r:embed="rId4">
            <a:clrChange>
              <a:clrFrom>
                <a:srgbClr val="FFFFFF"/>
              </a:clrFrom>
              <a:clrTo>
                <a:srgbClr val="FFFFFF">
                  <a:alpha val="0"/>
                </a:srgbClr>
              </a:clrTo>
            </a:clrChange>
          </a:blip>
          <a:srcRect l="27570"/>
          <a:stretch>
            <a:fillRect/>
          </a:stretch>
        </p:blipFill>
        <p:spPr bwMode="auto">
          <a:xfrm>
            <a:off x="5848350" y="3922713"/>
            <a:ext cx="2752725" cy="1735137"/>
          </a:xfrm>
          <a:prstGeom prst="rect">
            <a:avLst/>
          </a:prstGeom>
          <a:noFill/>
          <a:ln w="9525">
            <a:noFill/>
            <a:miter lim="800000"/>
            <a:headEnd/>
            <a:tailEnd/>
          </a:ln>
        </p:spPr>
      </p:pic>
      <p:sp>
        <p:nvSpPr>
          <p:cNvPr id="19458" name="Rectangle 4"/>
          <p:cNvSpPr>
            <a:spLocks noGrp="1" noChangeArrowheads="1"/>
          </p:cNvSpPr>
          <p:nvPr>
            <p:ph type="title"/>
          </p:nvPr>
        </p:nvSpPr>
        <p:spPr/>
        <p:txBody>
          <a:bodyPr/>
          <a:lstStyle/>
          <a:p>
            <a:pPr eaLnBrk="1" hangingPunct="1"/>
            <a:r>
              <a:rPr lang="en-US" sz="4000" smtClean="0">
                <a:solidFill>
                  <a:srgbClr val="00386B"/>
                </a:solidFill>
                <a:effectLst/>
              </a:rPr>
              <a:t>Free Body Diagram</a:t>
            </a:r>
          </a:p>
        </p:txBody>
      </p:sp>
      <p:sp>
        <p:nvSpPr>
          <p:cNvPr id="19459" name="Text Box 22"/>
          <p:cNvSpPr txBox="1">
            <a:spLocks noChangeArrowheads="1"/>
          </p:cNvSpPr>
          <p:nvPr/>
        </p:nvSpPr>
        <p:spPr bwMode="auto">
          <a:xfrm>
            <a:off x="762000" y="1219200"/>
            <a:ext cx="7797800" cy="366713"/>
          </a:xfrm>
          <a:prstGeom prst="rect">
            <a:avLst/>
          </a:prstGeom>
          <a:noFill/>
          <a:ln w="9525">
            <a:noFill/>
            <a:miter lim="800000"/>
            <a:headEnd/>
            <a:tailEnd/>
          </a:ln>
        </p:spPr>
        <p:txBody>
          <a:bodyPr>
            <a:spAutoFit/>
          </a:bodyPr>
          <a:lstStyle/>
          <a:p>
            <a:pPr>
              <a:spcBef>
                <a:spcPct val="50000"/>
              </a:spcBef>
            </a:pPr>
            <a:endParaRPr lang="en-US"/>
          </a:p>
        </p:txBody>
      </p:sp>
      <p:sp>
        <p:nvSpPr>
          <p:cNvPr id="311319" name="Text Box 23"/>
          <p:cNvSpPr txBox="1">
            <a:spLocks noChangeArrowheads="1"/>
          </p:cNvSpPr>
          <p:nvPr/>
        </p:nvSpPr>
        <p:spPr bwMode="auto">
          <a:xfrm>
            <a:off x="415925" y="952500"/>
            <a:ext cx="8216900" cy="2441575"/>
          </a:xfrm>
          <a:prstGeom prst="rect">
            <a:avLst/>
          </a:prstGeom>
          <a:noFill/>
          <a:ln w="9525">
            <a:noFill/>
            <a:miter lim="800000"/>
            <a:headEnd/>
            <a:tailEnd/>
          </a:ln>
        </p:spPr>
        <p:txBody>
          <a:bodyPr>
            <a:spAutoFit/>
          </a:bodyPr>
          <a:lstStyle/>
          <a:p>
            <a:pPr>
              <a:spcBef>
                <a:spcPct val="50000"/>
              </a:spcBef>
            </a:pPr>
            <a:r>
              <a:rPr lang="en-US" sz="2800" b="1"/>
              <a:t>Visual representation</a:t>
            </a:r>
            <a:r>
              <a:rPr lang="en-US" sz="2800"/>
              <a:t> of force and object interactions</a:t>
            </a:r>
          </a:p>
          <a:p>
            <a:pPr>
              <a:spcBef>
                <a:spcPct val="50000"/>
              </a:spcBef>
            </a:pPr>
            <a:r>
              <a:rPr lang="en-US" sz="2800"/>
              <a:t>Individual objects or members are </a:t>
            </a:r>
            <a:r>
              <a:rPr lang="en-US" sz="2800" b="1"/>
              <a:t>isolated</a:t>
            </a:r>
            <a:r>
              <a:rPr lang="en-US" sz="2800"/>
              <a:t> from their environment or system, illustrating all external forces acting upon them</a:t>
            </a:r>
          </a:p>
        </p:txBody>
      </p:sp>
      <p:pic>
        <p:nvPicPr>
          <p:cNvPr id="311322" name="Picture 26"/>
          <p:cNvPicPr>
            <a:picLocks noChangeAspect="1" noChangeArrowheads="1"/>
          </p:cNvPicPr>
          <p:nvPr/>
        </p:nvPicPr>
        <p:blipFill>
          <a:blip r:embed="rId5"/>
          <a:srcRect/>
          <a:stretch>
            <a:fillRect/>
          </a:stretch>
        </p:blipFill>
        <p:spPr bwMode="auto">
          <a:xfrm>
            <a:off x="185738" y="3816350"/>
            <a:ext cx="4854575" cy="2022475"/>
          </a:xfrm>
          <a:prstGeom prst="rect">
            <a:avLst/>
          </a:prstGeom>
          <a:noFill/>
          <a:ln w="9525">
            <a:noFill/>
            <a:miter lim="800000"/>
            <a:headEnd/>
            <a:tailEnd/>
          </a:ln>
        </p:spPr>
      </p:pic>
    </p:spTree>
    <p:custDataLst>
      <p:tags r:id="rId1"/>
    </p:custDataLst>
  </p:cSld>
  <p:clrMapOvr>
    <a:masterClrMapping/>
  </p:clrMapOvr>
  <p:transition advTm="43961"/>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13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1131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13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1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19"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1" name="Rectangle 2"/>
          <p:cNvSpPr>
            <a:spLocks noGrp="1" noChangeArrowheads="1"/>
          </p:cNvSpPr>
          <p:nvPr>
            <p:ph type="body" idx="1"/>
          </p:nvPr>
        </p:nvSpPr>
        <p:spPr>
          <a:xfrm>
            <a:off x="214313" y="939800"/>
            <a:ext cx="8686800" cy="1289050"/>
          </a:xfrm>
        </p:spPr>
        <p:txBody>
          <a:bodyPr/>
          <a:lstStyle/>
          <a:p>
            <a:pPr eaLnBrk="1" hangingPunct="1"/>
            <a:r>
              <a:rPr lang="en-US" smtClean="0"/>
              <a:t>	Roller – Replaced with </a:t>
            </a:r>
            <a:r>
              <a:rPr lang="en-US" smtClean="0">
                <a:solidFill>
                  <a:srgbClr val="FF0000"/>
                </a:solidFill>
              </a:rPr>
              <a:t>ONE</a:t>
            </a:r>
            <a:r>
              <a:rPr lang="en-US" smtClean="0"/>
              <a:t> reaction force, perpendicular to surface</a:t>
            </a:r>
          </a:p>
        </p:txBody>
      </p:sp>
      <p:sp>
        <p:nvSpPr>
          <p:cNvPr id="56322" name="Rectangle 3"/>
          <p:cNvSpPr>
            <a:spLocks noGrp="1" noChangeArrowheads="1"/>
          </p:cNvSpPr>
          <p:nvPr>
            <p:ph type="title"/>
          </p:nvPr>
        </p:nvSpPr>
        <p:spPr/>
        <p:txBody>
          <a:bodyPr/>
          <a:lstStyle/>
          <a:p>
            <a:pPr eaLnBrk="1" hangingPunct="1"/>
            <a:r>
              <a:rPr lang="en-US" sz="4000" smtClean="0">
                <a:solidFill>
                  <a:srgbClr val="00386B"/>
                </a:solidFill>
                <a:effectLst/>
              </a:rPr>
              <a:t>Roller Support</a:t>
            </a:r>
          </a:p>
        </p:txBody>
      </p:sp>
      <p:pic>
        <p:nvPicPr>
          <p:cNvPr id="56323" name="Picture 4"/>
          <p:cNvPicPr>
            <a:picLocks noChangeAspect="1" noChangeArrowheads="1"/>
          </p:cNvPicPr>
          <p:nvPr/>
        </p:nvPicPr>
        <p:blipFill>
          <a:blip r:embed="rId3"/>
          <a:srcRect/>
          <a:stretch>
            <a:fillRect/>
          </a:stretch>
        </p:blipFill>
        <p:spPr bwMode="auto">
          <a:xfrm>
            <a:off x="247650" y="2814638"/>
            <a:ext cx="3457575" cy="2819400"/>
          </a:xfrm>
          <a:prstGeom prst="rect">
            <a:avLst/>
          </a:prstGeom>
          <a:noFill/>
          <a:ln w="9525">
            <a:noFill/>
            <a:miter lim="800000"/>
            <a:headEnd/>
            <a:tailEnd/>
          </a:ln>
        </p:spPr>
      </p:pic>
      <p:sp>
        <p:nvSpPr>
          <p:cNvPr id="56324" name="Text Box 6"/>
          <p:cNvSpPr txBox="1">
            <a:spLocks noChangeArrowheads="1"/>
          </p:cNvSpPr>
          <p:nvPr/>
        </p:nvSpPr>
        <p:spPr bwMode="auto">
          <a:xfrm>
            <a:off x="1381125" y="2933700"/>
            <a:ext cx="409575" cy="366713"/>
          </a:xfrm>
          <a:prstGeom prst="rect">
            <a:avLst/>
          </a:prstGeom>
          <a:noFill/>
          <a:ln w="9525">
            <a:noFill/>
            <a:miter lim="800000"/>
            <a:headEnd/>
            <a:tailEnd/>
          </a:ln>
        </p:spPr>
        <p:txBody>
          <a:bodyPr>
            <a:spAutoFit/>
          </a:bodyPr>
          <a:lstStyle/>
          <a:p>
            <a:pPr>
              <a:spcBef>
                <a:spcPct val="50000"/>
              </a:spcBef>
            </a:pPr>
            <a:r>
              <a:rPr lang="en-US"/>
              <a:t>A</a:t>
            </a:r>
          </a:p>
        </p:txBody>
      </p:sp>
      <p:sp>
        <p:nvSpPr>
          <p:cNvPr id="56325" name="Rectangle 15"/>
          <p:cNvSpPr>
            <a:spLocks noChangeArrowheads="1"/>
          </p:cNvSpPr>
          <p:nvPr/>
        </p:nvSpPr>
        <p:spPr bwMode="auto">
          <a:xfrm>
            <a:off x="4762500" y="2867025"/>
            <a:ext cx="4029075" cy="59055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56326" name="Line 16"/>
          <p:cNvSpPr>
            <a:spLocks noChangeShapeType="1"/>
          </p:cNvSpPr>
          <p:nvPr/>
        </p:nvSpPr>
        <p:spPr bwMode="auto">
          <a:xfrm>
            <a:off x="4762500" y="3476625"/>
            <a:ext cx="9525" cy="1495425"/>
          </a:xfrm>
          <a:prstGeom prst="line">
            <a:avLst/>
          </a:prstGeom>
          <a:noFill/>
          <a:ln w="76200">
            <a:solidFill>
              <a:schemeClr val="tx1"/>
            </a:solidFill>
            <a:round/>
            <a:headEnd type="triangle" w="med" len="med"/>
            <a:tailEnd/>
          </a:ln>
        </p:spPr>
        <p:txBody>
          <a:bodyPr wrap="none" anchor="ctr"/>
          <a:lstStyle/>
          <a:p>
            <a:endParaRPr lang="en-US"/>
          </a:p>
        </p:txBody>
      </p:sp>
      <p:sp>
        <p:nvSpPr>
          <p:cNvPr id="56327" name="Text Box 18"/>
          <p:cNvSpPr txBox="1">
            <a:spLocks noChangeArrowheads="1"/>
          </p:cNvSpPr>
          <p:nvPr/>
        </p:nvSpPr>
        <p:spPr bwMode="auto">
          <a:xfrm>
            <a:off x="4848225" y="2914650"/>
            <a:ext cx="990600" cy="366713"/>
          </a:xfrm>
          <a:prstGeom prst="rect">
            <a:avLst/>
          </a:prstGeom>
          <a:noFill/>
          <a:ln w="9525">
            <a:noFill/>
            <a:miter lim="800000"/>
            <a:headEnd/>
            <a:tailEnd/>
          </a:ln>
        </p:spPr>
        <p:txBody>
          <a:bodyPr>
            <a:spAutoFit/>
          </a:bodyPr>
          <a:lstStyle/>
          <a:p>
            <a:pPr>
              <a:spcBef>
                <a:spcPct val="50000"/>
              </a:spcBef>
            </a:pPr>
            <a:r>
              <a:rPr lang="en-US"/>
              <a:t>A</a:t>
            </a:r>
          </a:p>
        </p:txBody>
      </p:sp>
      <p:sp>
        <p:nvSpPr>
          <p:cNvPr id="378900" name="Text Box 20"/>
          <p:cNvSpPr txBox="1">
            <a:spLocks noChangeArrowheads="1"/>
          </p:cNvSpPr>
          <p:nvPr/>
        </p:nvSpPr>
        <p:spPr bwMode="auto">
          <a:xfrm>
            <a:off x="4914900" y="4419600"/>
            <a:ext cx="1104900" cy="366713"/>
          </a:xfrm>
          <a:prstGeom prst="rect">
            <a:avLst/>
          </a:prstGeom>
          <a:noFill/>
          <a:ln w="9525">
            <a:noFill/>
            <a:miter lim="800000"/>
            <a:headEnd/>
            <a:tailEnd/>
          </a:ln>
        </p:spPr>
        <p:txBody>
          <a:bodyPr>
            <a:spAutoFit/>
          </a:bodyPr>
          <a:lstStyle/>
          <a:p>
            <a:pPr>
              <a:spcBef>
                <a:spcPct val="50000"/>
              </a:spcBef>
            </a:pPr>
            <a:r>
              <a:rPr lang="en-US"/>
              <a:t>R</a:t>
            </a:r>
            <a:r>
              <a:rPr lang="en-US" baseline="-25000"/>
              <a:t>Ay</a:t>
            </a:r>
            <a:endParaRPr lang="en-US"/>
          </a:p>
        </p:txBody>
      </p:sp>
      <p:sp>
        <p:nvSpPr>
          <p:cNvPr id="378901" name="Text Box 21"/>
          <p:cNvSpPr txBox="1">
            <a:spLocks noChangeArrowheads="1"/>
          </p:cNvSpPr>
          <p:nvPr/>
        </p:nvSpPr>
        <p:spPr bwMode="auto">
          <a:xfrm>
            <a:off x="6115050" y="4286250"/>
            <a:ext cx="1485900" cy="366713"/>
          </a:xfrm>
          <a:prstGeom prst="rect">
            <a:avLst/>
          </a:prstGeom>
          <a:noFill/>
          <a:ln w="9525">
            <a:noFill/>
            <a:miter lim="800000"/>
            <a:headEnd/>
            <a:tailEnd/>
          </a:ln>
        </p:spPr>
        <p:txBody>
          <a:bodyPr>
            <a:spAutoFit/>
          </a:bodyPr>
          <a:lstStyle/>
          <a:p>
            <a:pPr>
              <a:spcBef>
                <a:spcPct val="50000"/>
              </a:spcBef>
            </a:pPr>
            <a:r>
              <a:rPr lang="en-US"/>
              <a:t>y-direction</a:t>
            </a:r>
          </a:p>
        </p:txBody>
      </p:sp>
      <p:sp>
        <p:nvSpPr>
          <p:cNvPr id="378902" name="Line 22"/>
          <p:cNvSpPr>
            <a:spLocks noChangeShapeType="1"/>
          </p:cNvSpPr>
          <p:nvPr/>
        </p:nvSpPr>
        <p:spPr bwMode="auto">
          <a:xfrm flipH="1" flipV="1">
            <a:off x="5086350" y="4705350"/>
            <a:ext cx="19050" cy="876300"/>
          </a:xfrm>
          <a:prstGeom prst="line">
            <a:avLst/>
          </a:prstGeom>
          <a:noFill/>
          <a:ln w="9525">
            <a:solidFill>
              <a:schemeClr val="tx1"/>
            </a:solidFill>
            <a:round/>
            <a:headEnd/>
            <a:tailEnd type="triangle" w="med" len="med"/>
          </a:ln>
        </p:spPr>
        <p:txBody>
          <a:bodyPr wrap="none" anchor="ctr"/>
          <a:lstStyle/>
          <a:p>
            <a:endParaRPr lang="en-US"/>
          </a:p>
        </p:txBody>
      </p:sp>
      <p:sp>
        <p:nvSpPr>
          <p:cNvPr id="378904" name="Line 24"/>
          <p:cNvSpPr>
            <a:spLocks noChangeShapeType="1"/>
          </p:cNvSpPr>
          <p:nvPr/>
        </p:nvSpPr>
        <p:spPr bwMode="auto">
          <a:xfrm flipH="1">
            <a:off x="5254625" y="4029075"/>
            <a:ext cx="146050" cy="500063"/>
          </a:xfrm>
          <a:prstGeom prst="line">
            <a:avLst/>
          </a:prstGeom>
          <a:noFill/>
          <a:ln w="9525">
            <a:solidFill>
              <a:schemeClr val="tx1"/>
            </a:solidFill>
            <a:round/>
            <a:headEnd/>
            <a:tailEnd type="triangle" w="med" len="med"/>
          </a:ln>
        </p:spPr>
        <p:txBody>
          <a:bodyPr wrap="none" anchor="ctr"/>
          <a:lstStyle/>
          <a:p>
            <a:endParaRPr lang="en-US"/>
          </a:p>
        </p:txBody>
      </p:sp>
      <p:sp>
        <p:nvSpPr>
          <p:cNvPr id="378905" name="Line 25"/>
          <p:cNvSpPr>
            <a:spLocks noChangeShapeType="1"/>
          </p:cNvSpPr>
          <p:nvPr/>
        </p:nvSpPr>
        <p:spPr bwMode="auto">
          <a:xfrm flipH="1">
            <a:off x="5403850" y="4467225"/>
            <a:ext cx="768350" cy="223838"/>
          </a:xfrm>
          <a:prstGeom prst="line">
            <a:avLst/>
          </a:prstGeom>
          <a:noFill/>
          <a:ln w="9525">
            <a:solidFill>
              <a:schemeClr val="tx1"/>
            </a:solidFill>
            <a:round/>
            <a:headEnd/>
            <a:tailEnd type="triangle" w="med" len="med"/>
          </a:ln>
        </p:spPr>
        <p:txBody>
          <a:bodyPr wrap="none" anchor="ctr"/>
          <a:lstStyle/>
          <a:p>
            <a:endParaRPr lang="en-US"/>
          </a:p>
        </p:txBody>
      </p:sp>
      <p:sp>
        <p:nvSpPr>
          <p:cNvPr id="378906" name="Text Box 26"/>
          <p:cNvSpPr txBox="1">
            <a:spLocks noChangeArrowheads="1"/>
          </p:cNvSpPr>
          <p:nvPr/>
        </p:nvSpPr>
        <p:spPr bwMode="auto">
          <a:xfrm>
            <a:off x="4095750" y="5419725"/>
            <a:ext cx="1114425" cy="641350"/>
          </a:xfrm>
          <a:prstGeom prst="rect">
            <a:avLst/>
          </a:prstGeom>
          <a:noFill/>
          <a:ln w="9525">
            <a:noFill/>
            <a:miter lim="800000"/>
            <a:headEnd/>
            <a:tailEnd/>
          </a:ln>
        </p:spPr>
        <p:txBody>
          <a:bodyPr>
            <a:spAutoFit/>
          </a:bodyPr>
          <a:lstStyle/>
          <a:p>
            <a:pPr>
              <a:spcBef>
                <a:spcPct val="50000"/>
              </a:spcBef>
            </a:pPr>
            <a:r>
              <a:rPr lang="en-US"/>
              <a:t>Reaction Force </a:t>
            </a:r>
          </a:p>
        </p:txBody>
      </p:sp>
      <p:sp>
        <p:nvSpPr>
          <p:cNvPr id="378908" name="Text Box 28"/>
          <p:cNvSpPr txBox="1">
            <a:spLocks noChangeArrowheads="1"/>
          </p:cNvSpPr>
          <p:nvPr/>
        </p:nvSpPr>
        <p:spPr bwMode="auto">
          <a:xfrm>
            <a:off x="5267325" y="3714750"/>
            <a:ext cx="2314575" cy="366713"/>
          </a:xfrm>
          <a:prstGeom prst="rect">
            <a:avLst/>
          </a:prstGeom>
          <a:noFill/>
          <a:ln w="9525">
            <a:noFill/>
            <a:miter lim="800000"/>
            <a:headEnd/>
            <a:tailEnd/>
          </a:ln>
        </p:spPr>
        <p:txBody>
          <a:bodyPr>
            <a:spAutoFit/>
          </a:bodyPr>
          <a:lstStyle/>
          <a:p>
            <a:pPr>
              <a:spcBef>
                <a:spcPct val="50000"/>
              </a:spcBef>
            </a:pPr>
            <a:r>
              <a:rPr lang="en-US"/>
              <a:t>Joint / Roller 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0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0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890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890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890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890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89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0" grpId="0"/>
      <p:bldP spid="378901" grpId="0"/>
      <p:bldP spid="378902" grpId="0" animBg="1"/>
      <p:bldP spid="378904" grpId="0" animBg="1"/>
      <p:bldP spid="378905" grpId="0" animBg="1"/>
      <p:bldP spid="378906" grpId="0"/>
      <p:bldP spid="378908"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69" name="Rectangle 2"/>
          <p:cNvSpPr>
            <a:spLocks noGrp="1" noChangeArrowheads="1"/>
          </p:cNvSpPr>
          <p:nvPr>
            <p:ph type="body" idx="1"/>
          </p:nvPr>
        </p:nvSpPr>
        <p:spPr>
          <a:xfrm>
            <a:off x="215900" y="762000"/>
            <a:ext cx="8699500" cy="2063750"/>
          </a:xfrm>
        </p:spPr>
        <p:txBody>
          <a:bodyPr/>
          <a:lstStyle/>
          <a:p>
            <a:pPr eaLnBrk="1" hangingPunct="1">
              <a:lnSpc>
                <a:spcPct val="90000"/>
              </a:lnSpc>
            </a:pPr>
            <a:r>
              <a:rPr lang="en-US" smtClean="0"/>
              <a:t>	Beams and truss bridges are usually supported with one pin support and one roller support. This is called a </a:t>
            </a:r>
            <a:r>
              <a:rPr lang="en-US" smtClean="0">
                <a:solidFill>
                  <a:srgbClr val="FF0000"/>
                </a:solidFill>
              </a:rPr>
              <a:t>simply supported</a:t>
            </a:r>
            <a:r>
              <a:rPr lang="en-US" smtClean="0"/>
              <a:t> object.</a:t>
            </a:r>
          </a:p>
          <a:p>
            <a:pPr eaLnBrk="1" hangingPunct="1">
              <a:lnSpc>
                <a:spcPct val="90000"/>
              </a:lnSpc>
            </a:pPr>
            <a:endParaRPr lang="en-US" sz="3200" smtClean="0"/>
          </a:p>
        </p:txBody>
      </p:sp>
      <p:sp>
        <p:nvSpPr>
          <p:cNvPr id="58370" name="Rectangle 3"/>
          <p:cNvSpPr>
            <a:spLocks noGrp="1" noChangeArrowheads="1"/>
          </p:cNvSpPr>
          <p:nvPr>
            <p:ph type="title"/>
          </p:nvPr>
        </p:nvSpPr>
        <p:spPr>
          <a:xfrm>
            <a:off x="0" y="0"/>
            <a:ext cx="8666163" cy="685800"/>
          </a:xfrm>
        </p:spPr>
        <p:txBody>
          <a:bodyPr/>
          <a:lstStyle/>
          <a:p>
            <a:pPr eaLnBrk="1" hangingPunct="1"/>
            <a:r>
              <a:rPr lang="en-US" sz="4000" smtClean="0">
                <a:solidFill>
                  <a:srgbClr val="00386B"/>
                </a:solidFill>
                <a:effectLst/>
              </a:rPr>
              <a:t>Common Support Reactions</a:t>
            </a:r>
          </a:p>
        </p:txBody>
      </p:sp>
      <p:pic>
        <p:nvPicPr>
          <p:cNvPr id="58371" name="Picture 4"/>
          <p:cNvPicPr>
            <a:picLocks noChangeAspect="1" noChangeArrowheads="1"/>
          </p:cNvPicPr>
          <p:nvPr/>
        </p:nvPicPr>
        <p:blipFill>
          <a:blip r:embed="rId3"/>
          <a:srcRect/>
          <a:stretch>
            <a:fillRect/>
          </a:stretch>
        </p:blipFill>
        <p:spPr bwMode="auto">
          <a:xfrm>
            <a:off x="528638" y="3632200"/>
            <a:ext cx="3181350" cy="2400300"/>
          </a:xfrm>
          <a:prstGeom prst="rect">
            <a:avLst/>
          </a:prstGeom>
          <a:noFill/>
          <a:ln w="9525">
            <a:noFill/>
            <a:miter lim="800000"/>
            <a:headEnd/>
            <a:tailEnd/>
          </a:ln>
        </p:spPr>
      </p:pic>
      <p:sp>
        <p:nvSpPr>
          <p:cNvPr id="58372" name="Text Box 6"/>
          <p:cNvSpPr txBox="1">
            <a:spLocks noChangeArrowheads="1"/>
          </p:cNvSpPr>
          <p:nvPr/>
        </p:nvSpPr>
        <p:spPr bwMode="auto">
          <a:xfrm>
            <a:off x="4857750" y="2733675"/>
            <a:ext cx="3990975" cy="954088"/>
          </a:xfrm>
          <a:prstGeom prst="rect">
            <a:avLst/>
          </a:prstGeom>
          <a:noFill/>
          <a:ln w="9525">
            <a:noFill/>
            <a:miter lim="800000"/>
            <a:headEnd/>
            <a:tailEnd/>
          </a:ln>
        </p:spPr>
        <p:txBody>
          <a:bodyPr>
            <a:spAutoFit/>
          </a:bodyPr>
          <a:lstStyle/>
          <a:p>
            <a:pPr>
              <a:spcBef>
                <a:spcPct val="50000"/>
              </a:spcBef>
            </a:pPr>
            <a:r>
              <a:rPr lang="en-US" sz="2800">
                <a:solidFill>
                  <a:srgbClr val="FF3300"/>
                </a:solidFill>
              </a:rPr>
              <a:t>Create a FBD for the simply supported beam.</a:t>
            </a:r>
          </a:p>
        </p:txBody>
      </p:sp>
      <p:sp>
        <p:nvSpPr>
          <p:cNvPr id="58373" name="Text Box 7"/>
          <p:cNvSpPr txBox="1">
            <a:spLocks noChangeArrowheads="1"/>
          </p:cNvSpPr>
          <p:nvPr/>
        </p:nvSpPr>
        <p:spPr bwMode="auto">
          <a:xfrm>
            <a:off x="733425" y="3924300"/>
            <a:ext cx="495300" cy="366713"/>
          </a:xfrm>
          <a:prstGeom prst="rect">
            <a:avLst/>
          </a:prstGeom>
          <a:noFill/>
          <a:ln w="9525">
            <a:noFill/>
            <a:miter lim="800000"/>
            <a:headEnd/>
            <a:tailEnd/>
          </a:ln>
        </p:spPr>
        <p:txBody>
          <a:bodyPr>
            <a:spAutoFit/>
          </a:bodyPr>
          <a:lstStyle/>
          <a:p>
            <a:pPr>
              <a:spcBef>
                <a:spcPct val="50000"/>
              </a:spcBef>
            </a:pPr>
            <a:r>
              <a:rPr lang="en-US"/>
              <a:t>A</a:t>
            </a:r>
          </a:p>
        </p:txBody>
      </p:sp>
      <p:sp>
        <p:nvSpPr>
          <p:cNvPr id="58374" name="Text Box 8"/>
          <p:cNvSpPr txBox="1">
            <a:spLocks noChangeArrowheads="1"/>
          </p:cNvSpPr>
          <p:nvPr/>
        </p:nvSpPr>
        <p:spPr bwMode="auto">
          <a:xfrm>
            <a:off x="3219450" y="3943350"/>
            <a:ext cx="495300" cy="366713"/>
          </a:xfrm>
          <a:prstGeom prst="rect">
            <a:avLst/>
          </a:prstGeom>
          <a:noFill/>
          <a:ln w="9525">
            <a:noFill/>
            <a:miter lim="800000"/>
            <a:headEnd/>
            <a:tailEnd/>
          </a:ln>
        </p:spPr>
        <p:txBody>
          <a:bodyPr>
            <a:spAutoFit/>
          </a:bodyPr>
          <a:lstStyle/>
          <a:p>
            <a:pPr>
              <a:spcBef>
                <a:spcPct val="50000"/>
              </a:spcBef>
            </a:pPr>
            <a:r>
              <a:rPr lang="en-US"/>
              <a:t>B</a:t>
            </a:r>
          </a:p>
        </p:txBody>
      </p:sp>
      <p:sp>
        <p:nvSpPr>
          <p:cNvPr id="379913" name="Rectangle 9"/>
          <p:cNvSpPr>
            <a:spLocks noChangeArrowheads="1"/>
          </p:cNvSpPr>
          <p:nvPr/>
        </p:nvSpPr>
        <p:spPr bwMode="auto">
          <a:xfrm>
            <a:off x="5229225" y="4419600"/>
            <a:ext cx="321945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79914" name="Line 10"/>
          <p:cNvSpPr>
            <a:spLocks noChangeShapeType="1"/>
          </p:cNvSpPr>
          <p:nvPr/>
        </p:nvSpPr>
        <p:spPr bwMode="auto">
          <a:xfrm>
            <a:off x="6781800" y="3790950"/>
            <a:ext cx="9525" cy="609600"/>
          </a:xfrm>
          <a:prstGeom prst="line">
            <a:avLst/>
          </a:prstGeom>
          <a:noFill/>
          <a:ln w="38100">
            <a:solidFill>
              <a:schemeClr val="tx1"/>
            </a:solidFill>
            <a:round/>
            <a:headEnd/>
            <a:tailEnd type="triangle" w="med" len="med"/>
          </a:ln>
        </p:spPr>
        <p:txBody>
          <a:bodyPr wrap="none" anchor="ctr"/>
          <a:lstStyle/>
          <a:p>
            <a:endParaRPr lang="en-US"/>
          </a:p>
        </p:txBody>
      </p:sp>
      <p:sp>
        <p:nvSpPr>
          <p:cNvPr id="379915" name="Line 11"/>
          <p:cNvSpPr>
            <a:spLocks noChangeShapeType="1"/>
          </p:cNvSpPr>
          <p:nvPr/>
        </p:nvSpPr>
        <p:spPr bwMode="auto">
          <a:xfrm flipV="1">
            <a:off x="5238750" y="4581525"/>
            <a:ext cx="0" cy="495300"/>
          </a:xfrm>
          <a:prstGeom prst="line">
            <a:avLst/>
          </a:prstGeom>
          <a:noFill/>
          <a:ln w="25400">
            <a:solidFill>
              <a:schemeClr val="tx1"/>
            </a:solidFill>
            <a:round/>
            <a:headEnd/>
            <a:tailEnd type="triangle" w="med" len="med"/>
          </a:ln>
        </p:spPr>
        <p:txBody>
          <a:bodyPr wrap="none" anchor="ctr"/>
          <a:lstStyle/>
          <a:p>
            <a:endParaRPr lang="en-US"/>
          </a:p>
        </p:txBody>
      </p:sp>
      <p:sp>
        <p:nvSpPr>
          <p:cNvPr id="379916" name="Line 12"/>
          <p:cNvSpPr>
            <a:spLocks noChangeShapeType="1"/>
          </p:cNvSpPr>
          <p:nvPr/>
        </p:nvSpPr>
        <p:spPr bwMode="auto">
          <a:xfrm flipV="1">
            <a:off x="8448675" y="4572000"/>
            <a:ext cx="0" cy="495300"/>
          </a:xfrm>
          <a:prstGeom prst="line">
            <a:avLst/>
          </a:prstGeom>
          <a:noFill/>
          <a:ln w="25400">
            <a:solidFill>
              <a:schemeClr val="tx1"/>
            </a:solidFill>
            <a:round/>
            <a:headEnd/>
            <a:tailEnd type="triangle" w="med" len="med"/>
          </a:ln>
        </p:spPr>
        <p:txBody>
          <a:bodyPr wrap="none" anchor="ctr"/>
          <a:lstStyle/>
          <a:p>
            <a:endParaRPr lang="en-US"/>
          </a:p>
        </p:txBody>
      </p:sp>
      <p:sp>
        <p:nvSpPr>
          <p:cNvPr id="379917" name="Line 13"/>
          <p:cNvSpPr>
            <a:spLocks noChangeShapeType="1"/>
          </p:cNvSpPr>
          <p:nvPr/>
        </p:nvSpPr>
        <p:spPr bwMode="auto">
          <a:xfrm flipV="1">
            <a:off x="4762500" y="4562475"/>
            <a:ext cx="457200" cy="0"/>
          </a:xfrm>
          <a:prstGeom prst="line">
            <a:avLst/>
          </a:prstGeom>
          <a:noFill/>
          <a:ln w="25400">
            <a:solidFill>
              <a:schemeClr val="tx1"/>
            </a:solidFill>
            <a:round/>
            <a:headEnd/>
            <a:tailEnd type="triangle" w="med" len="med"/>
          </a:ln>
        </p:spPr>
        <p:txBody>
          <a:bodyPr wrap="none" anchor="ctr"/>
          <a:lstStyle/>
          <a:p>
            <a:endParaRPr lang="en-US"/>
          </a:p>
        </p:txBody>
      </p:sp>
      <p:sp>
        <p:nvSpPr>
          <p:cNvPr id="379919" name="Text Box 15"/>
          <p:cNvSpPr txBox="1">
            <a:spLocks noChangeArrowheads="1"/>
          </p:cNvSpPr>
          <p:nvPr/>
        </p:nvSpPr>
        <p:spPr bwMode="auto">
          <a:xfrm>
            <a:off x="4343400" y="4133850"/>
            <a:ext cx="771525" cy="366713"/>
          </a:xfrm>
          <a:prstGeom prst="rect">
            <a:avLst/>
          </a:prstGeom>
          <a:noFill/>
          <a:ln w="9525">
            <a:noFill/>
            <a:miter lim="800000"/>
            <a:headEnd/>
            <a:tailEnd/>
          </a:ln>
        </p:spPr>
        <p:txBody>
          <a:bodyPr>
            <a:spAutoFit/>
          </a:bodyPr>
          <a:lstStyle/>
          <a:p>
            <a:pPr>
              <a:spcBef>
                <a:spcPct val="50000"/>
              </a:spcBef>
            </a:pPr>
            <a:r>
              <a:rPr lang="en-US"/>
              <a:t>R</a:t>
            </a:r>
            <a:r>
              <a:rPr lang="en-US" baseline="-25000"/>
              <a:t>Ax</a:t>
            </a:r>
            <a:endParaRPr lang="en-US"/>
          </a:p>
        </p:txBody>
      </p:sp>
      <p:sp>
        <p:nvSpPr>
          <p:cNvPr id="379920" name="Text Box 16"/>
          <p:cNvSpPr txBox="1">
            <a:spLocks noChangeArrowheads="1"/>
          </p:cNvSpPr>
          <p:nvPr/>
        </p:nvSpPr>
        <p:spPr bwMode="auto">
          <a:xfrm>
            <a:off x="4953000" y="5038725"/>
            <a:ext cx="781050" cy="366713"/>
          </a:xfrm>
          <a:prstGeom prst="rect">
            <a:avLst/>
          </a:prstGeom>
          <a:noFill/>
          <a:ln w="9525">
            <a:noFill/>
            <a:miter lim="800000"/>
            <a:headEnd/>
            <a:tailEnd/>
          </a:ln>
        </p:spPr>
        <p:txBody>
          <a:bodyPr>
            <a:spAutoFit/>
          </a:bodyPr>
          <a:lstStyle/>
          <a:p>
            <a:pPr>
              <a:spcBef>
                <a:spcPct val="50000"/>
              </a:spcBef>
            </a:pPr>
            <a:r>
              <a:rPr lang="en-US"/>
              <a:t>R</a:t>
            </a:r>
            <a:r>
              <a:rPr lang="en-US" baseline="-25000"/>
              <a:t>Ay</a:t>
            </a:r>
            <a:endParaRPr lang="en-US"/>
          </a:p>
        </p:txBody>
      </p:sp>
      <p:sp>
        <p:nvSpPr>
          <p:cNvPr id="379921" name="Text Box 17"/>
          <p:cNvSpPr txBox="1">
            <a:spLocks noChangeArrowheads="1"/>
          </p:cNvSpPr>
          <p:nvPr/>
        </p:nvSpPr>
        <p:spPr bwMode="auto">
          <a:xfrm>
            <a:off x="8134350" y="5029200"/>
            <a:ext cx="781050" cy="366713"/>
          </a:xfrm>
          <a:prstGeom prst="rect">
            <a:avLst/>
          </a:prstGeom>
          <a:noFill/>
          <a:ln w="9525">
            <a:noFill/>
            <a:miter lim="800000"/>
            <a:headEnd/>
            <a:tailEnd/>
          </a:ln>
        </p:spPr>
        <p:txBody>
          <a:bodyPr>
            <a:spAutoFit/>
          </a:bodyPr>
          <a:lstStyle/>
          <a:p>
            <a:pPr>
              <a:spcBef>
                <a:spcPct val="50000"/>
              </a:spcBef>
            </a:pPr>
            <a:r>
              <a:rPr lang="en-US"/>
              <a:t>R</a:t>
            </a:r>
            <a:r>
              <a:rPr lang="en-US" baseline="-25000"/>
              <a:t>By</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99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99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99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991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99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992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99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99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9913" grpId="0" animBg="1"/>
      <p:bldP spid="379914" grpId="0" animBg="1"/>
      <p:bldP spid="379915" grpId="0" animBg="1"/>
      <p:bldP spid="379916" grpId="0" animBg="1"/>
      <p:bldP spid="379917" grpId="0" animBg="1"/>
      <p:bldP spid="379919" grpId="0"/>
      <p:bldP spid="379920" grpId="0"/>
      <p:bldP spid="379921"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7" name="Rectangle 2"/>
          <p:cNvSpPr>
            <a:spLocks noGrp="1" noChangeArrowheads="1"/>
          </p:cNvSpPr>
          <p:nvPr>
            <p:ph type="body" idx="1"/>
          </p:nvPr>
        </p:nvSpPr>
        <p:spPr>
          <a:xfrm>
            <a:off x="366713" y="777875"/>
            <a:ext cx="8367712" cy="1701800"/>
          </a:xfrm>
        </p:spPr>
        <p:txBody>
          <a:bodyPr/>
          <a:lstStyle/>
          <a:p>
            <a:pPr eaLnBrk="1" hangingPunct="1">
              <a:lnSpc>
                <a:spcPct val="90000"/>
              </a:lnSpc>
            </a:pPr>
            <a:r>
              <a:rPr lang="en-US" smtClean="0"/>
              <a:t>	Built-in-end (cantilever) – Replaced with </a:t>
            </a:r>
            <a:r>
              <a:rPr lang="en-US" smtClean="0">
                <a:solidFill>
                  <a:srgbClr val="FF0000"/>
                </a:solidFill>
              </a:rPr>
              <a:t>TWO</a:t>
            </a:r>
            <a:r>
              <a:rPr lang="en-US" smtClean="0"/>
              <a:t> forces: one horizontal and one vertical, and </a:t>
            </a:r>
            <a:r>
              <a:rPr lang="en-US" smtClean="0">
                <a:solidFill>
                  <a:srgbClr val="FF0000"/>
                </a:solidFill>
              </a:rPr>
              <a:t>ONE</a:t>
            </a:r>
            <a:r>
              <a:rPr lang="en-US" smtClean="0"/>
              <a:t> moment</a:t>
            </a:r>
          </a:p>
        </p:txBody>
      </p:sp>
      <p:sp>
        <p:nvSpPr>
          <p:cNvPr id="60418" name="Rectangle 3"/>
          <p:cNvSpPr>
            <a:spLocks noGrp="1" noChangeArrowheads="1"/>
          </p:cNvSpPr>
          <p:nvPr>
            <p:ph type="title"/>
          </p:nvPr>
        </p:nvSpPr>
        <p:spPr>
          <a:xfrm>
            <a:off x="133350" y="0"/>
            <a:ext cx="5610225" cy="838200"/>
          </a:xfrm>
        </p:spPr>
        <p:txBody>
          <a:bodyPr/>
          <a:lstStyle/>
          <a:p>
            <a:pPr eaLnBrk="1" hangingPunct="1"/>
            <a:r>
              <a:rPr lang="en-US" sz="4000" smtClean="0">
                <a:solidFill>
                  <a:srgbClr val="00386B"/>
                </a:solidFill>
                <a:effectLst/>
              </a:rPr>
              <a:t>Built-In-End Support</a:t>
            </a:r>
          </a:p>
        </p:txBody>
      </p:sp>
      <p:pic>
        <p:nvPicPr>
          <p:cNvPr id="60419" name="Picture 4"/>
          <p:cNvPicPr>
            <a:picLocks noChangeAspect="1" noChangeArrowheads="1"/>
          </p:cNvPicPr>
          <p:nvPr/>
        </p:nvPicPr>
        <p:blipFill>
          <a:blip r:embed="rId3"/>
          <a:srcRect/>
          <a:stretch>
            <a:fillRect/>
          </a:stretch>
        </p:blipFill>
        <p:spPr bwMode="auto">
          <a:xfrm>
            <a:off x="603250" y="3028950"/>
            <a:ext cx="2733675" cy="2332038"/>
          </a:xfrm>
          <a:prstGeom prst="rect">
            <a:avLst/>
          </a:prstGeom>
          <a:noFill/>
          <a:ln w="9525">
            <a:noFill/>
            <a:miter lim="800000"/>
            <a:headEnd/>
            <a:tailEnd/>
          </a:ln>
        </p:spPr>
      </p:pic>
      <p:sp>
        <p:nvSpPr>
          <p:cNvPr id="380934" name="Rectangle 6"/>
          <p:cNvSpPr>
            <a:spLocks noChangeArrowheads="1"/>
          </p:cNvSpPr>
          <p:nvPr/>
        </p:nvSpPr>
        <p:spPr bwMode="auto">
          <a:xfrm>
            <a:off x="5029200" y="4476750"/>
            <a:ext cx="3676650" cy="180975"/>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60421" name="Text Box 7"/>
          <p:cNvSpPr txBox="1">
            <a:spLocks noChangeArrowheads="1"/>
          </p:cNvSpPr>
          <p:nvPr/>
        </p:nvSpPr>
        <p:spPr bwMode="auto">
          <a:xfrm>
            <a:off x="1009650" y="3676650"/>
            <a:ext cx="257175" cy="366713"/>
          </a:xfrm>
          <a:prstGeom prst="rect">
            <a:avLst/>
          </a:prstGeom>
          <a:noFill/>
          <a:ln w="9525">
            <a:noFill/>
            <a:miter lim="800000"/>
            <a:headEnd/>
            <a:tailEnd/>
          </a:ln>
        </p:spPr>
        <p:txBody>
          <a:bodyPr>
            <a:spAutoFit/>
          </a:bodyPr>
          <a:lstStyle/>
          <a:p>
            <a:pPr>
              <a:spcBef>
                <a:spcPct val="50000"/>
              </a:spcBef>
            </a:pPr>
            <a:r>
              <a:rPr lang="en-US"/>
              <a:t>A</a:t>
            </a:r>
          </a:p>
        </p:txBody>
      </p:sp>
      <p:sp>
        <p:nvSpPr>
          <p:cNvPr id="380936" name="Line 8"/>
          <p:cNvSpPr>
            <a:spLocks noChangeShapeType="1"/>
          </p:cNvSpPr>
          <p:nvPr/>
        </p:nvSpPr>
        <p:spPr bwMode="auto">
          <a:xfrm>
            <a:off x="8696325" y="3600450"/>
            <a:ext cx="0" cy="876300"/>
          </a:xfrm>
          <a:prstGeom prst="line">
            <a:avLst/>
          </a:prstGeom>
          <a:noFill/>
          <a:ln w="50800">
            <a:solidFill>
              <a:schemeClr val="folHlink"/>
            </a:solidFill>
            <a:round/>
            <a:headEnd/>
            <a:tailEnd type="triangle" w="med" len="med"/>
          </a:ln>
        </p:spPr>
        <p:txBody>
          <a:bodyPr wrap="none" anchor="ctr"/>
          <a:lstStyle/>
          <a:p>
            <a:endParaRPr lang="en-US"/>
          </a:p>
        </p:txBody>
      </p:sp>
      <p:sp>
        <p:nvSpPr>
          <p:cNvPr id="380937" name="Line 9"/>
          <p:cNvSpPr>
            <a:spLocks noChangeShapeType="1"/>
          </p:cNvSpPr>
          <p:nvPr/>
        </p:nvSpPr>
        <p:spPr bwMode="auto">
          <a:xfrm flipV="1">
            <a:off x="5019675" y="4686300"/>
            <a:ext cx="0" cy="495300"/>
          </a:xfrm>
          <a:prstGeom prst="line">
            <a:avLst/>
          </a:prstGeom>
          <a:noFill/>
          <a:ln w="25400">
            <a:solidFill>
              <a:schemeClr val="tx1"/>
            </a:solidFill>
            <a:round/>
            <a:headEnd/>
            <a:tailEnd type="triangle" w="med" len="med"/>
          </a:ln>
        </p:spPr>
        <p:txBody>
          <a:bodyPr wrap="none" anchor="ctr"/>
          <a:lstStyle/>
          <a:p>
            <a:endParaRPr lang="en-US"/>
          </a:p>
        </p:txBody>
      </p:sp>
      <p:sp>
        <p:nvSpPr>
          <p:cNvPr id="380938" name="Line 10"/>
          <p:cNvSpPr>
            <a:spLocks noChangeShapeType="1"/>
          </p:cNvSpPr>
          <p:nvPr/>
        </p:nvSpPr>
        <p:spPr bwMode="auto">
          <a:xfrm flipV="1">
            <a:off x="4543425" y="4667250"/>
            <a:ext cx="457200" cy="0"/>
          </a:xfrm>
          <a:prstGeom prst="line">
            <a:avLst/>
          </a:prstGeom>
          <a:noFill/>
          <a:ln w="25400">
            <a:solidFill>
              <a:schemeClr val="tx1"/>
            </a:solidFill>
            <a:round/>
            <a:headEnd/>
            <a:tailEnd type="triangle" w="med" len="med"/>
          </a:ln>
        </p:spPr>
        <p:txBody>
          <a:bodyPr wrap="none" anchor="ctr"/>
          <a:lstStyle/>
          <a:p>
            <a:endParaRPr lang="en-US"/>
          </a:p>
        </p:txBody>
      </p:sp>
      <p:sp>
        <p:nvSpPr>
          <p:cNvPr id="380939" name="Text Box 11"/>
          <p:cNvSpPr txBox="1">
            <a:spLocks noChangeArrowheads="1"/>
          </p:cNvSpPr>
          <p:nvPr/>
        </p:nvSpPr>
        <p:spPr bwMode="auto">
          <a:xfrm>
            <a:off x="4124325" y="4238625"/>
            <a:ext cx="771525" cy="366713"/>
          </a:xfrm>
          <a:prstGeom prst="rect">
            <a:avLst/>
          </a:prstGeom>
          <a:noFill/>
          <a:ln w="9525">
            <a:noFill/>
            <a:miter lim="800000"/>
            <a:headEnd/>
            <a:tailEnd/>
          </a:ln>
        </p:spPr>
        <p:txBody>
          <a:bodyPr>
            <a:spAutoFit/>
          </a:bodyPr>
          <a:lstStyle/>
          <a:p>
            <a:pPr>
              <a:spcBef>
                <a:spcPct val="50000"/>
              </a:spcBef>
            </a:pPr>
            <a:r>
              <a:rPr lang="en-US"/>
              <a:t>R</a:t>
            </a:r>
            <a:r>
              <a:rPr lang="en-US" baseline="-25000"/>
              <a:t>Ax</a:t>
            </a:r>
            <a:endParaRPr lang="en-US"/>
          </a:p>
        </p:txBody>
      </p:sp>
      <p:sp>
        <p:nvSpPr>
          <p:cNvPr id="380940" name="Text Box 12"/>
          <p:cNvSpPr txBox="1">
            <a:spLocks noChangeArrowheads="1"/>
          </p:cNvSpPr>
          <p:nvPr/>
        </p:nvSpPr>
        <p:spPr bwMode="auto">
          <a:xfrm>
            <a:off x="4733925" y="5143500"/>
            <a:ext cx="781050" cy="366713"/>
          </a:xfrm>
          <a:prstGeom prst="rect">
            <a:avLst/>
          </a:prstGeom>
          <a:noFill/>
          <a:ln w="9525">
            <a:noFill/>
            <a:miter lim="800000"/>
            <a:headEnd/>
            <a:tailEnd/>
          </a:ln>
        </p:spPr>
        <p:txBody>
          <a:bodyPr>
            <a:spAutoFit/>
          </a:bodyPr>
          <a:lstStyle/>
          <a:p>
            <a:pPr>
              <a:spcBef>
                <a:spcPct val="50000"/>
              </a:spcBef>
            </a:pPr>
            <a:r>
              <a:rPr lang="en-US"/>
              <a:t>R</a:t>
            </a:r>
            <a:r>
              <a:rPr lang="en-US" baseline="-25000"/>
              <a:t>Ay</a:t>
            </a:r>
            <a:endParaRPr lang="en-US"/>
          </a:p>
        </p:txBody>
      </p:sp>
      <p:sp>
        <p:nvSpPr>
          <p:cNvPr id="380942" name="Arc 14"/>
          <p:cNvSpPr>
            <a:spLocks/>
          </p:cNvSpPr>
          <p:nvPr/>
        </p:nvSpPr>
        <p:spPr bwMode="auto">
          <a:xfrm flipV="1">
            <a:off x="4754563" y="4371975"/>
            <a:ext cx="501650" cy="476250"/>
          </a:xfrm>
          <a:custGeom>
            <a:avLst/>
            <a:gdLst>
              <a:gd name="T0" fmla="*/ 2147483647 w 41531"/>
              <a:gd name="T1" fmla="*/ 2147483647 h 43200"/>
              <a:gd name="T2" fmla="*/ 2147483647 w 41531"/>
              <a:gd name="T3" fmla="*/ 2147483647 h 43200"/>
              <a:gd name="T4" fmla="*/ 2147483647 w 41531"/>
              <a:gd name="T5" fmla="*/ 2147483647 h 43200"/>
              <a:gd name="T6" fmla="*/ 0 60000 65536"/>
              <a:gd name="T7" fmla="*/ 0 60000 65536"/>
              <a:gd name="T8" fmla="*/ 0 60000 65536"/>
              <a:gd name="T9" fmla="*/ 0 w 41531"/>
              <a:gd name="T10" fmla="*/ 0 h 43200"/>
              <a:gd name="T11" fmla="*/ 41531 w 41531"/>
              <a:gd name="T12" fmla="*/ 43200 h 43200"/>
            </a:gdLst>
            <a:ahLst/>
            <a:cxnLst>
              <a:cxn ang="T6">
                <a:pos x="T0" y="T1"/>
              </a:cxn>
              <a:cxn ang="T7">
                <a:pos x="T2" y="T3"/>
              </a:cxn>
              <a:cxn ang="T8">
                <a:pos x="T4" y="T5"/>
              </a:cxn>
            </a:cxnLst>
            <a:rect l="T9" t="T10" r="T11" b="T12"/>
            <a:pathLst>
              <a:path w="41531" h="43200" fill="none" extrusionOk="0">
                <a:moveTo>
                  <a:pt x="29094" y="41858"/>
                </a:moveTo>
                <a:cubicBezTo>
                  <a:pt x="26695" y="42745"/>
                  <a:pt x="24157" y="43199"/>
                  <a:pt x="21600" y="43200"/>
                </a:cubicBezTo>
                <a:cubicBezTo>
                  <a:pt x="9670" y="43200"/>
                  <a:pt x="0" y="33529"/>
                  <a:pt x="0" y="21600"/>
                </a:cubicBezTo>
                <a:cubicBezTo>
                  <a:pt x="0" y="9670"/>
                  <a:pt x="9670" y="0"/>
                  <a:pt x="21600" y="0"/>
                </a:cubicBezTo>
                <a:cubicBezTo>
                  <a:pt x="30312" y="-1"/>
                  <a:pt x="38172" y="5234"/>
                  <a:pt x="41530" y="13274"/>
                </a:cubicBezTo>
              </a:path>
              <a:path w="41531" h="43200" stroke="0" extrusionOk="0">
                <a:moveTo>
                  <a:pt x="29094" y="41858"/>
                </a:moveTo>
                <a:cubicBezTo>
                  <a:pt x="26695" y="42745"/>
                  <a:pt x="24157" y="43199"/>
                  <a:pt x="21600" y="43200"/>
                </a:cubicBezTo>
                <a:cubicBezTo>
                  <a:pt x="9670" y="43200"/>
                  <a:pt x="0" y="33529"/>
                  <a:pt x="0" y="21600"/>
                </a:cubicBezTo>
                <a:cubicBezTo>
                  <a:pt x="0" y="9670"/>
                  <a:pt x="9670" y="0"/>
                  <a:pt x="21600" y="0"/>
                </a:cubicBezTo>
                <a:cubicBezTo>
                  <a:pt x="30312" y="-1"/>
                  <a:pt x="38172" y="5234"/>
                  <a:pt x="41530" y="13274"/>
                </a:cubicBezTo>
                <a:lnTo>
                  <a:pt x="21600" y="21600"/>
                </a:lnTo>
                <a:lnTo>
                  <a:pt x="29094" y="41858"/>
                </a:lnTo>
                <a:close/>
              </a:path>
            </a:pathLst>
          </a:custGeom>
          <a:noFill/>
          <a:ln w="38100">
            <a:solidFill>
              <a:srgbClr val="FF0000"/>
            </a:solidFill>
            <a:round/>
            <a:headEnd/>
            <a:tailEnd type="triangle" w="med" len="med"/>
          </a:ln>
        </p:spPr>
        <p:txBody>
          <a:bodyPr wrap="none" anchor="ctr"/>
          <a:lstStyle/>
          <a:p>
            <a:endParaRPr lang="en-US"/>
          </a:p>
        </p:txBody>
      </p:sp>
      <p:sp>
        <p:nvSpPr>
          <p:cNvPr id="380944" name="Text Box 16"/>
          <p:cNvSpPr txBox="1">
            <a:spLocks noChangeArrowheads="1"/>
          </p:cNvSpPr>
          <p:nvPr/>
        </p:nvSpPr>
        <p:spPr bwMode="auto">
          <a:xfrm>
            <a:off x="4838700" y="4010025"/>
            <a:ext cx="828675" cy="366713"/>
          </a:xfrm>
          <a:prstGeom prst="rect">
            <a:avLst/>
          </a:prstGeom>
          <a:noFill/>
          <a:ln w="9525">
            <a:noFill/>
            <a:miter lim="800000"/>
            <a:headEnd/>
            <a:tailEnd/>
          </a:ln>
        </p:spPr>
        <p:txBody>
          <a:bodyPr>
            <a:spAutoFit/>
          </a:bodyPr>
          <a:lstStyle/>
          <a:p>
            <a:pPr>
              <a:spcBef>
                <a:spcPct val="50000"/>
              </a:spcBef>
            </a:pPr>
            <a:r>
              <a:rPr lang="en-US"/>
              <a:t>MA</a:t>
            </a:r>
            <a:r>
              <a:rPr lang="en-US" baseline="-25000"/>
              <a:t>ccw</a:t>
            </a:r>
            <a:endParaRPr lang="en-US"/>
          </a:p>
        </p:txBody>
      </p:sp>
      <p:sp>
        <p:nvSpPr>
          <p:cNvPr id="60429" name="Text Box 17"/>
          <p:cNvSpPr txBox="1">
            <a:spLocks noChangeArrowheads="1"/>
          </p:cNvSpPr>
          <p:nvPr/>
        </p:nvSpPr>
        <p:spPr bwMode="auto">
          <a:xfrm>
            <a:off x="4714875" y="2581275"/>
            <a:ext cx="4048125" cy="946150"/>
          </a:xfrm>
          <a:prstGeom prst="rect">
            <a:avLst/>
          </a:prstGeom>
          <a:noFill/>
          <a:ln w="9525">
            <a:noFill/>
            <a:miter lim="800000"/>
            <a:headEnd/>
            <a:tailEnd/>
          </a:ln>
        </p:spPr>
        <p:txBody>
          <a:bodyPr>
            <a:spAutoFit/>
          </a:bodyPr>
          <a:lstStyle/>
          <a:p>
            <a:pPr>
              <a:spcBef>
                <a:spcPct val="50000"/>
              </a:spcBef>
            </a:pPr>
            <a:r>
              <a:rPr lang="en-US" sz="2800">
                <a:solidFill>
                  <a:srgbClr val="FF3300"/>
                </a:solidFill>
              </a:rPr>
              <a:t>Create a FBD for the built-in-end cantilever.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093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093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09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093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809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094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094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809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4" grpId="0" animBg="1"/>
      <p:bldP spid="380936" grpId="0" animBg="1"/>
      <p:bldP spid="380937" grpId="0" animBg="1"/>
      <p:bldP spid="380938" grpId="0" animBg="1"/>
      <p:bldP spid="380939" grpId="0"/>
      <p:bldP spid="380940" grpId="0"/>
      <p:bldP spid="380942" grpId="0" animBg="1"/>
      <p:bldP spid="38094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1954" name="Rectangle 2"/>
          <p:cNvSpPr>
            <a:spLocks noGrp="1" noChangeArrowheads="1"/>
          </p:cNvSpPr>
          <p:nvPr>
            <p:ph type="body" idx="1"/>
          </p:nvPr>
        </p:nvSpPr>
        <p:spPr>
          <a:xfrm>
            <a:off x="188913" y="966788"/>
            <a:ext cx="8955087" cy="5219700"/>
          </a:xfrm>
        </p:spPr>
        <p:txBody>
          <a:bodyPr/>
          <a:lstStyle/>
          <a:p>
            <a:pPr eaLnBrk="1" hangingPunct="1">
              <a:lnSpc>
                <a:spcPct val="90000"/>
              </a:lnSpc>
            </a:pPr>
            <a:r>
              <a:rPr lang="en-US" smtClean="0">
                <a:solidFill>
                  <a:srgbClr val="FF0000"/>
                </a:solidFill>
              </a:rPr>
              <a:t>Contact</a:t>
            </a:r>
            <a:r>
              <a:rPr lang="en-US" smtClean="0"/>
              <a:t> </a:t>
            </a:r>
            <a:r>
              <a:rPr lang="en-US" sz="3200" smtClean="0"/>
              <a:t>– Replace with a normal force</a:t>
            </a:r>
          </a:p>
          <a:p>
            <a:pPr eaLnBrk="1" hangingPunct="1">
              <a:lnSpc>
                <a:spcPct val="90000"/>
              </a:lnSpc>
            </a:pPr>
            <a:r>
              <a:rPr lang="en-US" smtClean="0">
                <a:solidFill>
                  <a:srgbClr val="FF0000"/>
                </a:solidFill>
              </a:rPr>
              <a:t>Cable, rope, chain</a:t>
            </a:r>
            <a:r>
              <a:rPr lang="en-US" smtClean="0"/>
              <a:t> </a:t>
            </a:r>
            <a:r>
              <a:rPr lang="en-US" sz="3200" smtClean="0"/>
              <a:t>– Replace with tension force</a:t>
            </a:r>
          </a:p>
          <a:p>
            <a:pPr eaLnBrk="1" hangingPunct="1">
              <a:lnSpc>
                <a:spcPct val="90000"/>
              </a:lnSpc>
            </a:pPr>
            <a:r>
              <a:rPr lang="en-US" smtClean="0">
                <a:solidFill>
                  <a:srgbClr val="FF0000"/>
                </a:solidFill>
              </a:rPr>
              <a:t>Pin</a:t>
            </a:r>
            <a:r>
              <a:rPr lang="en-US" sz="3200" smtClean="0"/>
              <a:t> – Replace with two reaction forces; one vertical and one horizontal</a:t>
            </a:r>
          </a:p>
          <a:p>
            <a:pPr eaLnBrk="1" hangingPunct="1">
              <a:lnSpc>
                <a:spcPct val="90000"/>
              </a:lnSpc>
            </a:pPr>
            <a:r>
              <a:rPr lang="en-US" smtClean="0">
                <a:solidFill>
                  <a:srgbClr val="FF0000"/>
                </a:solidFill>
              </a:rPr>
              <a:t>Roller</a:t>
            </a:r>
            <a:r>
              <a:rPr lang="en-US" sz="3200" smtClean="0"/>
              <a:t> – Replace with one reaction force perpendicular to surface</a:t>
            </a:r>
          </a:p>
          <a:p>
            <a:pPr eaLnBrk="1" hangingPunct="1">
              <a:lnSpc>
                <a:spcPct val="90000"/>
              </a:lnSpc>
            </a:pPr>
            <a:r>
              <a:rPr lang="en-US" smtClean="0">
                <a:solidFill>
                  <a:srgbClr val="FF0000"/>
                </a:solidFill>
              </a:rPr>
              <a:t>Built-in-end (cantilever)</a:t>
            </a:r>
            <a:r>
              <a:rPr lang="en-US" smtClean="0"/>
              <a:t> </a:t>
            </a:r>
            <a:r>
              <a:rPr lang="en-US" sz="3200" smtClean="0"/>
              <a:t>– Replace with one horizontal force, one vertical force, and one moment</a:t>
            </a:r>
            <a:endParaRPr lang="en-US" smtClean="0"/>
          </a:p>
        </p:txBody>
      </p:sp>
      <p:sp>
        <p:nvSpPr>
          <p:cNvPr id="62466" name="Rectangle 3"/>
          <p:cNvSpPr>
            <a:spLocks noGrp="1" noChangeArrowheads="1"/>
          </p:cNvSpPr>
          <p:nvPr>
            <p:ph type="title"/>
          </p:nvPr>
        </p:nvSpPr>
        <p:spPr>
          <a:xfrm>
            <a:off x="0" y="0"/>
            <a:ext cx="8716963" cy="685800"/>
          </a:xfrm>
        </p:spPr>
        <p:txBody>
          <a:bodyPr/>
          <a:lstStyle/>
          <a:p>
            <a:pPr eaLnBrk="1" hangingPunct="1"/>
            <a:r>
              <a:rPr lang="en-US" sz="4000" smtClean="0">
                <a:solidFill>
                  <a:srgbClr val="00386B"/>
                </a:solidFill>
                <a:effectLst/>
              </a:rPr>
              <a:t>Summary Support Reactions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195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8195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8195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8195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8195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3" name="Rectangle 2"/>
          <p:cNvSpPr>
            <a:spLocks noGrp="1" noChangeArrowheads="1"/>
          </p:cNvSpPr>
          <p:nvPr>
            <p:ph type="body" idx="1"/>
          </p:nvPr>
        </p:nvSpPr>
        <p:spPr>
          <a:xfrm>
            <a:off x="311150" y="857250"/>
            <a:ext cx="8455025" cy="1295400"/>
          </a:xfrm>
        </p:spPr>
        <p:txBody>
          <a:bodyPr/>
          <a:lstStyle/>
          <a:p>
            <a:pPr eaLnBrk="1" hangingPunct="1"/>
            <a:r>
              <a:rPr lang="en-US" smtClean="0"/>
              <a:t>	Supported with a pin at one end and a roller at the other </a:t>
            </a:r>
            <a:endParaRPr lang="en-US" sz="2800" smtClean="0">
              <a:solidFill>
                <a:srgbClr val="FF3300"/>
              </a:solidFill>
            </a:endParaRPr>
          </a:p>
        </p:txBody>
      </p:sp>
      <p:sp>
        <p:nvSpPr>
          <p:cNvPr id="64514" name="Rectangle 3"/>
          <p:cNvSpPr>
            <a:spLocks noGrp="1" noChangeArrowheads="1"/>
          </p:cNvSpPr>
          <p:nvPr>
            <p:ph type="title"/>
          </p:nvPr>
        </p:nvSpPr>
        <p:spPr/>
        <p:txBody>
          <a:bodyPr/>
          <a:lstStyle/>
          <a:p>
            <a:pPr eaLnBrk="1" hangingPunct="1"/>
            <a:r>
              <a:rPr lang="en-US" sz="4000" smtClean="0">
                <a:solidFill>
                  <a:srgbClr val="00386B"/>
                </a:solidFill>
                <a:effectLst/>
              </a:rPr>
              <a:t>Truss Bridge FBD</a:t>
            </a:r>
          </a:p>
        </p:txBody>
      </p:sp>
      <p:sp>
        <p:nvSpPr>
          <p:cNvPr id="64515" name="Rectangle 7"/>
          <p:cNvSpPr>
            <a:spLocks noChangeArrowheads="1"/>
          </p:cNvSpPr>
          <p:nvPr/>
        </p:nvSpPr>
        <p:spPr bwMode="auto">
          <a:xfrm>
            <a:off x="755650" y="2203450"/>
            <a:ext cx="7402513" cy="584200"/>
          </a:xfrm>
          <a:prstGeom prst="rect">
            <a:avLst/>
          </a:prstGeom>
          <a:noFill/>
          <a:ln w="9525">
            <a:noFill/>
            <a:miter lim="800000"/>
            <a:headEnd/>
            <a:tailEnd/>
          </a:ln>
        </p:spPr>
        <p:txBody>
          <a:bodyPr wrap="none">
            <a:spAutoFit/>
          </a:bodyPr>
          <a:lstStyle/>
          <a:p>
            <a:r>
              <a:rPr lang="en-US" sz="3200">
                <a:solidFill>
                  <a:srgbClr val="FF3300"/>
                </a:solidFill>
              </a:rPr>
              <a:t>Draw the FBD of the entire truss bridge.</a:t>
            </a:r>
          </a:p>
        </p:txBody>
      </p:sp>
      <p:grpSp>
        <p:nvGrpSpPr>
          <p:cNvPr id="64516" name="Group 32"/>
          <p:cNvGrpSpPr>
            <a:grpSpLocks/>
          </p:cNvGrpSpPr>
          <p:nvPr/>
        </p:nvGrpSpPr>
        <p:grpSpPr bwMode="auto">
          <a:xfrm>
            <a:off x="1728788" y="2986088"/>
            <a:ext cx="5634037" cy="3433762"/>
            <a:chOff x="1302" y="1847"/>
            <a:chExt cx="3000" cy="1873"/>
          </a:xfrm>
        </p:grpSpPr>
        <p:sp>
          <p:nvSpPr>
            <p:cNvPr id="64517" name="Text Box 20"/>
            <p:cNvSpPr txBox="1">
              <a:spLocks noChangeArrowheads="1"/>
            </p:cNvSpPr>
            <p:nvPr/>
          </p:nvSpPr>
          <p:spPr bwMode="auto">
            <a:xfrm>
              <a:off x="1302" y="2871"/>
              <a:ext cx="239" cy="231"/>
            </a:xfrm>
            <a:prstGeom prst="rect">
              <a:avLst/>
            </a:prstGeom>
            <a:noFill/>
            <a:ln w="9525">
              <a:noFill/>
              <a:miter lim="800000"/>
              <a:headEnd/>
              <a:tailEnd/>
            </a:ln>
          </p:spPr>
          <p:txBody>
            <a:bodyPr>
              <a:spAutoFit/>
            </a:bodyPr>
            <a:lstStyle/>
            <a:p>
              <a:pPr>
                <a:spcBef>
                  <a:spcPct val="50000"/>
                </a:spcBef>
              </a:pPr>
              <a:r>
                <a:rPr lang="en-US"/>
                <a:t>A</a:t>
              </a:r>
            </a:p>
          </p:txBody>
        </p:sp>
        <p:sp>
          <p:nvSpPr>
            <p:cNvPr id="64518" name="Text Box 21"/>
            <p:cNvSpPr txBox="1">
              <a:spLocks noChangeArrowheads="1"/>
            </p:cNvSpPr>
            <p:nvPr/>
          </p:nvSpPr>
          <p:spPr bwMode="auto">
            <a:xfrm>
              <a:off x="2711" y="2735"/>
              <a:ext cx="239" cy="231"/>
            </a:xfrm>
            <a:prstGeom prst="rect">
              <a:avLst/>
            </a:prstGeom>
            <a:noFill/>
            <a:ln w="9525">
              <a:noFill/>
              <a:miter lim="800000"/>
              <a:headEnd/>
              <a:tailEnd/>
            </a:ln>
          </p:spPr>
          <p:txBody>
            <a:bodyPr>
              <a:spAutoFit/>
            </a:bodyPr>
            <a:lstStyle/>
            <a:p>
              <a:pPr>
                <a:spcBef>
                  <a:spcPct val="50000"/>
                </a:spcBef>
              </a:pPr>
              <a:r>
                <a:rPr lang="en-US"/>
                <a:t>B</a:t>
              </a:r>
            </a:p>
          </p:txBody>
        </p:sp>
        <p:sp>
          <p:nvSpPr>
            <p:cNvPr id="64519" name="Text Box 22"/>
            <p:cNvSpPr txBox="1">
              <a:spLocks noChangeArrowheads="1"/>
            </p:cNvSpPr>
            <p:nvPr/>
          </p:nvSpPr>
          <p:spPr bwMode="auto">
            <a:xfrm>
              <a:off x="4063" y="2811"/>
              <a:ext cx="239" cy="230"/>
            </a:xfrm>
            <a:prstGeom prst="rect">
              <a:avLst/>
            </a:prstGeom>
            <a:noFill/>
            <a:ln w="9525">
              <a:noFill/>
              <a:miter lim="800000"/>
              <a:headEnd/>
              <a:tailEnd/>
            </a:ln>
          </p:spPr>
          <p:txBody>
            <a:bodyPr>
              <a:spAutoFit/>
            </a:bodyPr>
            <a:lstStyle/>
            <a:p>
              <a:pPr>
                <a:spcBef>
                  <a:spcPct val="50000"/>
                </a:spcBef>
              </a:pPr>
              <a:r>
                <a:rPr lang="en-US"/>
                <a:t>C</a:t>
              </a:r>
            </a:p>
          </p:txBody>
        </p:sp>
        <p:sp>
          <p:nvSpPr>
            <p:cNvPr id="64520" name="Text Box 23"/>
            <p:cNvSpPr txBox="1">
              <a:spLocks noChangeArrowheads="1"/>
            </p:cNvSpPr>
            <p:nvPr/>
          </p:nvSpPr>
          <p:spPr bwMode="auto">
            <a:xfrm>
              <a:off x="3349" y="1847"/>
              <a:ext cx="239" cy="231"/>
            </a:xfrm>
            <a:prstGeom prst="rect">
              <a:avLst/>
            </a:prstGeom>
            <a:noFill/>
            <a:ln w="9525">
              <a:noFill/>
              <a:miter lim="800000"/>
              <a:headEnd/>
              <a:tailEnd/>
            </a:ln>
          </p:spPr>
          <p:txBody>
            <a:bodyPr>
              <a:spAutoFit/>
            </a:bodyPr>
            <a:lstStyle/>
            <a:p>
              <a:pPr>
                <a:spcBef>
                  <a:spcPct val="50000"/>
                </a:spcBef>
              </a:pPr>
              <a:r>
                <a:rPr lang="en-US"/>
                <a:t>D</a:t>
              </a:r>
            </a:p>
          </p:txBody>
        </p:sp>
        <p:sp>
          <p:nvSpPr>
            <p:cNvPr id="64521" name="Text Box 24"/>
            <p:cNvSpPr txBox="1">
              <a:spLocks noChangeArrowheads="1"/>
            </p:cNvSpPr>
            <p:nvPr/>
          </p:nvSpPr>
          <p:spPr bwMode="auto">
            <a:xfrm>
              <a:off x="2084" y="1854"/>
              <a:ext cx="239" cy="230"/>
            </a:xfrm>
            <a:prstGeom prst="rect">
              <a:avLst/>
            </a:prstGeom>
            <a:noFill/>
            <a:ln w="9525">
              <a:noFill/>
              <a:miter lim="800000"/>
              <a:headEnd/>
              <a:tailEnd/>
            </a:ln>
          </p:spPr>
          <p:txBody>
            <a:bodyPr>
              <a:spAutoFit/>
            </a:bodyPr>
            <a:lstStyle/>
            <a:p>
              <a:pPr>
                <a:spcBef>
                  <a:spcPct val="50000"/>
                </a:spcBef>
              </a:pPr>
              <a:r>
                <a:rPr lang="en-US"/>
                <a:t>E</a:t>
              </a:r>
            </a:p>
          </p:txBody>
        </p:sp>
        <p:grpSp>
          <p:nvGrpSpPr>
            <p:cNvPr id="64522" name="Group 30"/>
            <p:cNvGrpSpPr>
              <a:grpSpLocks/>
            </p:cNvGrpSpPr>
            <p:nvPr/>
          </p:nvGrpSpPr>
          <p:grpSpPr bwMode="auto">
            <a:xfrm>
              <a:off x="1321" y="2054"/>
              <a:ext cx="2946" cy="1666"/>
              <a:chOff x="690" y="2670"/>
              <a:chExt cx="2733" cy="1359"/>
            </a:xfrm>
          </p:grpSpPr>
          <p:grpSp>
            <p:nvGrpSpPr>
              <p:cNvPr id="64523" name="Group 19"/>
              <p:cNvGrpSpPr>
                <a:grpSpLocks/>
              </p:cNvGrpSpPr>
              <p:nvPr/>
            </p:nvGrpSpPr>
            <p:grpSpPr bwMode="auto">
              <a:xfrm>
                <a:off x="888" y="2670"/>
                <a:ext cx="2388" cy="834"/>
                <a:chOff x="846" y="2928"/>
                <a:chExt cx="1776" cy="654"/>
              </a:xfrm>
            </p:grpSpPr>
            <p:grpSp>
              <p:nvGrpSpPr>
                <p:cNvPr id="64528" name="Group 13"/>
                <p:cNvGrpSpPr>
                  <a:grpSpLocks/>
                </p:cNvGrpSpPr>
                <p:nvPr/>
              </p:nvGrpSpPr>
              <p:grpSpPr bwMode="auto">
                <a:xfrm>
                  <a:off x="846" y="2928"/>
                  <a:ext cx="888" cy="654"/>
                  <a:chOff x="846" y="2928"/>
                  <a:chExt cx="888" cy="654"/>
                </a:xfrm>
              </p:grpSpPr>
              <p:sp>
                <p:nvSpPr>
                  <p:cNvPr id="64534" name="Line 10"/>
                  <p:cNvSpPr>
                    <a:spLocks noChangeShapeType="1"/>
                  </p:cNvSpPr>
                  <p:nvPr/>
                </p:nvSpPr>
                <p:spPr bwMode="auto">
                  <a:xfrm>
                    <a:off x="846" y="3582"/>
                    <a:ext cx="888" cy="0"/>
                  </a:xfrm>
                  <a:prstGeom prst="line">
                    <a:avLst/>
                  </a:prstGeom>
                  <a:noFill/>
                  <a:ln w="25400">
                    <a:solidFill>
                      <a:schemeClr val="tx1"/>
                    </a:solidFill>
                    <a:round/>
                    <a:headEnd/>
                    <a:tailEnd/>
                  </a:ln>
                </p:spPr>
                <p:txBody>
                  <a:bodyPr wrap="none" anchor="ctr"/>
                  <a:lstStyle/>
                  <a:p>
                    <a:endParaRPr lang="en-US"/>
                  </a:p>
                </p:txBody>
              </p:sp>
              <p:sp>
                <p:nvSpPr>
                  <p:cNvPr id="64535" name="Line 11"/>
                  <p:cNvSpPr>
                    <a:spLocks noChangeShapeType="1"/>
                  </p:cNvSpPr>
                  <p:nvPr/>
                </p:nvSpPr>
                <p:spPr bwMode="auto">
                  <a:xfrm flipV="1">
                    <a:off x="846" y="2928"/>
                    <a:ext cx="438" cy="648"/>
                  </a:xfrm>
                  <a:prstGeom prst="line">
                    <a:avLst/>
                  </a:prstGeom>
                  <a:noFill/>
                  <a:ln w="25400">
                    <a:solidFill>
                      <a:schemeClr val="tx1"/>
                    </a:solidFill>
                    <a:round/>
                    <a:headEnd/>
                    <a:tailEnd/>
                  </a:ln>
                </p:spPr>
                <p:txBody>
                  <a:bodyPr wrap="none" anchor="ctr"/>
                  <a:lstStyle/>
                  <a:p>
                    <a:endParaRPr lang="en-US"/>
                  </a:p>
                </p:txBody>
              </p:sp>
              <p:sp>
                <p:nvSpPr>
                  <p:cNvPr id="64536" name="Line 12"/>
                  <p:cNvSpPr>
                    <a:spLocks noChangeShapeType="1"/>
                  </p:cNvSpPr>
                  <p:nvPr/>
                </p:nvSpPr>
                <p:spPr bwMode="auto">
                  <a:xfrm flipH="1" flipV="1">
                    <a:off x="1290" y="2940"/>
                    <a:ext cx="444" cy="636"/>
                  </a:xfrm>
                  <a:prstGeom prst="line">
                    <a:avLst/>
                  </a:prstGeom>
                  <a:noFill/>
                  <a:ln w="25400">
                    <a:solidFill>
                      <a:schemeClr val="tx1"/>
                    </a:solidFill>
                    <a:round/>
                    <a:headEnd/>
                    <a:tailEnd/>
                  </a:ln>
                </p:spPr>
                <p:txBody>
                  <a:bodyPr wrap="none" anchor="ctr"/>
                  <a:lstStyle/>
                  <a:p>
                    <a:endParaRPr lang="en-US"/>
                  </a:p>
                </p:txBody>
              </p:sp>
            </p:grpSp>
            <p:grpSp>
              <p:nvGrpSpPr>
                <p:cNvPr id="64529" name="Group 14"/>
                <p:cNvGrpSpPr>
                  <a:grpSpLocks/>
                </p:cNvGrpSpPr>
                <p:nvPr/>
              </p:nvGrpSpPr>
              <p:grpSpPr bwMode="auto">
                <a:xfrm>
                  <a:off x="1734" y="2928"/>
                  <a:ext cx="888" cy="654"/>
                  <a:chOff x="846" y="2928"/>
                  <a:chExt cx="888" cy="654"/>
                </a:xfrm>
              </p:grpSpPr>
              <p:sp>
                <p:nvSpPr>
                  <p:cNvPr id="64531" name="Line 15"/>
                  <p:cNvSpPr>
                    <a:spLocks noChangeShapeType="1"/>
                  </p:cNvSpPr>
                  <p:nvPr/>
                </p:nvSpPr>
                <p:spPr bwMode="auto">
                  <a:xfrm>
                    <a:off x="846" y="3582"/>
                    <a:ext cx="888" cy="0"/>
                  </a:xfrm>
                  <a:prstGeom prst="line">
                    <a:avLst/>
                  </a:prstGeom>
                  <a:noFill/>
                  <a:ln w="25400">
                    <a:solidFill>
                      <a:schemeClr val="tx1"/>
                    </a:solidFill>
                    <a:round/>
                    <a:headEnd/>
                    <a:tailEnd/>
                  </a:ln>
                </p:spPr>
                <p:txBody>
                  <a:bodyPr wrap="none" anchor="ctr"/>
                  <a:lstStyle/>
                  <a:p>
                    <a:endParaRPr lang="en-US"/>
                  </a:p>
                </p:txBody>
              </p:sp>
              <p:sp>
                <p:nvSpPr>
                  <p:cNvPr id="64532" name="Line 16"/>
                  <p:cNvSpPr>
                    <a:spLocks noChangeShapeType="1"/>
                  </p:cNvSpPr>
                  <p:nvPr/>
                </p:nvSpPr>
                <p:spPr bwMode="auto">
                  <a:xfrm flipV="1">
                    <a:off x="846" y="2928"/>
                    <a:ext cx="438" cy="648"/>
                  </a:xfrm>
                  <a:prstGeom prst="line">
                    <a:avLst/>
                  </a:prstGeom>
                  <a:noFill/>
                  <a:ln w="25400">
                    <a:solidFill>
                      <a:schemeClr val="tx1"/>
                    </a:solidFill>
                    <a:round/>
                    <a:headEnd/>
                    <a:tailEnd/>
                  </a:ln>
                </p:spPr>
                <p:txBody>
                  <a:bodyPr wrap="none" anchor="ctr"/>
                  <a:lstStyle/>
                  <a:p>
                    <a:endParaRPr lang="en-US"/>
                  </a:p>
                </p:txBody>
              </p:sp>
              <p:sp>
                <p:nvSpPr>
                  <p:cNvPr id="64533" name="Line 17"/>
                  <p:cNvSpPr>
                    <a:spLocks noChangeShapeType="1"/>
                  </p:cNvSpPr>
                  <p:nvPr/>
                </p:nvSpPr>
                <p:spPr bwMode="auto">
                  <a:xfrm flipH="1" flipV="1">
                    <a:off x="1290" y="2940"/>
                    <a:ext cx="444" cy="636"/>
                  </a:xfrm>
                  <a:prstGeom prst="line">
                    <a:avLst/>
                  </a:prstGeom>
                  <a:noFill/>
                  <a:ln w="25400">
                    <a:solidFill>
                      <a:schemeClr val="tx1"/>
                    </a:solidFill>
                    <a:round/>
                    <a:headEnd/>
                    <a:tailEnd/>
                  </a:ln>
                </p:spPr>
                <p:txBody>
                  <a:bodyPr wrap="none" anchor="ctr"/>
                  <a:lstStyle/>
                  <a:p>
                    <a:endParaRPr lang="en-US"/>
                  </a:p>
                </p:txBody>
              </p:sp>
            </p:grpSp>
            <p:sp>
              <p:nvSpPr>
                <p:cNvPr id="64530" name="Line 18"/>
                <p:cNvSpPr>
                  <a:spLocks noChangeShapeType="1"/>
                </p:cNvSpPr>
                <p:nvPr/>
              </p:nvSpPr>
              <p:spPr bwMode="auto">
                <a:xfrm flipH="1">
                  <a:off x="1290" y="2928"/>
                  <a:ext cx="876" cy="0"/>
                </a:xfrm>
                <a:prstGeom prst="line">
                  <a:avLst/>
                </a:prstGeom>
                <a:noFill/>
                <a:ln w="25400">
                  <a:solidFill>
                    <a:schemeClr val="tx1"/>
                  </a:solidFill>
                  <a:round/>
                  <a:headEnd/>
                  <a:tailEnd/>
                </a:ln>
              </p:spPr>
              <p:txBody>
                <a:bodyPr wrap="none" anchor="ctr"/>
                <a:lstStyle/>
                <a:p>
                  <a:endParaRPr lang="en-US"/>
                </a:p>
              </p:txBody>
            </p:sp>
          </p:grpSp>
          <p:sp>
            <p:nvSpPr>
              <p:cNvPr id="64524" name="Line 25"/>
              <p:cNvSpPr>
                <a:spLocks noChangeShapeType="1"/>
              </p:cNvSpPr>
              <p:nvPr/>
            </p:nvSpPr>
            <p:spPr bwMode="auto">
              <a:xfrm>
                <a:off x="2082" y="3504"/>
                <a:ext cx="0" cy="348"/>
              </a:xfrm>
              <a:prstGeom prst="line">
                <a:avLst/>
              </a:prstGeom>
              <a:noFill/>
              <a:ln w="50800">
                <a:solidFill>
                  <a:srgbClr val="FF0000"/>
                </a:solidFill>
                <a:round/>
                <a:headEnd/>
                <a:tailEnd type="triangle" w="med" len="med"/>
              </a:ln>
            </p:spPr>
            <p:txBody>
              <a:bodyPr wrap="none" anchor="ctr"/>
              <a:lstStyle/>
              <a:p>
                <a:endParaRPr lang="en-US"/>
              </a:p>
            </p:txBody>
          </p:sp>
          <p:sp>
            <p:nvSpPr>
              <p:cNvPr id="64525" name="Text Box 26"/>
              <p:cNvSpPr txBox="1">
                <a:spLocks noChangeArrowheads="1"/>
              </p:cNvSpPr>
              <p:nvPr/>
            </p:nvSpPr>
            <p:spPr bwMode="auto">
              <a:xfrm>
                <a:off x="1812" y="3840"/>
                <a:ext cx="588" cy="189"/>
              </a:xfrm>
              <a:prstGeom prst="rect">
                <a:avLst/>
              </a:prstGeom>
              <a:noFill/>
              <a:ln w="9525">
                <a:noFill/>
                <a:miter lim="800000"/>
                <a:headEnd/>
                <a:tailEnd/>
              </a:ln>
            </p:spPr>
            <p:txBody>
              <a:bodyPr>
                <a:spAutoFit/>
              </a:bodyPr>
              <a:lstStyle/>
              <a:p>
                <a:pPr>
                  <a:spcBef>
                    <a:spcPct val="50000"/>
                  </a:spcBef>
                </a:pPr>
                <a:r>
                  <a:rPr lang="en-US"/>
                  <a:t>500 lb</a:t>
                </a:r>
              </a:p>
            </p:txBody>
          </p:sp>
          <p:pic>
            <p:nvPicPr>
              <p:cNvPr id="64526" name="Picture 28"/>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90" y="3489"/>
                <a:ext cx="396" cy="210"/>
              </a:xfrm>
              <a:prstGeom prst="rect">
                <a:avLst/>
              </a:prstGeom>
              <a:noFill/>
              <a:ln w="9525">
                <a:noFill/>
                <a:miter lim="800000"/>
                <a:headEnd/>
                <a:tailEnd/>
              </a:ln>
            </p:spPr>
          </p:pic>
          <p:pic>
            <p:nvPicPr>
              <p:cNvPr id="64527" name="Picture 29"/>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997" y="3453"/>
                <a:ext cx="426" cy="282"/>
              </a:xfrm>
              <a:prstGeom prst="rect">
                <a:avLst/>
              </a:prstGeom>
              <a:noFill/>
              <a:ln w="9525">
                <a:noFill/>
                <a:miter lim="800000"/>
                <a:headEnd/>
                <a:tailEnd/>
              </a:ln>
            </p:spPr>
          </p:pic>
        </p:gr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1" name="Rectangle 2"/>
          <p:cNvSpPr>
            <a:spLocks noGrp="1" noChangeArrowheads="1"/>
          </p:cNvSpPr>
          <p:nvPr>
            <p:ph type="body" idx="1"/>
          </p:nvPr>
        </p:nvSpPr>
        <p:spPr>
          <a:xfrm>
            <a:off x="468313" y="860425"/>
            <a:ext cx="6291262" cy="706438"/>
          </a:xfrm>
        </p:spPr>
        <p:txBody>
          <a:bodyPr/>
          <a:lstStyle/>
          <a:p>
            <a:pPr eaLnBrk="1" hangingPunct="1"/>
            <a:r>
              <a:rPr lang="en-US" smtClean="0"/>
              <a:t>FBD of the entire truss bridge</a:t>
            </a:r>
          </a:p>
        </p:txBody>
      </p:sp>
      <p:sp>
        <p:nvSpPr>
          <p:cNvPr id="66562" name="Rectangle 3"/>
          <p:cNvSpPr>
            <a:spLocks noGrp="1" noChangeArrowheads="1"/>
          </p:cNvSpPr>
          <p:nvPr>
            <p:ph type="title"/>
          </p:nvPr>
        </p:nvSpPr>
        <p:spPr/>
        <p:txBody>
          <a:bodyPr/>
          <a:lstStyle/>
          <a:p>
            <a:pPr eaLnBrk="1" hangingPunct="1"/>
            <a:r>
              <a:rPr lang="en-US" sz="4000" smtClean="0">
                <a:solidFill>
                  <a:srgbClr val="00386B"/>
                </a:solidFill>
                <a:effectLst/>
              </a:rPr>
              <a:t>Truss Bridge FBD</a:t>
            </a:r>
          </a:p>
        </p:txBody>
      </p:sp>
      <p:grpSp>
        <p:nvGrpSpPr>
          <p:cNvPr id="66563" name="Group 25"/>
          <p:cNvGrpSpPr>
            <a:grpSpLocks/>
          </p:cNvGrpSpPr>
          <p:nvPr/>
        </p:nvGrpSpPr>
        <p:grpSpPr bwMode="auto">
          <a:xfrm>
            <a:off x="1303338" y="1824038"/>
            <a:ext cx="6686550" cy="4054475"/>
            <a:chOff x="1685925" y="1760538"/>
            <a:chExt cx="5486400" cy="2973387"/>
          </a:xfrm>
        </p:grpSpPr>
        <p:sp>
          <p:nvSpPr>
            <p:cNvPr id="66564" name="Text Box 9"/>
            <p:cNvSpPr txBox="1">
              <a:spLocks noChangeArrowheads="1"/>
            </p:cNvSpPr>
            <p:nvPr/>
          </p:nvSpPr>
          <p:spPr bwMode="auto">
            <a:xfrm>
              <a:off x="4456113" y="3170238"/>
              <a:ext cx="379412" cy="366712"/>
            </a:xfrm>
            <a:prstGeom prst="rect">
              <a:avLst/>
            </a:prstGeom>
            <a:noFill/>
            <a:ln w="9525">
              <a:noFill/>
              <a:miter lim="800000"/>
              <a:headEnd/>
              <a:tailEnd/>
            </a:ln>
          </p:spPr>
          <p:txBody>
            <a:bodyPr>
              <a:spAutoFit/>
            </a:bodyPr>
            <a:lstStyle/>
            <a:p>
              <a:pPr>
                <a:spcBef>
                  <a:spcPct val="50000"/>
                </a:spcBef>
              </a:pPr>
              <a:r>
                <a:rPr lang="en-US"/>
                <a:t>B</a:t>
              </a:r>
            </a:p>
          </p:txBody>
        </p:sp>
        <p:sp>
          <p:nvSpPr>
            <p:cNvPr id="66565" name="Text Box 10"/>
            <p:cNvSpPr txBox="1">
              <a:spLocks noChangeArrowheads="1"/>
            </p:cNvSpPr>
            <p:nvPr/>
          </p:nvSpPr>
          <p:spPr bwMode="auto">
            <a:xfrm>
              <a:off x="6602413" y="3290888"/>
              <a:ext cx="379412" cy="365125"/>
            </a:xfrm>
            <a:prstGeom prst="rect">
              <a:avLst/>
            </a:prstGeom>
            <a:noFill/>
            <a:ln w="9525">
              <a:noFill/>
              <a:miter lim="800000"/>
              <a:headEnd/>
              <a:tailEnd/>
            </a:ln>
          </p:spPr>
          <p:txBody>
            <a:bodyPr>
              <a:spAutoFit/>
            </a:bodyPr>
            <a:lstStyle/>
            <a:p>
              <a:pPr>
                <a:spcBef>
                  <a:spcPct val="50000"/>
                </a:spcBef>
              </a:pPr>
              <a:r>
                <a:rPr lang="en-US"/>
                <a:t>C</a:t>
              </a:r>
            </a:p>
          </p:txBody>
        </p:sp>
        <p:sp>
          <p:nvSpPr>
            <p:cNvPr id="66566" name="Text Box 11"/>
            <p:cNvSpPr txBox="1">
              <a:spLocks noChangeArrowheads="1"/>
            </p:cNvSpPr>
            <p:nvPr/>
          </p:nvSpPr>
          <p:spPr bwMode="auto">
            <a:xfrm>
              <a:off x="5468938" y="1760538"/>
              <a:ext cx="379412" cy="366712"/>
            </a:xfrm>
            <a:prstGeom prst="rect">
              <a:avLst/>
            </a:prstGeom>
            <a:noFill/>
            <a:ln w="9525">
              <a:noFill/>
              <a:miter lim="800000"/>
              <a:headEnd/>
              <a:tailEnd/>
            </a:ln>
          </p:spPr>
          <p:txBody>
            <a:bodyPr>
              <a:spAutoFit/>
            </a:bodyPr>
            <a:lstStyle/>
            <a:p>
              <a:pPr>
                <a:spcBef>
                  <a:spcPct val="50000"/>
                </a:spcBef>
              </a:pPr>
              <a:r>
                <a:rPr lang="en-US"/>
                <a:t>D</a:t>
              </a:r>
            </a:p>
          </p:txBody>
        </p:sp>
        <p:sp>
          <p:nvSpPr>
            <p:cNvPr id="66567" name="Text Box 12"/>
            <p:cNvSpPr txBox="1">
              <a:spLocks noChangeArrowheads="1"/>
            </p:cNvSpPr>
            <p:nvPr/>
          </p:nvSpPr>
          <p:spPr bwMode="auto">
            <a:xfrm>
              <a:off x="3460750" y="1771650"/>
              <a:ext cx="379413" cy="365125"/>
            </a:xfrm>
            <a:prstGeom prst="rect">
              <a:avLst/>
            </a:prstGeom>
            <a:noFill/>
            <a:ln w="9525">
              <a:noFill/>
              <a:miter lim="800000"/>
              <a:headEnd/>
              <a:tailEnd/>
            </a:ln>
          </p:spPr>
          <p:txBody>
            <a:bodyPr>
              <a:spAutoFit/>
            </a:bodyPr>
            <a:lstStyle/>
            <a:p>
              <a:pPr>
                <a:spcBef>
                  <a:spcPct val="50000"/>
                </a:spcBef>
              </a:pPr>
              <a:r>
                <a:rPr lang="en-US"/>
                <a:t>E</a:t>
              </a:r>
            </a:p>
          </p:txBody>
        </p:sp>
        <p:grpSp>
          <p:nvGrpSpPr>
            <p:cNvPr id="66568" name="Group 14"/>
            <p:cNvGrpSpPr>
              <a:grpSpLocks/>
            </p:cNvGrpSpPr>
            <p:nvPr/>
          </p:nvGrpSpPr>
          <p:grpSpPr bwMode="auto">
            <a:xfrm>
              <a:off x="2587625" y="2089150"/>
              <a:ext cx="4087813" cy="1622425"/>
              <a:chOff x="846" y="2928"/>
              <a:chExt cx="1776" cy="654"/>
            </a:xfrm>
          </p:grpSpPr>
          <p:grpSp>
            <p:nvGrpSpPr>
              <p:cNvPr id="66577" name="Group 15"/>
              <p:cNvGrpSpPr>
                <a:grpSpLocks/>
              </p:cNvGrpSpPr>
              <p:nvPr/>
            </p:nvGrpSpPr>
            <p:grpSpPr bwMode="auto">
              <a:xfrm>
                <a:off x="846" y="2928"/>
                <a:ext cx="888" cy="654"/>
                <a:chOff x="846" y="2928"/>
                <a:chExt cx="888" cy="654"/>
              </a:xfrm>
            </p:grpSpPr>
            <p:sp>
              <p:nvSpPr>
                <p:cNvPr id="66583" name="Line 16"/>
                <p:cNvSpPr>
                  <a:spLocks noChangeShapeType="1"/>
                </p:cNvSpPr>
                <p:nvPr/>
              </p:nvSpPr>
              <p:spPr bwMode="auto">
                <a:xfrm>
                  <a:off x="846" y="3582"/>
                  <a:ext cx="888" cy="0"/>
                </a:xfrm>
                <a:prstGeom prst="line">
                  <a:avLst/>
                </a:prstGeom>
                <a:noFill/>
                <a:ln w="25400">
                  <a:solidFill>
                    <a:schemeClr val="tx1"/>
                  </a:solidFill>
                  <a:round/>
                  <a:headEnd/>
                  <a:tailEnd/>
                </a:ln>
              </p:spPr>
              <p:txBody>
                <a:bodyPr wrap="none" anchor="ctr"/>
                <a:lstStyle/>
                <a:p>
                  <a:endParaRPr lang="en-US"/>
                </a:p>
              </p:txBody>
            </p:sp>
            <p:sp>
              <p:nvSpPr>
                <p:cNvPr id="66584" name="Line 17"/>
                <p:cNvSpPr>
                  <a:spLocks noChangeShapeType="1"/>
                </p:cNvSpPr>
                <p:nvPr/>
              </p:nvSpPr>
              <p:spPr bwMode="auto">
                <a:xfrm flipV="1">
                  <a:off x="846" y="2928"/>
                  <a:ext cx="438" cy="648"/>
                </a:xfrm>
                <a:prstGeom prst="line">
                  <a:avLst/>
                </a:prstGeom>
                <a:noFill/>
                <a:ln w="25400">
                  <a:solidFill>
                    <a:schemeClr val="tx1"/>
                  </a:solidFill>
                  <a:round/>
                  <a:headEnd/>
                  <a:tailEnd/>
                </a:ln>
              </p:spPr>
              <p:txBody>
                <a:bodyPr wrap="none" anchor="ctr"/>
                <a:lstStyle/>
                <a:p>
                  <a:endParaRPr lang="en-US"/>
                </a:p>
              </p:txBody>
            </p:sp>
            <p:sp>
              <p:nvSpPr>
                <p:cNvPr id="66585" name="Line 18"/>
                <p:cNvSpPr>
                  <a:spLocks noChangeShapeType="1"/>
                </p:cNvSpPr>
                <p:nvPr/>
              </p:nvSpPr>
              <p:spPr bwMode="auto">
                <a:xfrm flipH="1" flipV="1">
                  <a:off x="1290" y="2940"/>
                  <a:ext cx="444" cy="636"/>
                </a:xfrm>
                <a:prstGeom prst="line">
                  <a:avLst/>
                </a:prstGeom>
                <a:noFill/>
                <a:ln w="25400">
                  <a:solidFill>
                    <a:schemeClr val="tx1"/>
                  </a:solidFill>
                  <a:round/>
                  <a:headEnd/>
                  <a:tailEnd/>
                </a:ln>
              </p:spPr>
              <p:txBody>
                <a:bodyPr wrap="none" anchor="ctr"/>
                <a:lstStyle/>
                <a:p>
                  <a:endParaRPr lang="en-US"/>
                </a:p>
              </p:txBody>
            </p:sp>
          </p:grpSp>
          <p:grpSp>
            <p:nvGrpSpPr>
              <p:cNvPr id="66578" name="Group 19"/>
              <p:cNvGrpSpPr>
                <a:grpSpLocks/>
              </p:cNvGrpSpPr>
              <p:nvPr/>
            </p:nvGrpSpPr>
            <p:grpSpPr bwMode="auto">
              <a:xfrm>
                <a:off x="1734" y="2928"/>
                <a:ext cx="888" cy="654"/>
                <a:chOff x="846" y="2928"/>
                <a:chExt cx="888" cy="654"/>
              </a:xfrm>
            </p:grpSpPr>
            <p:sp>
              <p:nvSpPr>
                <p:cNvPr id="66580" name="Line 20"/>
                <p:cNvSpPr>
                  <a:spLocks noChangeShapeType="1"/>
                </p:cNvSpPr>
                <p:nvPr/>
              </p:nvSpPr>
              <p:spPr bwMode="auto">
                <a:xfrm>
                  <a:off x="846" y="3582"/>
                  <a:ext cx="888" cy="0"/>
                </a:xfrm>
                <a:prstGeom prst="line">
                  <a:avLst/>
                </a:prstGeom>
                <a:noFill/>
                <a:ln w="25400">
                  <a:solidFill>
                    <a:schemeClr val="tx1"/>
                  </a:solidFill>
                  <a:round/>
                  <a:headEnd/>
                  <a:tailEnd/>
                </a:ln>
              </p:spPr>
              <p:txBody>
                <a:bodyPr wrap="none" anchor="ctr"/>
                <a:lstStyle/>
                <a:p>
                  <a:endParaRPr lang="en-US"/>
                </a:p>
              </p:txBody>
            </p:sp>
            <p:sp>
              <p:nvSpPr>
                <p:cNvPr id="66581" name="Line 21"/>
                <p:cNvSpPr>
                  <a:spLocks noChangeShapeType="1"/>
                </p:cNvSpPr>
                <p:nvPr/>
              </p:nvSpPr>
              <p:spPr bwMode="auto">
                <a:xfrm flipV="1">
                  <a:off x="846" y="2928"/>
                  <a:ext cx="438" cy="648"/>
                </a:xfrm>
                <a:prstGeom prst="line">
                  <a:avLst/>
                </a:prstGeom>
                <a:noFill/>
                <a:ln w="25400">
                  <a:solidFill>
                    <a:schemeClr val="tx1"/>
                  </a:solidFill>
                  <a:round/>
                  <a:headEnd/>
                  <a:tailEnd/>
                </a:ln>
              </p:spPr>
              <p:txBody>
                <a:bodyPr wrap="none" anchor="ctr"/>
                <a:lstStyle/>
                <a:p>
                  <a:endParaRPr lang="en-US"/>
                </a:p>
              </p:txBody>
            </p:sp>
            <p:sp>
              <p:nvSpPr>
                <p:cNvPr id="66582" name="Line 22"/>
                <p:cNvSpPr>
                  <a:spLocks noChangeShapeType="1"/>
                </p:cNvSpPr>
                <p:nvPr/>
              </p:nvSpPr>
              <p:spPr bwMode="auto">
                <a:xfrm flipH="1" flipV="1">
                  <a:off x="1290" y="2940"/>
                  <a:ext cx="444" cy="636"/>
                </a:xfrm>
                <a:prstGeom prst="line">
                  <a:avLst/>
                </a:prstGeom>
                <a:noFill/>
                <a:ln w="25400">
                  <a:solidFill>
                    <a:schemeClr val="tx1"/>
                  </a:solidFill>
                  <a:round/>
                  <a:headEnd/>
                  <a:tailEnd/>
                </a:ln>
              </p:spPr>
              <p:txBody>
                <a:bodyPr wrap="none" anchor="ctr"/>
                <a:lstStyle/>
                <a:p>
                  <a:endParaRPr lang="en-US"/>
                </a:p>
              </p:txBody>
            </p:sp>
          </p:grpSp>
          <p:sp>
            <p:nvSpPr>
              <p:cNvPr id="66579" name="Line 23"/>
              <p:cNvSpPr>
                <a:spLocks noChangeShapeType="1"/>
              </p:cNvSpPr>
              <p:nvPr/>
            </p:nvSpPr>
            <p:spPr bwMode="auto">
              <a:xfrm flipH="1">
                <a:off x="1290" y="2928"/>
                <a:ext cx="876" cy="0"/>
              </a:xfrm>
              <a:prstGeom prst="line">
                <a:avLst/>
              </a:prstGeom>
              <a:noFill/>
              <a:ln w="25400">
                <a:solidFill>
                  <a:schemeClr val="tx1"/>
                </a:solidFill>
                <a:round/>
                <a:headEnd/>
                <a:tailEnd/>
              </a:ln>
            </p:spPr>
            <p:txBody>
              <a:bodyPr wrap="none" anchor="ctr"/>
              <a:lstStyle/>
              <a:p>
                <a:endParaRPr lang="en-US"/>
              </a:p>
            </p:txBody>
          </p:sp>
        </p:grpSp>
        <p:sp>
          <p:nvSpPr>
            <p:cNvPr id="66569" name="Line 24"/>
            <p:cNvSpPr>
              <a:spLocks noChangeShapeType="1"/>
            </p:cNvSpPr>
            <p:nvPr/>
          </p:nvSpPr>
          <p:spPr bwMode="auto">
            <a:xfrm>
              <a:off x="4630738" y="3711575"/>
              <a:ext cx="0" cy="677863"/>
            </a:xfrm>
            <a:prstGeom prst="line">
              <a:avLst/>
            </a:prstGeom>
            <a:noFill/>
            <a:ln w="50800">
              <a:solidFill>
                <a:srgbClr val="FF0000"/>
              </a:solidFill>
              <a:round/>
              <a:headEnd/>
              <a:tailEnd type="triangle" w="med" len="med"/>
            </a:ln>
          </p:spPr>
          <p:txBody>
            <a:bodyPr wrap="none" anchor="ctr"/>
            <a:lstStyle/>
            <a:p>
              <a:endParaRPr lang="en-US"/>
            </a:p>
          </p:txBody>
        </p:sp>
        <p:sp>
          <p:nvSpPr>
            <p:cNvPr id="66570" name="Text Box 25"/>
            <p:cNvSpPr txBox="1">
              <a:spLocks noChangeArrowheads="1"/>
            </p:cNvSpPr>
            <p:nvPr/>
          </p:nvSpPr>
          <p:spPr bwMode="auto">
            <a:xfrm>
              <a:off x="4168775" y="4365625"/>
              <a:ext cx="1006475" cy="368300"/>
            </a:xfrm>
            <a:prstGeom prst="rect">
              <a:avLst/>
            </a:prstGeom>
            <a:noFill/>
            <a:ln w="9525">
              <a:noFill/>
              <a:miter lim="800000"/>
              <a:headEnd/>
              <a:tailEnd/>
            </a:ln>
          </p:spPr>
          <p:txBody>
            <a:bodyPr>
              <a:spAutoFit/>
            </a:bodyPr>
            <a:lstStyle/>
            <a:p>
              <a:pPr>
                <a:spcBef>
                  <a:spcPct val="50000"/>
                </a:spcBef>
              </a:pPr>
              <a:r>
                <a:rPr lang="en-US"/>
                <a:t>500 lbf</a:t>
              </a:r>
            </a:p>
          </p:txBody>
        </p:sp>
        <p:sp>
          <p:nvSpPr>
            <p:cNvPr id="66571" name="Line 28"/>
            <p:cNvSpPr>
              <a:spLocks noChangeShapeType="1"/>
            </p:cNvSpPr>
            <p:nvPr/>
          </p:nvSpPr>
          <p:spPr bwMode="auto">
            <a:xfrm flipV="1">
              <a:off x="2581275" y="3714750"/>
              <a:ext cx="0" cy="495300"/>
            </a:xfrm>
            <a:prstGeom prst="line">
              <a:avLst/>
            </a:prstGeom>
            <a:noFill/>
            <a:ln w="25400">
              <a:solidFill>
                <a:schemeClr val="tx1"/>
              </a:solidFill>
              <a:round/>
              <a:headEnd/>
              <a:tailEnd type="triangle" w="med" len="med"/>
            </a:ln>
          </p:spPr>
          <p:txBody>
            <a:bodyPr wrap="none" anchor="ctr"/>
            <a:lstStyle/>
            <a:p>
              <a:endParaRPr lang="en-US"/>
            </a:p>
          </p:txBody>
        </p:sp>
        <p:sp>
          <p:nvSpPr>
            <p:cNvPr id="66572" name="Line 29"/>
            <p:cNvSpPr>
              <a:spLocks noChangeShapeType="1"/>
            </p:cNvSpPr>
            <p:nvPr/>
          </p:nvSpPr>
          <p:spPr bwMode="auto">
            <a:xfrm flipV="1">
              <a:off x="2105025" y="3695700"/>
              <a:ext cx="457200" cy="0"/>
            </a:xfrm>
            <a:prstGeom prst="line">
              <a:avLst/>
            </a:prstGeom>
            <a:noFill/>
            <a:ln w="25400">
              <a:solidFill>
                <a:schemeClr val="tx1"/>
              </a:solidFill>
              <a:round/>
              <a:headEnd/>
              <a:tailEnd type="triangle" w="med" len="med"/>
            </a:ln>
          </p:spPr>
          <p:txBody>
            <a:bodyPr wrap="none" anchor="ctr"/>
            <a:lstStyle/>
            <a:p>
              <a:endParaRPr lang="en-US"/>
            </a:p>
          </p:txBody>
        </p:sp>
        <p:sp>
          <p:nvSpPr>
            <p:cNvPr id="66573" name="Text Box 30"/>
            <p:cNvSpPr txBox="1">
              <a:spLocks noChangeArrowheads="1"/>
            </p:cNvSpPr>
            <p:nvPr/>
          </p:nvSpPr>
          <p:spPr bwMode="auto">
            <a:xfrm>
              <a:off x="1685925" y="3267023"/>
              <a:ext cx="771118" cy="268932"/>
            </a:xfrm>
            <a:prstGeom prst="rect">
              <a:avLst/>
            </a:prstGeom>
            <a:noFill/>
            <a:ln w="9525">
              <a:noFill/>
              <a:miter lim="800000"/>
              <a:headEnd/>
              <a:tailEnd/>
            </a:ln>
          </p:spPr>
          <p:txBody>
            <a:bodyPr>
              <a:spAutoFit/>
            </a:bodyPr>
            <a:lstStyle/>
            <a:p>
              <a:pPr>
                <a:spcBef>
                  <a:spcPct val="50000"/>
                </a:spcBef>
              </a:pPr>
              <a:r>
                <a:rPr lang="en-US"/>
                <a:t>R</a:t>
              </a:r>
              <a:r>
                <a:rPr lang="en-US" baseline="-25000"/>
                <a:t>Ax</a:t>
              </a:r>
              <a:endParaRPr lang="en-US"/>
            </a:p>
          </p:txBody>
        </p:sp>
        <p:sp>
          <p:nvSpPr>
            <p:cNvPr id="66574" name="Text Box 31"/>
            <p:cNvSpPr txBox="1">
              <a:spLocks noChangeArrowheads="1"/>
            </p:cNvSpPr>
            <p:nvPr/>
          </p:nvSpPr>
          <p:spPr bwMode="auto">
            <a:xfrm>
              <a:off x="2295525" y="4171613"/>
              <a:ext cx="781538" cy="268932"/>
            </a:xfrm>
            <a:prstGeom prst="rect">
              <a:avLst/>
            </a:prstGeom>
            <a:noFill/>
            <a:ln w="9525">
              <a:noFill/>
              <a:miter lim="800000"/>
              <a:headEnd/>
              <a:tailEnd/>
            </a:ln>
          </p:spPr>
          <p:txBody>
            <a:bodyPr>
              <a:spAutoFit/>
            </a:bodyPr>
            <a:lstStyle/>
            <a:p>
              <a:pPr>
                <a:spcBef>
                  <a:spcPct val="50000"/>
                </a:spcBef>
              </a:pPr>
              <a:r>
                <a:rPr lang="en-US"/>
                <a:t>R</a:t>
              </a:r>
              <a:r>
                <a:rPr lang="en-US" baseline="-25000"/>
                <a:t>Ay</a:t>
              </a:r>
              <a:endParaRPr lang="en-US"/>
            </a:p>
          </p:txBody>
        </p:sp>
        <p:sp>
          <p:nvSpPr>
            <p:cNvPr id="66575" name="Line 32"/>
            <p:cNvSpPr>
              <a:spLocks noChangeShapeType="1"/>
            </p:cNvSpPr>
            <p:nvPr/>
          </p:nvSpPr>
          <p:spPr bwMode="auto">
            <a:xfrm flipV="1">
              <a:off x="6677025" y="3714750"/>
              <a:ext cx="0" cy="495300"/>
            </a:xfrm>
            <a:prstGeom prst="line">
              <a:avLst/>
            </a:prstGeom>
            <a:noFill/>
            <a:ln w="25400">
              <a:solidFill>
                <a:schemeClr val="tx1"/>
              </a:solidFill>
              <a:round/>
              <a:headEnd/>
              <a:tailEnd type="triangle" w="med" len="med"/>
            </a:ln>
          </p:spPr>
          <p:txBody>
            <a:bodyPr wrap="none" anchor="ctr"/>
            <a:lstStyle/>
            <a:p>
              <a:endParaRPr lang="en-US"/>
            </a:p>
          </p:txBody>
        </p:sp>
        <p:sp>
          <p:nvSpPr>
            <p:cNvPr id="66576" name="Text Box 33"/>
            <p:cNvSpPr txBox="1">
              <a:spLocks noChangeArrowheads="1"/>
            </p:cNvSpPr>
            <p:nvPr/>
          </p:nvSpPr>
          <p:spPr bwMode="auto">
            <a:xfrm>
              <a:off x="6390787" y="4171613"/>
              <a:ext cx="781538" cy="268932"/>
            </a:xfrm>
            <a:prstGeom prst="rect">
              <a:avLst/>
            </a:prstGeom>
            <a:noFill/>
            <a:ln w="9525">
              <a:noFill/>
              <a:miter lim="800000"/>
              <a:headEnd/>
              <a:tailEnd/>
            </a:ln>
          </p:spPr>
          <p:txBody>
            <a:bodyPr>
              <a:spAutoFit/>
            </a:bodyPr>
            <a:lstStyle/>
            <a:p>
              <a:pPr>
                <a:spcBef>
                  <a:spcPct val="50000"/>
                </a:spcBef>
              </a:pPr>
              <a:r>
                <a:rPr lang="en-US"/>
                <a:t>R</a:t>
              </a:r>
              <a:r>
                <a:rPr lang="en-US" baseline="-25000"/>
                <a:t>Cy</a:t>
              </a:r>
              <a:endParaRPr lang="en-US"/>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Rectangle 2"/>
          <p:cNvSpPr>
            <a:spLocks noGrp="1" noChangeArrowheads="1"/>
          </p:cNvSpPr>
          <p:nvPr>
            <p:ph type="body" idx="1"/>
          </p:nvPr>
        </p:nvSpPr>
        <p:spPr>
          <a:xfrm>
            <a:off x="350838" y="3763963"/>
            <a:ext cx="8793162" cy="4327525"/>
          </a:xfrm>
        </p:spPr>
        <p:txBody>
          <a:bodyPr/>
          <a:lstStyle/>
          <a:p>
            <a:pPr eaLnBrk="1" hangingPunct="1"/>
            <a:endParaRPr lang="en-US" smtClean="0"/>
          </a:p>
          <a:p>
            <a:pPr eaLnBrk="1" hangingPunct="1"/>
            <a:endParaRPr lang="en-US" smtClean="0"/>
          </a:p>
        </p:txBody>
      </p:sp>
      <p:sp>
        <p:nvSpPr>
          <p:cNvPr id="21506" name="Rectangle 3"/>
          <p:cNvSpPr>
            <a:spLocks noGrp="1" noChangeArrowheads="1"/>
          </p:cNvSpPr>
          <p:nvPr>
            <p:ph type="title"/>
          </p:nvPr>
        </p:nvSpPr>
        <p:spPr/>
        <p:txBody>
          <a:bodyPr/>
          <a:lstStyle/>
          <a:p>
            <a:pPr eaLnBrk="1" hangingPunct="1"/>
            <a:r>
              <a:rPr lang="en-US" sz="4000" smtClean="0">
                <a:solidFill>
                  <a:srgbClr val="00386B"/>
                </a:solidFill>
                <a:effectLst/>
              </a:rPr>
              <a:t>Free Body Diagram Components</a:t>
            </a:r>
          </a:p>
        </p:txBody>
      </p:sp>
      <p:sp>
        <p:nvSpPr>
          <p:cNvPr id="21507" name="Rectangle 4"/>
          <p:cNvSpPr>
            <a:spLocks noChangeArrowheads="1"/>
          </p:cNvSpPr>
          <p:nvPr/>
        </p:nvSpPr>
        <p:spPr bwMode="auto">
          <a:xfrm>
            <a:off x="774700" y="2074863"/>
            <a:ext cx="7797800" cy="519112"/>
          </a:xfrm>
          <a:prstGeom prst="rect">
            <a:avLst/>
          </a:prstGeom>
          <a:noFill/>
          <a:ln w="9525">
            <a:noFill/>
            <a:miter lim="800000"/>
            <a:headEnd/>
            <a:tailEnd/>
          </a:ln>
        </p:spPr>
        <p:txBody>
          <a:bodyPr>
            <a:spAutoFit/>
          </a:bodyPr>
          <a:lstStyle/>
          <a:p>
            <a:pPr>
              <a:spcBef>
                <a:spcPct val="20000"/>
              </a:spcBef>
            </a:pPr>
            <a:r>
              <a:rPr lang="en-US" sz="2800"/>
              <a:t>Vector quantity has </a:t>
            </a:r>
            <a:r>
              <a:rPr lang="en-US" sz="2800" b="1">
                <a:solidFill>
                  <a:srgbClr val="0000FF"/>
                </a:solidFill>
              </a:rPr>
              <a:t>direction</a:t>
            </a:r>
            <a:r>
              <a:rPr lang="en-US" sz="2800"/>
              <a:t> and </a:t>
            </a:r>
            <a:r>
              <a:rPr lang="en-US" sz="2800" b="1">
                <a:solidFill>
                  <a:srgbClr val="0000FF"/>
                </a:solidFill>
              </a:rPr>
              <a:t>magnitude</a:t>
            </a:r>
          </a:p>
        </p:txBody>
      </p:sp>
      <p:pic>
        <p:nvPicPr>
          <p:cNvPr id="21508" name="Picture 6"/>
          <p:cNvPicPr>
            <a:picLocks noChangeAspect="1" noChangeArrowheads="1"/>
          </p:cNvPicPr>
          <p:nvPr/>
        </p:nvPicPr>
        <p:blipFill>
          <a:blip r:embed="rId3"/>
          <a:srcRect/>
          <a:stretch>
            <a:fillRect/>
          </a:stretch>
        </p:blipFill>
        <p:spPr bwMode="auto">
          <a:xfrm>
            <a:off x="1703388" y="2938463"/>
            <a:ext cx="5629275" cy="1352550"/>
          </a:xfrm>
          <a:prstGeom prst="rect">
            <a:avLst/>
          </a:prstGeom>
          <a:noFill/>
          <a:ln w="9525">
            <a:noFill/>
            <a:miter lim="800000"/>
            <a:headEnd/>
            <a:tailEnd/>
          </a:ln>
        </p:spPr>
      </p:pic>
      <p:sp>
        <p:nvSpPr>
          <p:cNvPr id="21509" name="Text Box 12"/>
          <p:cNvSpPr txBox="1">
            <a:spLocks noChangeArrowheads="1"/>
          </p:cNvSpPr>
          <p:nvPr/>
        </p:nvSpPr>
        <p:spPr bwMode="auto">
          <a:xfrm>
            <a:off x="419100" y="819150"/>
            <a:ext cx="1485900" cy="641350"/>
          </a:xfrm>
          <a:prstGeom prst="rect">
            <a:avLst/>
          </a:prstGeom>
          <a:noFill/>
          <a:ln w="9525">
            <a:noFill/>
            <a:miter lim="800000"/>
            <a:headEnd/>
            <a:tailEnd/>
          </a:ln>
        </p:spPr>
        <p:txBody>
          <a:bodyPr>
            <a:spAutoFit/>
          </a:bodyPr>
          <a:lstStyle/>
          <a:p>
            <a:pPr>
              <a:spcBef>
                <a:spcPct val="50000"/>
              </a:spcBef>
            </a:pPr>
            <a:r>
              <a:rPr lang="en-US" sz="3600" b="1">
                <a:solidFill>
                  <a:srgbClr val="FF3300"/>
                </a:solidFill>
              </a:rPr>
              <a:t>Force</a:t>
            </a:r>
          </a:p>
        </p:txBody>
      </p:sp>
      <p:sp>
        <p:nvSpPr>
          <p:cNvPr id="21510" name="Rectangle 13"/>
          <p:cNvSpPr>
            <a:spLocks noChangeArrowheads="1"/>
          </p:cNvSpPr>
          <p:nvPr/>
        </p:nvSpPr>
        <p:spPr bwMode="auto">
          <a:xfrm>
            <a:off x="787400" y="1465263"/>
            <a:ext cx="8061325" cy="519112"/>
          </a:xfrm>
          <a:prstGeom prst="rect">
            <a:avLst/>
          </a:prstGeom>
          <a:noFill/>
          <a:ln w="9525">
            <a:noFill/>
            <a:miter lim="800000"/>
            <a:headEnd/>
            <a:tailEnd/>
          </a:ln>
        </p:spPr>
        <p:txBody>
          <a:bodyPr wrap="none">
            <a:spAutoFit/>
          </a:bodyPr>
          <a:lstStyle/>
          <a:p>
            <a:r>
              <a:rPr lang="en-US" sz="2800"/>
              <a:t>A </a:t>
            </a:r>
            <a:r>
              <a:rPr lang="en-US" sz="2800" b="1"/>
              <a:t>straight</a:t>
            </a:r>
            <a:r>
              <a:rPr lang="en-US" sz="2800"/>
              <a:t> line </a:t>
            </a:r>
            <a:r>
              <a:rPr lang="en-US" sz="2800" b="1"/>
              <a:t>push</a:t>
            </a:r>
            <a:r>
              <a:rPr lang="en-US" sz="2800"/>
              <a:t> or </a:t>
            </a:r>
            <a:r>
              <a:rPr lang="en-US" sz="2800" b="1"/>
              <a:t>pull</a:t>
            </a:r>
            <a:r>
              <a:rPr lang="en-US" sz="2800"/>
              <a:t> acting upon an object</a:t>
            </a:r>
          </a:p>
        </p:txBody>
      </p:sp>
      <p:sp>
        <p:nvSpPr>
          <p:cNvPr id="21511" name="Text Box 14"/>
          <p:cNvSpPr txBox="1">
            <a:spLocks noChangeArrowheads="1"/>
          </p:cNvSpPr>
          <p:nvPr/>
        </p:nvSpPr>
        <p:spPr bwMode="auto">
          <a:xfrm>
            <a:off x="952500" y="4324350"/>
            <a:ext cx="6257925" cy="519113"/>
          </a:xfrm>
          <a:prstGeom prst="rect">
            <a:avLst/>
          </a:prstGeom>
          <a:noFill/>
          <a:ln w="9525">
            <a:noFill/>
            <a:miter lim="800000"/>
            <a:headEnd/>
            <a:tailEnd/>
          </a:ln>
        </p:spPr>
        <p:txBody>
          <a:bodyPr>
            <a:spAutoFit/>
          </a:bodyPr>
          <a:lstStyle/>
          <a:p>
            <a:pPr>
              <a:spcBef>
                <a:spcPct val="50000"/>
              </a:spcBef>
            </a:pPr>
            <a:r>
              <a:rPr lang="en-US" sz="2800" i="1" u="sng">
                <a:solidFill>
                  <a:srgbClr val="FF3300"/>
                </a:solidFill>
              </a:rPr>
              <a:t>Direction</a:t>
            </a:r>
            <a:r>
              <a:rPr lang="en-US" sz="2800">
                <a:solidFill>
                  <a:srgbClr val="FF3300"/>
                </a:solidFill>
              </a:rPr>
              <a:t> is illustrated by </a:t>
            </a:r>
            <a:r>
              <a:rPr lang="en-US" sz="2800" b="1">
                <a:solidFill>
                  <a:srgbClr val="FF3300"/>
                </a:solidFill>
              </a:rPr>
              <a:t>arrowhead</a:t>
            </a:r>
          </a:p>
        </p:txBody>
      </p:sp>
      <p:sp>
        <p:nvSpPr>
          <p:cNvPr id="21512" name="Text Box 16"/>
          <p:cNvSpPr txBox="1">
            <a:spLocks noChangeArrowheads="1"/>
          </p:cNvSpPr>
          <p:nvPr/>
        </p:nvSpPr>
        <p:spPr bwMode="auto">
          <a:xfrm>
            <a:off x="971550" y="5057775"/>
            <a:ext cx="8172450" cy="946150"/>
          </a:xfrm>
          <a:prstGeom prst="rect">
            <a:avLst/>
          </a:prstGeom>
          <a:noFill/>
          <a:ln w="9525">
            <a:noFill/>
            <a:miter lim="800000"/>
            <a:headEnd/>
            <a:tailEnd/>
          </a:ln>
        </p:spPr>
        <p:txBody>
          <a:bodyPr>
            <a:spAutoFit/>
          </a:bodyPr>
          <a:lstStyle/>
          <a:p>
            <a:pPr>
              <a:spcBef>
                <a:spcPct val="50000"/>
              </a:spcBef>
            </a:pPr>
            <a:r>
              <a:rPr lang="en-US" sz="2800" i="1" u="sng">
                <a:solidFill>
                  <a:srgbClr val="FF3300"/>
                </a:solidFill>
              </a:rPr>
              <a:t>Magnitude</a:t>
            </a:r>
            <a:r>
              <a:rPr lang="en-US" sz="2800">
                <a:solidFill>
                  <a:srgbClr val="FF3300"/>
                </a:solidFill>
              </a:rPr>
              <a:t> is illustrated by </a:t>
            </a:r>
            <a:r>
              <a:rPr lang="en-US" sz="2800" b="1">
                <a:solidFill>
                  <a:srgbClr val="FF3300"/>
                </a:solidFill>
              </a:rPr>
              <a:t>length</a:t>
            </a:r>
            <a:r>
              <a:rPr lang="en-US" sz="2800">
                <a:solidFill>
                  <a:srgbClr val="FF3300"/>
                </a:solidFill>
              </a:rPr>
              <a:t> of line segment and is the amount of push or pull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3" name="Rectangle 2"/>
          <p:cNvSpPr>
            <a:spLocks noGrp="1" noChangeArrowheads="1"/>
          </p:cNvSpPr>
          <p:nvPr>
            <p:ph type="body" idx="1"/>
          </p:nvPr>
        </p:nvSpPr>
        <p:spPr>
          <a:xfrm>
            <a:off x="350838" y="3763963"/>
            <a:ext cx="8793162" cy="4327525"/>
          </a:xfrm>
        </p:spPr>
        <p:txBody>
          <a:bodyPr/>
          <a:lstStyle/>
          <a:p>
            <a:pPr eaLnBrk="1" hangingPunct="1"/>
            <a:endParaRPr lang="en-US" smtClean="0"/>
          </a:p>
          <a:p>
            <a:pPr eaLnBrk="1" hangingPunct="1"/>
            <a:endParaRPr lang="en-US" smtClean="0"/>
          </a:p>
        </p:txBody>
      </p:sp>
      <p:sp>
        <p:nvSpPr>
          <p:cNvPr id="23554" name="Rectangle 3"/>
          <p:cNvSpPr>
            <a:spLocks noGrp="1" noChangeArrowheads="1"/>
          </p:cNvSpPr>
          <p:nvPr>
            <p:ph type="title"/>
          </p:nvPr>
        </p:nvSpPr>
        <p:spPr/>
        <p:txBody>
          <a:bodyPr/>
          <a:lstStyle/>
          <a:p>
            <a:pPr eaLnBrk="1" hangingPunct="1"/>
            <a:r>
              <a:rPr lang="en-US" sz="4000" smtClean="0">
                <a:solidFill>
                  <a:srgbClr val="00386B"/>
                </a:solidFill>
                <a:effectLst/>
              </a:rPr>
              <a:t>Free Body Diagram Components</a:t>
            </a:r>
          </a:p>
        </p:txBody>
      </p:sp>
      <p:sp>
        <p:nvSpPr>
          <p:cNvPr id="23555" name="Rectangle 5"/>
          <p:cNvSpPr>
            <a:spLocks noChangeArrowheads="1"/>
          </p:cNvSpPr>
          <p:nvPr/>
        </p:nvSpPr>
        <p:spPr bwMode="auto">
          <a:xfrm>
            <a:off x="731838" y="1404938"/>
            <a:ext cx="8053387" cy="1066800"/>
          </a:xfrm>
          <a:prstGeom prst="rect">
            <a:avLst/>
          </a:prstGeom>
          <a:noFill/>
          <a:ln w="9525">
            <a:noFill/>
            <a:miter lim="800000"/>
            <a:headEnd/>
            <a:tailEnd/>
          </a:ln>
        </p:spPr>
        <p:txBody>
          <a:bodyPr>
            <a:spAutoFit/>
          </a:bodyPr>
          <a:lstStyle/>
          <a:p>
            <a:r>
              <a:rPr lang="en-US" sz="3200"/>
              <a:t>The twisting effort about a point or axis when a force is applied at a distance</a:t>
            </a:r>
          </a:p>
        </p:txBody>
      </p:sp>
      <p:sp>
        <p:nvSpPr>
          <p:cNvPr id="23556" name="Text Box 9"/>
          <p:cNvSpPr txBox="1">
            <a:spLocks noChangeArrowheads="1"/>
          </p:cNvSpPr>
          <p:nvPr/>
        </p:nvSpPr>
        <p:spPr bwMode="auto">
          <a:xfrm>
            <a:off x="757238" y="4541838"/>
            <a:ext cx="8262937" cy="1066800"/>
          </a:xfrm>
          <a:prstGeom prst="rect">
            <a:avLst/>
          </a:prstGeom>
          <a:noFill/>
          <a:ln w="9525">
            <a:noFill/>
            <a:miter lim="800000"/>
            <a:headEnd/>
            <a:tailEnd/>
          </a:ln>
        </p:spPr>
        <p:txBody>
          <a:bodyPr>
            <a:spAutoFit/>
          </a:bodyPr>
          <a:lstStyle/>
          <a:p>
            <a:pPr>
              <a:spcBef>
                <a:spcPct val="20000"/>
              </a:spcBef>
            </a:pPr>
            <a:r>
              <a:rPr lang="en-US" sz="3200"/>
              <a:t>Arc with an arrowhead acting about a point indicating direction of </a:t>
            </a:r>
            <a:r>
              <a:rPr lang="en-US" sz="3200" b="1">
                <a:solidFill>
                  <a:srgbClr val="FF3300"/>
                </a:solidFill>
              </a:rPr>
              <a:t>CW</a:t>
            </a:r>
            <a:r>
              <a:rPr lang="en-US" sz="3200"/>
              <a:t> or </a:t>
            </a:r>
            <a:r>
              <a:rPr lang="en-US" sz="3200" b="1">
                <a:solidFill>
                  <a:srgbClr val="FF3300"/>
                </a:solidFill>
              </a:rPr>
              <a:t>CCW</a:t>
            </a:r>
          </a:p>
        </p:txBody>
      </p:sp>
      <p:sp>
        <p:nvSpPr>
          <p:cNvPr id="23557" name="Rectangle 10"/>
          <p:cNvSpPr>
            <a:spLocks noChangeArrowheads="1"/>
          </p:cNvSpPr>
          <p:nvPr/>
        </p:nvSpPr>
        <p:spPr bwMode="auto">
          <a:xfrm>
            <a:off x="371475" y="871538"/>
            <a:ext cx="1936750" cy="641350"/>
          </a:xfrm>
          <a:prstGeom prst="rect">
            <a:avLst/>
          </a:prstGeom>
          <a:noFill/>
          <a:ln w="9525">
            <a:noFill/>
            <a:miter lim="800000"/>
            <a:headEnd/>
            <a:tailEnd/>
          </a:ln>
        </p:spPr>
        <p:txBody>
          <a:bodyPr wrap="none">
            <a:spAutoFit/>
          </a:bodyPr>
          <a:lstStyle/>
          <a:p>
            <a:r>
              <a:rPr lang="en-US" sz="3600" b="1">
                <a:solidFill>
                  <a:srgbClr val="FF0000"/>
                </a:solidFill>
              </a:rPr>
              <a:t>Moment</a:t>
            </a:r>
          </a:p>
        </p:txBody>
      </p:sp>
      <p:pic>
        <p:nvPicPr>
          <p:cNvPr id="23558" name="Picture 12"/>
          <p:cNvPicPr>
            <a:picLocks noChangeAspect="1" noChangeArrowheads="1"/>
          </p:cNvPicPr>
          <p:nvPr/>
        </p:nvPicPr>
        <p:blipFill>
          <a:blip r:embed="rId3"/>
          <a:srcRect/>
          <a:stretch>
            <a:fillRect/>
          </a:stretch>
        </p:blipFill>
        <p:spPr bwMode="auto">
          <a:xfrm>
            <a:off x="4819650" y="2705100"/>
            <a:ext cx="1600200" cy="1524000"/>
          </a:xfrm>
          <a:prstGeom prst="rect">
            <a:avLst/>
          </a:prstGeom>
          <a:noFill/>
          <a:ln w="9525">
            <a:noFill/>
            <a:miter lim="800000"/>
            <a:headEnd/>
            <a:tailEnd/>
          </a:ln>
        </p:spPr>
      </p:pic>
      <p:pic>
        <p:nvPicPr>
          <p:cNvPr id="23559" name="Picture 13"/>
          <p:cNvPicPr>
            <a:picLocks noChangeAspect="1" noChangeArrowheads="1"/>
          </p:cNvPicPr>
          <p:nvPr/>
        </p:nvPicPr>
        <p:blipFill>
          <a:blip r:embed="rId4"/>
          <a:srcRect/>
          <a:stretch>
            <a:fillRect/>
          </a:stretch>
        </p:blipFill>
        <p:spPr bwMode="auto">
          <a:xfrm>
            <a:off x="2095500" y="2662238"/>
            <a:ext cx="1676400" cy="1533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0450" name="Rectangle 2"/>
          <p:cNvSpPr>
            <a:spLocks noGrp="1" noChangeArrowheads="1"/>
          </p:cNvSpPr>
          <p:nvPr>
            <p:ph type="body" idx="1"/>
          </p:nvPr>
        </p:nvSpPr>
        <p:spPr>
          <a:xfrm>
            <a:off x="187325" y="2012950"/>
            <a:ext cx="8956675" cy="1535113"/>
          </a:xfrm>
        </p:spPr>
        <p:txBody>
          <a:bodyPr/>
          <a:lstStyle/>
          <a:p>
            <a:pPr eaLnBrk="1" hangingPunct="1">
              <a:lnSpc>
                <a:spcPct val="90000"/>
              </a:lnSpc>
            </a:pPr>
            <a:r>
              <a:rPr lang="en-US" sz="3200" smtClean="0"/>
              <a:t>	Distance (d) is called the moment arm. It must be measured </a:t>
            </a:r>
            <a:r>
              <a:rPr lang="en-US" sz="3200" b="1" smtClean="0"/>
              <a:t>perpendicular</a:t>
            </a:r>
            <a:r>
              <a:rPr lang="en-US" sz="3200" smtClean="0"/>
              <a:t> to the line of action of the force. </a:t>
            </a:r>
          </a:p>
        </p:txBody>
      </p:sp>
      <p:sp>
        <p:nvSpPr>
          <p:cNvPr id="25620" name="Rectangle 3"/>
          <p:cNvSpPr>
            <a:spLocks noGrp="1" noChangeArrowheads="1"/>
          </p:cNvSpPr>
          <p:nvPr>
            <p:ph type="title"/>
          </p:nvPr>
        </p:nvSpPr>
        <p:spPr/>
        <p:txBody>
          <a:bodyPr/>
          <a:lstStyle/>
          <a:p>
            <a:pPr eaLnBrk="1" hangingPunct="1"/>
            <a:r>
              <a:rPr lang="en-US" sz="4000" smtClean="0">
                <a:solidFill>
                  <a:srgbClr val="00386B"/>
                </a:solidFill>
                <a:effectLst/>
              </a:rPr>
              <a:t>Moment Review</a:t>
            </a:r>
          </a:p>
        </p:txBody>
      </p:sp>
      <p:sp>
        <p:nvSpPr>
          <p:cNvPr id="360455" name="Text Box 7"/>
          <p:cNvSpPr txBox="1">
            <a:spLocks noChangeArrowheads="1"/>
          </p:cNvSpPr>
          <p:nvPr/>
        </p:nvSpPr>
        <p:spPr bwMode="auto">
          <a:xfrm>
            <a:off x="6996113" y="4997450"/>
            <a:ext cx="1984375" cy="366713"/>
          </a:xfrm>
          <a:prstGeom prst="rect">
            <a:avLst/>
          </a:prstGeom>
          <a:noFill/>
          <a:ln w="9525">
            <a:noFill/>
            <a:miter lim="800000"/>
            <a:headEnd/>
            <a:tailEnd/>
          </a:ln>
        </p:spPr>
        <p:txBody>
          <a:bodyPr>
            <a:spAutoFit/>
          </a:bodyPr>
          <a:lstStyle/>
          <a:p>
            <a:pPr>
              <a:spcBef>
                <a:spcPct val="50000"/>
              </a:spcBef>
            </a:pPr>
            <a:r>
              <a:rPr lang="en-US" b="1"/>
              <a:t>Line of Action</a:t>
            </a:r>
          </a:p>
        </p:txBody>
      </p:sp>
      <p:pic>
        <p:nvPicPr>
          <p:cNvPr id="360456" name="Picture 8"/>
          <p:cNvPicPr>
            <a:picLocks noChangeAspect="1" noChangeArrowheads="1"/>
          </p:cNvPicPr>
          <p:nvPr/>
        </p:nvPicPr>
        <p:blipFill>
          <a:blip r:embed="rId4"/>
          <a:srcRect/>
          <a:stretch>
            <a:fillRect/>
          </a:stretch>
        </p:blipFill>
        <p:spPr bwMode="auto">
          <a:xfrm>
            <a:off x="4100513" y="3856038"/>
            <a:ext cx="2857500" cy="942975"/>
          </a:xfrm>
          <a:prstGeom prst="rect">
            <a:avLst/>
          </a:prstGeom>
          <a:noFill/>
          <a:ln w="9525">
            <a:noFill/>
            <a:miter lim="800000"/>
            <a:headEnd/>
            <a:tailEnd/>
          </a:ln>
        </p:spPr>
      </p:pic>
      <p:grpSp>
        <p:nvGrpSpPr>
          <p:cNvPr id="7175" name="Group 11"/>
          <p:cNvGrpSpPr>
            <a:grpSpLocks/>
          </p:cNvGrpSpPr>
          <p:nvPr/>
        </p:nvGrpSpPr>
        <p:grpSpPr bwMode="auto">
          <a:xfrm>
            <a:off x="6719888" y="4562475"/>
            <a:ext cx="354012" cy="1073150"/>
            <a:chOff x="3934" y="2914"/>
            <a:chExt cx="223" cy="676"/>
          </a:xfrm>
        </p:grpSpPr>
        <p:sp>
          <p:nvSpPr>
            <p:cNvPr id="25632" name="Line 9"/>
            <p:cNvSpPr>
              <a:spLocks noChangeShapeType="1"/>
            </p:cNvSpPr>
            <p:nvPr/>
          </p:nvSpPr>
          <p:spPr bwMode="auto">
            <a:xfrm>
              <a:off x="4038" y="2914"/>
              <a:ext cx="0" cy="449"/>
            </a:xfrm>
            <a:prstGeom prst="line">
              <a:avLst/>
            </a:prstGeom>
            <a:noFill/>
            <a:ln w="50800">
              <a:solidFill>
                <a:srgbClr val="FF0000"/>
              </a:solidFill>
              <a:round/>
              <a:headEnd type="triangle" w="med" len="med"/>
              <a:tailEnd/>
            </a:ln>
          </p:spPr>
          <p:txBody>
            <a:bodyPr wrap="none" anchor="ctr"/>
            <a:lstStyle/>
            <a:p>
              <a:endParaRPr lang="en-US"/>
            </a:p>
          </p:txBody>
        </p:sp>
        <p:sp>
          <p:nvSpPr>
            <p:cNvPr id="25633" name="Text Box 10"/>
            <p:cNvSpPr txBox="1">
              <a:spLocks noChangeArrowheads="1"/>
            </p:cNvSpPr>
            <p:nvPr/>
          </p:nvSpPr>
          <p:spPr bwMode="auto">
            <a:xfrm>
              <a:off x="3934" y="3359"/>
              <a:ext cx="223" cy="231"/>
            </a:xfrm>
            <a:prstGeom prst="rect">
              <a:avLst/>
            </a:prstGeom>
            <a:noFill/>
            <a:ln w="9525">
              <a:noFill/>
              <a:miter lim="800000"/>
              <a:headEnd/>
              <a:tailEnd/>
            </a:ln>
          </p:spPr>
          <p:txBody>
            <a:bodyPr>
              <a:spAutoFit/>
            </a:bodyPr>
            <a:lstStyle/>
            <a:p>
              <a:pPr>
                <a:spcBef>
                  <a:spcPct val="50000"/>
                </a:spcBef>
              </a:pPr>
              <a:r>
                <a:rPr lang="en-US"/>
                <a:t>F</a:t>
              </a:r>
            </a:p>
          </p:txBody>
        </p:sp>
      </p:grpSp>
      <p:sp>
        <p:nvSpPr>
          <p:cNvPr id="360454" name="Line 6"/>
          <p:cNvSpPr>
            <a:spLocks noChangeShapeType="1"/>
          </p:cNvSpPr>
          <p:nvPr/>
        </p:nvSpPr>
        <p:spPr bwMode="auto">
          <a:xfrm flipV="1">
            <a:off x="6859588" y="5238750"/>
            <a:ext cx="9525" cy="1465263"/>
          </a:xfrm>
          <a:prstGeom prst="line">
            <a:avLst/>
          </a:prstGeom>
          <a:noFill/>
          <a:ln w="38100">
            <a:solidFill>
              <a:schemeClr val="tx1"/>
            </a:solidFill>
            <a:prstDash val="sysDot"/>
            <a:round/>
            <a:headEnd/>
            <a:tailEnd type="triangle" w="med" len="med"/>
          </a:ln>
        </p:spPr>
        <p:txBody>
          <a:bodyPr wrap="none" anchor="ctr"/>
          <a:lstStyle/>
          <a:p>
            <a:endParaRPr lang="en-US"/>
          </a:p>
        </p:txBody>
      </p:sp>
      <p:sp>
        <p:nvSpPr>
          <p:cNvPr id="360460" name="Line 12"/>
          <p:cNvSpPr>
            <a:spLocks noChangeShapeType="1"/>
          </p:cNvSpPr>
          <p:nvPr/>
        </p:nvSpPr>
        <p:spPr bwMode="auto">
          <a:xfrm>
            <a:off x="4332288" y="4511675"/>
            <a:ext cx="0" cy="1143000"/>
          </a:xfrm>
          <a:prstGeom prst="line">
            <a:avLst/>
          </a:prstGeom>
          <a:noFill/>
          <a:ln w="25400">
            <a:solidFill>
              <a:schemeClr val="tx1"/>
            </a:solidFill>
            <a:round/>
            <a:headEnd/>
            <a:tailEnd/>
          </a:ln>
        </p:spPr>
        <p:txBody>
          <a:bodyPr wrap="none" anchor="ctr"/>
          <a:lstStyle/>
          <a:p>
            <a:endParaRPr lang="en-US"/>
          </a:p>
        </p:txBody>
      </p:sp>
      <p:sp>
        <p:nvSpPr>
          <p:cNvPr id="360461" name="Oval 13"/>
          <p:cNvSpPr>
            <a:spLocks noChangeArrowheads="1"/>
          </p:cNvSpPr>
          <p:nvPr/>
        </p:nvSpPr>
        <p:spPr bwMode="auto">
          <a:xfrm>
            <a:off x="4297363" y="4421188"/>
            <a:ext cx="74612" cy="88900"/>
          </a:xfrm>
          <a:prstGeom prst="ellipse">
            <a:avLst/>
          </a:prstGeom>
          <a:solidFill>
            <a:srgbClr val="000000"/>
          </a:solidFill>
          <a:ln w="9525">
            <a:solidFill>
              <a:schemeClr val="tx1"/>
            </a:solidFill>
            <a:round/>
            <a:headEnd/>
            <a:tailEnd/>
          </a:ln>
        </p:spPr>
        <p:txBody>
          <a:bodyPr wrap="none" anchor="ctr"/>
          <a:lstStyle/>
          <a:p>
            <a:endParaRPr lang="en-US"/>
          </a:p>
        </p:txBody>
      </p:sp>
      <p:sp>
        <p:nvSpPr>
          <p:cNvPr id="360462" name="Text Box 14"/>
          <p:cNvSpPr txBox="1">
            <a:spLocks noChangeArrowheads="1"/>
          </p:cNvSpPr>
          <p:nvPr/>
        </p:nvSpPr>
        <p:spPr bwMode="auto">
          <a:xfrm>
            <a:off x="3022600" y="4178300"/>
            <a:ext cx="1238250" cy="641350"/>
          </a:xfrm>
          <a:prstGeom prst="rect">
            <a:avLst/>
          </a:prstGeom>
          <a:noFill/>
          <a:ln w="9525">
            <a:noFill/>
            <a:miter lim="800000"/>
            <a:headEnd/>
            <a:tailEnd/>
          </a:ln>
        </p:spPr>
        <p:txBody>
          <a:bodyPr>
            <a:spAutoFit/>
          </a:bodyPr>
          <a:lstStyle/>
          <a:p>
            <a:pPr>
              <a:spcBef>
                <a:spcPct val="50000"/>
              </a:spcBef>
            </a:pPr>
            <a:r>
              <a:rPr lang="en-US"/>
              <a:t>Point of Rotation</a:t>
            </a:r>
          </a:p>
        </p:txBody>
      </p:sp>
      <p:sp>
        <p:nvSpPr>
          <p:cNvPr id="360463" name="Line 15"/>
          <p:cNvSpPr>
            <a:spLocks noChangeShapeType="1"/>
          </p:cNvSpPr>
          <p:nvPr/>
        </p:nvSpPr>
        <p:spPr bwMode="auto">
          <a:xfrm>
            <a:off x="4337050" y="5194300"/>
            <a:ext cx="2520950" cy="0"/>
          </a:xfrm>
          <a:prstGeom prst="line">
            <a:avLst/>
          </a:prstGeom>
          <a:noFill/>
          <a:ln w="25400">
            <a:solidFill>
              <a:schemeClr val="tx1"/>
            </a:solidFill>
            <a:round/>
            <a:headEnd/>
            <a:tailEnd/>
          </a:ln>
        </p:spPr>
        <p:txBody>
          <a:bodyPr wrap="none" anchor="ctr"/>
          <a:lstStyle/>
          <a:p>
            <a:endParaRPr lang="en-US"/>
          </a:p>
        </p:txBody>
      </p:sp>
      <p:sp>
        <p:nvSpPr>
          <p:cNvPr id="360464" name="Text Box 16"/>
          <p:cNvSpPr txBox="1">
            <a:spLocks noChangeArrowheads="1"/>
          </p:cNvSpPr>
          <p:nvPr/>
        </p:nvSpPr>
        <p:spPr bwMode="auto">
          <a:xfrm>
            <a:off x="5422900" y="4991100"/>
            <a:ext cx="330200" cy="366713"/>
          </a:xfrm>
          <a:prstGeom prst="rect">
            <a:avLst/>
          </a:prstGeom>
          <a:solidFill>
            <a:schemeClr val="bg1"/>
          </a:solidFill>
          <a:ln w="9525">
            <a:noFill/>
            <a:miter lim="800000"/>
            <a:headEnd/>
            <a:tailEnd/>
          </a:ln>
        </p:spPr>
        <p:txBody>
          <a:bodyPr>
            <a:spAutoFit/>
          </a:bodyPr>
          <a:lstStyle/>
          <a:p>
            <a:pPr>
              <a:spcBef>
                <a:spcPct val="50000"/>
              </a:spcBef>
            </a:pPr>
            <a:r>
              <a:rPr lang="en-US"/>
              <a:t>d</a:t>
            </a:r>
          </a:p>
        </p:txBody>
      </p:sp>
      <p:sp>
        <p:nvSpPr>
          <p:cNvPr id="360465" name="Rectangle 17"/>
          <p:cNvSpPr>
            <a:spLocks noChangeArrowheads="1"/>
          </p:cNvSpPr>
          <p:nvPr/>
        </p:nvSpPr>
        <p:spPr bwMode="auto">
          <a:xfrm>
            <a:off x="631825" y="977900"/>
            <a:ext cx="2720975" cy="579438"/>
          </a:xfrm>
          <a:prstGeom prst="rect">
            <a:avLst/>
          </a:prstGeom>
          <a:noFill/>
          <a:ln w="9525">
            <a:noFill/>
            <a:miter lim="800000"/>
            <a:headEnd/>
            <a:tailEnd/>
          </a:ln>
        </p:spPr>
        <p:txBody>
          <a:bodyPr wrap="none">
            <a:spAutoFit/>
          </a:bodyPr>
          <a:lstStyle/>
          <a:p>
            <a:r>
              <a:rPr lang="en-US" sz="3200"/>
              <a:t>Moment (M) =</a:t>
            </a:r>
          </a:p>
        </p:txBody>
      </p:sp>
      <p:sp>
        <p:nvSpPr>
          <p:cNvPr id="360466" name="Rectangle 18"/>
          <p:cNvSpPr>
            <a:spLocks noChangeArrowheads="1"/>
          </p:cNvSpPr>
          <p:nvPr/>
        </p:nvSpPr>
        <p:spPr bwMode="auto">
          <a:xfrm>
            <a:off x="3378200" y="977900"/>
            <a:ext cx="4398963" cy="579438"/>
          </a:xfrm>
          <a:prstGeom prst="rect">
            <a:avLst/>
          </a:prstGeom>
          <a:noFill/>
          <a:ln w="9525">
            <a:noFill/>
            <a:miter lim="800000"/>
            <a:headEnd/>
            <a:tailEnd/>
          </a:ln>
        </p:spPr>
        <p:txBody>
          <a:bodyPr wrap="none">
            <a:spAutoFit/>
          </a:bodyPr>
          <a:lstStyle/>
          <a:p>
            <a:r>
              <a:rPr lang="en-US" sz="3200"/>
              <a:t>Force (F) x distance (d)</a:t>
            </a:r>
          </a:p>
        </p:txBody>
      </p:sp>
      <p:graphicFrame>
        <p:nvGraphicFramePr>
          <p:cNvPr id="25618" name="Object 18"/>
          <p:cNvGraphicFramePr>
            <a:graphicFrameLocks noChangeAspect="1"/>
          </p:cNvGraphicFramePr>
          <p:nvPr/>
        </p:nvGraphicFramePr>
        <p:xfrm>
          <a:off x="771525" y="5140325"/>
          <a:ext cx="1892300" cy="508000"/>
        </p:xfrm>
        <a:graphic>
          <a:graphicData uri="http://schemas.openxmlformats.org/presentationml/2006/ole">
            <mc:AlternateContent xmlns:mc="http://schemas.openxmlformats.org/markup-compatibility/2006">
              <mc:Choice xmlns:v="urn:schemas-microsoft-com:vml" Requires="v">
                <p:oleObj spid="_x0000_s25622" name="Equation" r:id="rId5" imgW="1892160" imgH="507960" progId="Equation.DSMT4">
                  <p:embed/>
                </p:oleObj>
              </mc:Choice>
              <mc:Fallback>
                <p:oleObj name="Equation" r:id="rId5" imgW="1892160" imgH="507960" progId="Equation.DSMT4">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1525" y="5140325"/>
                        <a:ext cx="1892300"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6046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046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0450">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6045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5"/>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046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046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0454"/>
                                        </p:tgtEl>
                                        <p:attrNameLst>
                                          <p:attrName>style.visibility</p:attrName>
                                        </p:attrNameLst>
                                      </p:cBhvr>
                                      <p:to>
                                        <p:strVal val="visible"/>
                                      </p:to>
                                    </p:set>
                                  </p:childTnLst>
                                </p:cTn>
                              </p:par>
                              <p:par>
                                <p:cTn id="29" presetID="64" presetClass="path" presetSubtype="0" accel="50000" decel="50000" fill="hold" grpId="1" nodeType="withEffect">
                                  <p:stCondLst>
                                    <p:cond delay="0"/>
                                  </p:stCondLst>
                                  <p:childTnLst>
                                    <p:animMotion origin="layout" path="M 0.00209 0.1294 L 0.00209 -0.20393 " pathEditMode="relative" rAng="0" ptsTypes="AA">
                                      <p:cBhvr>
                                        <p:cTn id="30" dur="2000" fill="hold"/>
                                        <p:tgtEl>
                                          <p:spTgt spid="360454"/>
                                        </p:tgtEl>
                                        <p:attrNameLst>
                                          <p:attrName>ppt_x</p:attrName>
                                          <p:attrName>ppt_y</p:attrName>
                                        </p:attrNameLst>
                                      </p:cBhvr>
                                      <p:rCtr x="0" y="-16667"/>
                                    </p:animMotion>
                                  </p:childTnLst>
                                </p:cTn>
                              </p:par>
                              <p:par>
                                <p:cTn id="31" presetID="1" presetClass="entr" presetSubtype="0" fill="hold" grpId="0" nodeType="withEffect">
                                  <p:stCondLst>
                                    <p:cond delay="0"/>
                                  </p:stCondLst>
                                  <p:childTnLst>
                                    <p:set>
                                      <p:cBhvr>
                                        <p:cTn id="32" dur="1" fill="hold">
                                          <p:stCondLst>
                                            <p:cond delay="0"/>
                                          </p:stCondLst>
                                        </p:cTn>
                                        <p:tgtEl>
                                          <p:spTgt spid="360455"/>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0460"/>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6046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04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0450" grpId="0" build="p"/>
      <p:bldP spid="360455" grpId="0"/>
      <p:bldP spid="360454" grpId="0" animBg="1"/>
      <p:bldP spid="360454" grpId="1" animBg="1"/>
      <p:bldP spid="360460" grpId="0" animBg="1"/>
      <p:bldP spid="360461" grpId="0" animBg="1"/>
      <p:bldP spid="360462" grpId="0"/>
      <p:bldP spid="360463" grpId="0" animBg="1"/>
      <p:bldP spid="360464" grpId="0" animBg="1"/>
      <p:bldP spid="360465" grpId="0"/>
      <p:bldP spid="360466"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sz="4000" smtClean="0">
                <a:solidFill>
                  <a:srgbClr val="00386B"/>
                </a:solidFill>
                <a:effectLst/>
              </a:rPr>
              <a:t>Free Body Diagram Procedure</a:t>
            </a:r>
          </a:p>
        </p:txBody>
      </p:sp>
      <p:pic>
        <p:nvPicPr>
          <p:cNvPr id="27650" name="Picture 16"/>
          <p:cNvPicPr>
            <a:picLocks noGrp="1" noChangeAspect="1" noChangeArrowheads="1"/>
          </p:cNvPicPr>
          <p:nvPr>
            <p:ph type="body" idx="1"/>
          </p:nvPr>
        </p:nvPicPr>
        <p:blipFill>
          <a:blip r:embed="rId3"/>
          <a:srcRect l="5540" t="4846" r="10425"/>
          <a:stretch>
            <a:fillRect/>
          </a:stretch>
        </p:blipFill>
        <p:spPr>
          <a:xfrm>
            <a:off x="1900238" y="1068388"/>
            <a:ext cx="5681662" cy="3429000"/>
          </a:xfrm>
        </p:spPr>
      </p:pic>
      <p:sp>
        <p:nvSpPr>
          <p:cNvPr id="27651" name="Rectangle 18"/>
          <p:cNvSpPr>
            <a:spLocks noChangeArrowheads="1"/>
          </p:cNvSpPr>
          <p:nvPr/>
        </p:nvSpPr>
        <p:spPr bwMode="auto">
          <a:xfrm>
            <a:off x="-180975" y="4759325"/>
            <a:ext cx="9258300" cy="1743075"/>
          </a:xfrm>
          <a:prstGeom prst="rect">
            <a:avLst/>
          </a:prstGeom>
          <a:noFill/>
          <a:ln w="9525">
            <a:noFill/>
            <a:miter lim="800000"/>
            <a:headEnd/>
            <a:tailEnd/>
          </a:ln>
        </p:spPr>
        <p:txBody>
          <a:bodyPr/>
          <a:lstStyle/>
          <a:p>
            <a:pPr marL="342900" indent="-342900">
              <a:spcBef>
                <a:spcPct val="20000"/>
              </a:spcBef>
            </a:pPr>
            <a:r>
              <a:rPr lang="en-US" sz="3600"/>
              <a:t>	A stack of three books, each weighing 5 lb, is sitting on top of a table. Draw the Free Body Diagram (FBD) of the </a:t>
            </a:r>
            <a:r>
              <a:rPr lang="en-US" sz="3600" i="1">
                <a:solidFill>
                  <a:srgbClr val="FF0000"/>
                </a:solidFill>
              </a:rPr>
              <a:t>top book</a:t>
            </a:r>
            <a:r>
              <a:rPr lang="en-US" sz="3600"/>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sz="4000" smtClean="0">
                <a:solidFill>
                  <a:srgbClr val="00386B"/>
                </a:solidFill>
                <a:effectLst/>
              </a:rPr>
              <a:t>Free Body Diagram Procedure</a:t>
            </a:r>
          </a:p>
        </p:txBody>
      </p:sp>
      <p:sp>
        <p:nvSpPr>
          <p:cNvPr id="29698" name="Rectangle 3"/>
          <p:cNvSpPr>
            <a:spLocks noGrp="1" noChangeArrowheads="1"/>
          </p:cNvSpPr>
          <p:nvPr>
            <p:ph type="body" idx="1"/>
          </p:nvPr>
        </p:nvSpPr>
        <p:spPr>
          <a:xfrm>
            <a:off x="180975" y="1147763"/>
            <a:ext cx="6364288" cy="736600"/>
          </a:xfrm>
        </p:spPr>
        <p:txBody>
          <a:bodyPr/>
          <a:lstStyle/>
          <a:p>
            <a:pPr eaLnBrk="1" hangingPunct="1"/>
            <a:r>
              <a:rPr lang="en-US" smtClean="0"/>
              <a:t>1. Sketch the isolated object.</a:t>
            </a:r>
          </a:p>
        </p:txBody>
      </p:sp>
      <p:pic>
        <p:nvPicPr>
          <p:cNvPr id="29699" name="Picture 4"/>
          <p:cNvPicPr>
            <a:picLocks noChangeAspect="1" noChangeArrowheads="1"/>
          </p:cNvPicPr>
          <p:nvPr/>
        </p:nvPicPr>
        <p:blipFill>
          <a:blip r:embed="rId3"/>
          <a:srcRect l="10504" t="4846" r="12907"/>
          <a:stretch>
            <a:fillRect/>
          </a:stretch>
        </p:blipFill>
        <p:spPr bwMode="auto">
          <a:xfrm>
            <a:off x="6327775" y="830263"/>
            <a:ext cx="2644775" cy="1751012"/>
          </a:xfrm>
          <a:prstGeom prst="rect">
            <a:avLst/>
          </a:prstGeom>
          <a:noFill/>
          <a:ln w="9525">
            <a:noFill/>
            <a:miter lim="800000"/>
            <a:headEnd/>
            <a:tailEnd/>
          </a:ln>
        </p:spPr>
      </p:pic>
      <p:sp>
        <p:nvSpPr>
          <p:cNvPr id="344069" name="Text Box 5"/>
          <p:cNvSpPr txBox="1">
            <a:spLocks noChangeArrowheads="1"/>
          </p:cNvSpPr>
          <p:nvPr/>
        </p:nvSpPr>
        <p:spPr bwMode="auto">
          <a:xfrm>
            <a:off x="1238250" y="1752600"/>
            <a:ext cx="4714875" cy="519113"/>
          </a:xfrm>
          <a:prstGeom prst="rect">
            <a:avLst/>
          </a:prstGeom>
          <a:noFill/>
          <a:ln w="9525">
            <a:noFill/>
            <a:miter lim="800000"/>
            <a:headEnd/>
            <a:tailEnd/>
          </a:ln>
        </p:spPr>
        <p:txBody>
          <a:bodyPr>
            <a:spAutoFit/>
          </a:bodyPr>
          <a:lstStyle/>
          <a:p>
            <a:pPr>
              <a:spcBef>
                <a:spcPct val="50000"/>
              </a:spcBef>
            </a:pPr>
            <a:r>
              <a:rPr lang="en-US" sz="2800">
                <a:solidFill>
                  <a:srgbClr val="FF3300"/>
                </a:solidFill>
              </a:rPr>
              <a:t>What is the isolated object?</a:t>
            </a:r>
          </a:p>
        </p:txBody>
      </p:sp>
      <p:sp>
        <p:nvSpPr>
          <p:cNvPr id="344070" name="Text Box 6"/>
          <p:cNvSpPr txBox="1">
            <a:spLocks noChangeArrowheads="1"/>
          </p:cNvSpPr>
          <p:nvPr/>
        </p:nvSpPr>
        <p:spPr bwMode="auto">
          <a:xfrm>
            <a:off x="2686050" y="2295525"/>
            <a:ext cx="1914525" cy="519113"/>
          </a:xfrm>
          <a:prstGeom prst="rect">
            <a:avLst/>
          </a:prstGeom>
          <a:noFill/>
          <a:ln w="9525">
            <a:noFill/>
            <a:miter lim="800000"/>
            <a:headEnd/>
            <a:tailEnd/>
          </a:ln>
        </p:spPr>
        <p:txBody>
          <a:bodyPr>
            <a:spAutoFit/>
          </a:bodyPr>
          <a:lstStyle/>
          <a:p>
            <a:pPr>
              <a:spcBef>
                <a:spcPct val="50000"/>
              </a:spcBef>
            </a:pPr>
            <a:r>
              <a:rPr lang="en-US" sz="2800" b="1"/>
              <a:t>Top Book</a:t>
            </a:r>
          </a:p>
        </p:txBody>
      </p:sp>
      <p:sp>
        <p:nvSpPr>
          <p:cNvPr id="344074" name="Rectangle 10"/>
          <p:cNvSpPr>
            <a:spLocks noChangeArrowheads="1"/>
          </p:cNvSpPr>
          <p:nvPr/>
        </p:nvSpPr>
        <p:spPr bwMode="auto">
          <a:xfrm>
            <a:off x="3009900" y="4057650"/>
            <a:ext cx="2886075" cy="561975"/>
          </a:xfrm>
          <a:prstGeom prst="rect">
            <a:avLst/>
          </a:prstGeom>
          <a:noFill/>
          <a:ln w="38100">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406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407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4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69" grpId="0"/>
      <p:bldP spid="344070" grpId="0"/>
      <p:bldP spid="344074"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sz="4000" smtClean="0">
                <a:solidFill>
                  <a:srgbClr val="00386B"/>
                </a:solidFill>
                <a:effectLst/>
              </a:rPr>
              <a:t>Free Body Diagram Procedure</a:t>
            </a:r>
          </a:p>
        </p:txBody>
      </p:sp>
      <p:sp>
        <p:nvSpPr>
          <p:cNvPr id="31746" name="Rectangle 3"/>
          <p:cNvSpPr>
            <a:spLocks noGrp="1" noChangeArrowheads="1"/>
          </p:cNvSpPr>
          <p:nvPr>
            <p:ph type="body" idx="1"/>
          </p:nvPr>
        </p:nvSpPr>
        <p:spPr>
          <a:xfrm>
            <a:off x="180975" y="1147763"/>
            <a:ext cx="5973763" cy="1270000"/>
          </a:xfrm>
        </p:spPr>
        <p:txBody>
          <a:bodyPr/>
          <a:lstStyle/>
          <a:p>
            <a:pPr eaLnBrk="1" hangingPunct="1"/>
            <a:r>
              <a:rPr lang="en-US" smtClean="0"/>
              <a:t>2. Sketch the applied and norm forces. </a:t>
            </a:r>
          </a:p>
        </p:txBody>
      </p:sp>
      <p:pic>
        <p:nvPicPr>
          <p:cNvPr id="31747" name="Picture 4"/>
          <p:cNvPicPr>
            <a:picLocks noChangeAspect="1" noChangeArrowheads="1"/>
          </p:cNvPicPr>
          <p:nvPr/>
        </p:nvPicPr>
        <p:blipFill>
          <a:blip r:embed="rId3"/>
          <a:srcRect l="10504" t="4846" r="12907"/>
          <a:stretch>
            <a:fillRect/>
          </a:stretch>
        </p:blipFill>
        <p:spPr bwMode="auto">
          <a:xfrm>
            <a:off x="6327775" y="830263"/>
            <a:ext cx="2644775" cy="1751012"/>
          </a:xfrm>
          <a:prstGeom prst="rect">
            <a:avLst/>
          </a:prstGeom>
          <a:noFill/>
          <a:ln w="9525">
            <a:noFill/>
            <a:miter lim="800000"/>
            <a:headEnd/>
            <a:tailEnd/>
          </a:ln>
        </p:spPr>
      </p:pic>
      <p:sp>
        <p:nvSpPr>
          <p:cNvPr id="400392" name="Rectangle 8"/>
          <p:cNvSpPr>
            <a:spLocks noChangeArrowheads="1"/>
          </p:cNvSpPr>
          <p:nvPr/>
        </p:nvSpPr>
        <p:spPr bwMode="auto">
          <a:xfrm>
            <a:off x="238125" y="2689225"/>
            <a:ext cx="8753475" cy="1800225"/>
          </a:xfrm>
          <a:prstGeom prst="rect">
            <a:avLst/>
          </a:prstGeom>
          <a:noFill/>
          <a:ln w="9525">
            <a:noFill/>
            <a:miter lim="800000"/>
            <a:headEnd/>
            <a:tailEnd/>
          </a:ln>
        </p:spPr>
        <p:txBody>
          <a:bodyPr>
            <a:spAutoFit/>
          </a:bodyPr>
          <a:lstStyle/>
          <a:p>
            <a:r>
              <a:rPr lang="en-US" sz="2800" i="1">
                <a:solidFill>
                  <a:srgbClr val="FF3300"/>
                </a:solidFill>
              </a:rPr>
              <a:t>When an object is in </a:t>
            </a:r>
            <a:r>
              <a:rPr lang="en-US" sz="2800" b="1" i="1">
                <a:solidFill>
                  <a:srgbClr val="FF3300"/>
                </a:solidFill>
              </a:rPr>
              <a:t>contact with</a:t>
            </a:r>
            <a:r>
              <a:rPr lang="en-US" sz="2800" i="1">
                <a:solidFill>
                  <a:srgbClr val="FF3300"/>
                </a:solidFill>
              </a:rPr>
              <a:t> and is </a:t>
            </a:r>
            <a:r>
              <a:rPr lang="en-US" sz="2800" b="1" i="1">
                <a:solidFill>
                  <a:srgbClr val="FF3300"/>
                </a:solidFill>
              </a:rPr>
              <a:t>supported</a:t>
            </a:r>
            <a:r>
              <a:rPr lang="en-US" sz="2800" i="1">
                <a:solidFill>
                  <a:srgbClr val="FF3300"/>
                </a:solidFill>
              </a:rPr>
              <a:t> by a second object, the second object can be replaced with a normal force which is perpendicular to the surface of the second object.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03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39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sz="4000" smtClean="0">
                <a:solidFill>
                  <a:srgbClr val="00386B"/>
                </a:solidFill>
                <a:effectLst/>
              </a:rPr>
              <a:t>Free Body Diagram Procedure</a:t>
            </a:r>
          </a:p>
        </p:txBody>
      </p:sp>
      <p:sp>
        <p:nvSpPr>
          <p:cNvPr id="33794" name="Rectangle 3"/>
          <p:cNvSpPr>
            <a:spLocks noGrp="1" noChangeArrowheads="1"/>
          </p:cNvSpPr>
          <p:nvPr>
            <p:ph type="body" idx="1"/>
          </p:nvPr>
        </p:nvSpPr>
        <p:spPr>
          <a:xfrm>
            <a:off x="161925" y="1147763"/>
            <a:ext cx="6383338" cy="1127125"/>
          </a:xfrm>
        </p:spPr>
        <p:txBody>
          <a:bodyPr/>
          <a:lstStyle/>
          <a:p>
            <a:pPr eaLnBrk="1" hangingPunct="1">
              <a:lnSpc>
                <a:spcPct val="90000"/>
              </a:lnSpc>
            </a:pPr>
            <a:r>
              <a:rPr lang="en-US" smtClean="0"/>
              <a:t>2. Sketch the applied force and norm forces. </a:t>
            </a:r>
          </a:p>
          <a:p>
            <a:pPr eaLnBrk="1" hangingPunct="1">
              <a:lnSpc>
                <a:spcPct val="90000"/>
              </a:lnSpc>
            </a:pPr>
            <a:endParaRPr lang="en-US" smtClean="0"/>
          </a:p>
        </p:txBody>
      </p:sp>
      <p:pic>
        <p:nvPicPr>
          <p:cNvPr id="33795" name="Picture 4"/>
          <p:cNvPicPr>
            <a:picLocks noChangeAspect="1" noChangeArrowheads="1"/>
          </p:cNvPicPr>
          <p:nvPr/>
        </p:nvPicPr>
        <p:blipFill>
          <a:blip r:embed="rId3"/>
          <a:srcRect l="10504" t="4846" r="12907"/>
          <a:stretch>
            <a:fillRect/>
          </a:stretch>
        </p:blipFill>
        <p:spPr bwMode="auto">
          <a:xfrm>
            <a:off x="6327775" y="830263"/>
            <a:ext cx="2644775" cy="1751012"/>
          </a:xfrm>
          <a:prstGeom prst="rect">
            <a:avLst/>
          </a:prstGeom>
          <a:noFill/>
          <a:ln w="9525">
            <a:noFill/>
            <a:miter lim="800000"/>
            <a:headEnd/>
            <a:tailEnd/>
          </a:ln>
        </p:spPr>
      </p:pic>
      <p:sp>
        <p:nvSpPr>
          <p:cNvPr id="33796" name="Rectangle 7"/>
          <p:cNvSpPr>
            <a:spLocks noChangeArrowheads="1"/>
          </p:cNvSpPr>
          <p:nvPr/>
        </p:nvSpPr>
        <p:spPr bwMode="auto">
          <a:xfrm>
            <a:off x="3009900" y="4057650"/>
            <a:ext cx="2886075" cy="561975"/>
          </a:xfrm>
          <a:prstGeom prst="rect">
            <a:avLst/>
          </a:prstGeom>
          <a:noFill/>
          <a:ln w="38100">
            <a:solidFill>
              <a:schemeClr val="tx1"/>
            </a:solidFill>
            <a:miter lim="800000"/>
            <a:headEnd/>
            <a:tailEnd/>
          </a:ln>
        </p:spPr>
        <p:txBody>
          <a:bodyPr wrap="none" anchor="ctr"/>
          <a:lstStyle/>
          <a:p>
            <a:endParaRPr lang="en-US"/>
          </a:p>
        </p:txBody>
      </p:sp>
      <p:sp>
        <p:nvSpPr>
          <p:cNvPr id="402440" name="Line 8"/>
          <p:cNvSpPr>
            <a:spLocks noChangeShapeType="1"/>
          </p:cNvSpPr>
          <p:nvPr/>
        </p:nvSpPr>
        <p:spPr bwMode="auto">
          <a:xfrm>
            <a:off x="4414838" y="4629150"/>
            <a:ext cx="0" cy="1352550"/>
          </a:xfrm>
          <a:prstGeom prst="line">
            <a:avLst/>
          </a:prstGeom>
          <a:noFill/>
          <a:ln w="88900">
            <a:solidFill>
              <a:srgbClr val="FF0000"/>
            </a:solidFill>
            <a:round/>
            <a:headEnd/>
            <a:tailEnd type="triangle" w="med" len="med"/>
          </a:ln>
        </p:spPr>
        <p:txBody>
          <a:bodyPr wrap="none" anchor="ctr"/>
          <a:lstStyle/>
          <a:p>
            <a:endParaRPr lang="en-US"/>
          </a:p>
        </p:txBody>
      </p:sp>
      <p:sp>
        <p:nvSpPr>
          <p:cNvPr id="402441" name="Line 9"/>
          <p:cNvSpPr>
            <a:spLocks noChangeShapeType="1"/>
          </p:cNvSpPr>
          <p:nvPr/>
        </p:nvSpPr>
        <p:spPr bwMode="auto">
          <a:xfrm>
            <a:off x="4418013" y="2689225"/>
            <a:ext cx="0" cy="1352550"/>
          </a:xfrm>
          <a:prstGeom prst="line">
            <a:avLst/>
          </a:prstGeom>
          <a:noFill/>
          <a:ln w="88900">
            <a:solidFill>
              <a:srgbClr val="FF0000"/>
            </a:solidFill>
            <a:round/>
            <a:headEnd type="triangle" w="med" len="med"/>
            <a:tailEnd/>
          </a:ln>
        </p:spPr>
        <p:txBody>
          <a:bodyPr wrap="none" anchor="ctr"/>
          <a:lstStyle/>
          <a:p>
            <a:endParaRPr lang="en-US"/>
          </a:p>
        </p:txBody>
      </p:sp>
      <p:sp>
        <p:nvSpPr>
          <p:cNvPr id="402442" name="Text Box 10"/>
          <p:cNvSpPr txBox="1">
            <a:spLocks noChangeArrowheads="1"/>
          </p:cNvSpPr>
          <p:nvPr/>
        </p:nvSpPr>
        <p:spPr bwMode="auto">
          <a:xfrm>
            <a:off x="5067300" y="4976813"/>
            <a:ext cx="3686175" cy="954087"/>
          </a:xfrm>
          <a:prstGeom prst="rect">
            <a:avLst/>
          </a:prstGeom>
          <a:noFill/>
          <a:ln w="9525">
            <a:noFill/>
            <a:miter lim="800000"/>
            <a:headEnd/>
            <a:tailEnd/>
          </a:ln>
        </p:spPr>
        <p:txBody>
          <a:bodyPr>
            <a:spAutoFit/>
          </a:bodyPr>
          <a:lstStyle/>
          <a:p>
            <a:pPr>
              <a:spcBef>
                <a:spcPct val="50000"/>
              </a:spcBef>
            </a:pPr>
            <a:r>
              <a:rPr lang="en-US" sz="2800">
                <a:solidFill>
                  <a:srgbClr val="FF3300"/>
                </a:solidFill>
              </a:rPr>
              <a:t>Applied Force </a:t>
            </a:r>
            <a:r>
              <a:rPr lang="en-US" sz="2800"/>
              <a:t>  Weight of top book</a:t>
            </a:r>
          </a:p>
        </p:txBody>
      </p:sp>
      <p:sp>
        <p:nvSpPr>
          <p:cNvPr id="402443" name="Text Box 11"/>
          <p:cNvSpPr txBox="1">
            <a:spLocks noChangeArrowheads="1"/>
          </p:cNvSpPr>
          <p:nvPr/>
        </p:nvSpPr>
        <p:spPr bwMode="auto">
          <a:xfrm>
            <a:off x="179388" y="2644775"/>
            <a:ext cx="2501900" cy="2654300"/>
          </a:xfrm>
          <a:prstGeom prst="rect">
            <a:avLst/>
          </a:prstGeom>
          <a:noFill/>
          <a:ln w="9525">
            <a:noFill/>
            <a:miter lim="800000"/>
            <a:headEnd/>
            <a:tailEnd/>
          </a:ln>
        </p:spPr>
        <p:txBody>
          <a:bodyPr>
            <a:spAutoFit/>
          </a:bodyPr>
          <a:lstStyle/>
          <a:p>
            <a:pPr>
              <a:spcBef>
                <a:spcPct val="50000"/>
              </a:spcBef>
            </a:pPr>
            <a:r>
              <a:rPr lang="en-US" sz="2800">
                <a:solidFill>
                  <a:srgbClr val="FF3300"/>
                </a:solidFill>
              </a:rPr>
              <a:t>Normal Force </a:t>
            </a:r>
            <a:r>
              <a:rPr lang="en-US" sz="2800"/>
              <a:t>Reaction force pushing up on the book, causing it not to fall</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24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244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244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24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2440" grpId="0" animBg="1"/>
      <p:bldP spid="402441" grpId="0" animBg="1"/>
      <p:bldP spid="402442" grpId="0"/>
      <p:bldP spid="402443"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1019&quot;&gt;&lt;object type=&quot;3&quot; unique_id=&quot;11020&quot;&gt;&lt;property id=&quot;20148&quot; value=&quot;5&quot;/&gt;&lt;property id=&quot;20300&quot; value=&quot;Slide 1 - &amp;quot;Free Body Diagrams&amp;quot;&quot;/&gt;&lt;property id=&quot;20307&quot; value=&quot;499&quot;/&gt;&lt;/object&gt;&lt;object type=&quot;3&quot; unique_id=&quot;11021&quot;&gt;&lt;property id=&quot;20148&quot; value=&quot;5&quot;/&gt;&lt;property id=&quot;20300&quot; value=&quot;Slide 2 - &amp;quot;Free Body Diagram&amp;quot;&quot;/&gt;&lt;property id=&quot;20307&quot; value=&quot;426&quot;/&gt;&lt;/object&gt;&lt;object type=&quot;3&quot; unique_id=&quot;11022&quot;&gt;&lt;property id=&quot;20148&quot; value=&quot;5&quot;/&gt;&lt;property id=&quot;20300&quot; value=&quot;Slide 3 - &amp;quot;Free Body Diagram Components&amp;quot;&quot;/&gt;&lt;property id=&quot;20307&quot; value=&quot;456&quot;/&gt;&lt;/object&gt;&lt;object type=&quot;3&quot; unique_id=&quot;11023&quot;&gt;&lt;property id=&quot;20148&quot; value=&quot;5&quot;/&gt;&lt;property id=&quot;20300&quot; value=&quot;Slide 4 - &amp;quot;Free Body Diagram Components&amp;quot;&quot;/&gt;&lt;property id=&quot;20307&quot; value=&quot;493&quot;/&gt;&lt;/object&gt;&lt;object type=&quot;3&quot; unique_id=&quot;11024&quot;&gt;&lt;property id=&quot;20148&quot; value=&quot;5&quot;/&gt;&lt;property id=&quot;20300&quot; value=&quot;Slide 5 - &amp;quot;Moment Review&amp;quot;&quot;/&gt;&lt;property id=&quot;20307&quot; value=&quot;457&quot;/&gt;&lt;/object&gt;&lt;object type=&quot;3&quot; unique_id=&quot;11025&quot;&gt;&lt;property id=&quot;20148&quot; value=&quot;5&quot;/&gt;&lt;property id=&quot;20300&quot; value=&quot;Slide 6 - &amp;quot;Free Body Diagram Procedure&amp;quot;&quot;/&gt;&lt;property id=&quot;20307&quot; value=&quot;451&quot;/&gt;&lt;/object&gt;&lt;object type=&quot;3&quot; unique_id=&quot;11026&quot;&gt;&lt;property id=&quot;20148&quot; value=&quot;5&quot;/&gt;&lt;property id=&quot;20300&quot; value=&quot;Slide 7 - &amp;quot;Free Body Diagram Procedure&amp;quot;&quot;/&gt;&lt;property id=&quot;20307&quot; value=&quot;447&quot;/&gt;&lt;/object&gt;&lt;object type=&quot;3&quot; unique_id=&quot;11027&quot;&gt;&lt;property id=&quot;20148&quot; value=&quot;5&quot;/&gt;&lt;property id=&quot;20300&quot; value=&quot;Slide 8 - &amp;quot;Free Body Diagram Procedure&amp;quot;&quot;/&gt;&lt;property id=&quot;20307&quot; value=&quot;494&quot;/&gt;&lt;/object&gt;&lt;object type=&quot;3&quot; unique_id=&quot;11028&quot;&gt;&lt;property id=&quot;20148&quot; value=&quot;5&quot;/&gt;&lt;property id=&quot;20300&quot; value=&quot;Slide 9 - &amp;quot;Free Body Diagram Procedure&amp;quot;&quot;/&gt;&lt;property id=&quot;20307&quot; value=&quot;495&quot;/&gt;&lt;/object&gt;&lt;object type=&quot;3&quot; unique_id=&quot;11029&quot;&gt;&lt;property id=&quot;20148&quot; value=&quot;5&quot;/&gt;&lt;property id=&quot;20300&quot; value=&quot;Slide 10 - &amp;quot;Free Body Diagram Procedure&amp;quot;&quot;/&gt;&lt;property id=&quot;20307&quot; value=&quot;496&quot;/&gt;&lt;/object&gt;&lt;object type=&quot;3&quot; unique_id=&quot;11030&quot;&gt;&lt;property id=&quot;20148&quot; value=&quot;5&quot;/&gt;&lt;property id=&quot;20300&quot; value=&quot;Slide 11 - &amp;quot;Free Body Diagram Procedure&amp;quot;&quot;/&gt;&lt;property id=&quot;20307&quot; value=&quot;497&quot;/&gt;&lt;/object&gt;&lt;object type=&quot;3&quot; unique_id=&quot;11031&quot;&gt;&lt;property id=&quot;20148&quot; value=&quot;5&quot;/&gt;&lt;property id=&quot;20300&quot; value=&quot;Slide 12 - &amp;quot;Free Body Diagram Practice&amp;quot;&quot;/&gt;&lt;property id=&quot;20307&quot; value=&quot;407&quot;/&gt;&lt;/object&gt;&lt;object type=&quot;3&quot; unique_id=&quot;11032&quot;&gt;&lt;property id=&quot;20148&quot; value=&quot;5&quot;/&gt;&lt;property id=&quot;20300&quot; value=&quot;Slide 13&quot;/&gt;&lt;property id=&quot;20307&quot; value=&quot;414&quot;/&gt;&lt;/object&gt;&lt;object type=&quot;3&quot; unique_id=&quot;11033&quot;&gt;&lt;property id=&quot;20148&quot; value=&quot;5&quot;/&gt;&lt;property id=&quot;20300&quot; value=&quot;Slide 14 - &amp;quot;Free Body Diagram Practice&amp;quot;&quot;/&gt;&lt;property id=&quot;20307&quot; value=&quot;415&quot;/&gt;&lt;/object&gt;&lt;object type=&quot;3&quot; unique_id=&quot;11034&quot;&gt;&lt;property id=&quot;20148&quot; value=&quot;5&quot;/&gt;&lt;property id=&quot;20300&quot; value=&quot;Slide 15 - &amp;quot;Free Body Diagram Reactions&amp;quot;&quot;/&gt;&lt;property id=&quot;20307&quot; value=&quot;466&quot;/&gt;&lt;/object&gt;&lt;object type=&quot;3&quot; unique_id=&quot;11035&quot;&gt;&lt;property id=&quot;20148&quot; value=&quot;5&quot;/&gt;&lt;property id=&quot;20300&quot; value=&quot;Slide 16 - &amp;quot;Cable Support&amp;quot;&quot;/&gt;&lt;property id=&quot;20307&quot; value=&quot;467&quot;/&gt;&lt;/object&gt;&lt;object type=&quot;3&quot; unique_id=&quot;11036&quot;&gt;&lt;property id=&quot;20148&quot; value=&quot;5&quot;/&gt;&lt;property id=&quot;20300&quot; value=&quot;Slide 17 - &amp;quot;Cable Support&amp;quot;&quot;/&gt;&lt;property id=&quot;20307&quot; value=&quot;468&quot;/&gt;&lt;/object&gt;&lt;object type=&quot;3&quot; unique_id=&quot;11037&quot;&gt;&lt;property id=&quot;20148&quot; value=&quot;5&quot;/&gt;&lt;property id=&quot;20300&quot; value=&quot;Slide 18 - &amp;quot;Cable Support&amp;quot;&quot;/&gt;&lt;property id=&quot;20307&quot; value=&quot;469&quot;/&gt;&lt;/object&gt;&lt;object type=&quot;3&quot; unique_id=&quot;11038&quot;&gt;&lt;property id=&quot;20148&quot; value=&quot;5&quot;/&gt;&lt;property id=&quot;20300&quot; value=&quot;Slide 19 - &amp;quot;Pin Support&amp;quot;&quot;/&gt;&lt;property id=&quot;20307&quot; value=&quot;474&quot;/&gt;&lt;/object&gt;&lt;object type=&quot;3&quot; unique_id=&quot;11039&quot;&gt;&lt;property id=&quot;20148&quot; value=&quot;5&quot;/&gt;&lt;property id=&quot;20300&quot; value=&quot;Slide 20 - &amp;quot;Roller Support&amp;quot;&quot;/&gt;&lt;property id=&quot;20307&quot; value=&quot;475&quot;/&gt;&lt;/object&gt;&lt;object type=&quot;3&quot; unique_id=&quot;11040&quot;&gt;&lt;property id=&quot;20148&quot; value=&quot;5&quot;/&gt;&lt;property id=&quot;20300&quot; value=&quot;Slide 21 - &amp;quot;Common Support Reactions&amp;quot;&quot;/&gt;&lt;property id=&quot;20307&quot; value=&quot;476&quot;/&gt;&lt;/object&gt;&lt;object type=&quot;3&quot; unique_id=&quot;11041&quot;&gt;&lt;property id=&quot;20148&quot; value=&quot;5&quot;/&gt;&lt;property id=&quot;20300&quot; value=&quot;Slide 22 - &amp;quot;Built-in End Support&amp;quot;&quot;/&gt;&lt;property id=&quot;20307&quot; value=&quot;477&quot;/&gt;&lt;/object&gt;&lt;object type=&quot;3&quot; unique_id=&quot;11042&quot;&gt;&lt;property id=&quot;20148&quot; value=&quot;5&quot;/&gt;&lt;property id=&quot;20300&quot; value=&quot;Slide 23 - &amp;quot;Summary Support Reactions&amp;quot;&quot;/&gt;&lt;property id=&quot;20307&quot; value=&quot;478&quot;/&gt;&lt;/object&gt;&lt;object type=&quot;3&quot; unique_id=&quot;11043&quot;&gt;&lt;property id=&quot;20148&quot; value=&quot;5&quot;/&gt;&lt;property id=&quot;20300&quot; value=&quot;Slide 24 - &amp;quot;Truss Bridge FBD&amp;quot;&quot;/&gt;&lt;property id=&quot;20307&quot; value=&quot;480&quot;/&gt;&lt;/object&gt;&lt;object type=&quot;3&quot; unique_id=&quot;11044&quot;&gt;&lt;property id=&quot;20148&quot; value=&quot;5&quot;/&gt;&lt;property id=&quot;20300&quot; value=&quot;Slide 25 - &amp;quot;Truss Bridge FBD&amp;quot;&quot;/&gt;&lt;property id=&quot;20307&quot; value=&quot;481&quot;/&gt;&lt;/object&gt;&lt;/object&gt;&lt;object type=&quot;8&quot; unique_id=&quot;11071&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23.4|3.1"/>
</p:tagLst>
</file>

<file path=ppt/tags/tag3.xml><?xml version="1.0" encoding="utf-8"?>
<p:tagLst xmlns:a="http://schemas.openxmlformats.org/drawingml/2006/main" xmlns:r="http://schemas.openxmlformats.org/officeDocument/2006/relationships" xmlns:p="http://schemas.openxmlformats.org/presentationml/2006/main">
  <p:tag name="TIMING" val="|2.2|12.5|4.9|10.2|5.2|10.8|6.7|7.2|16|3.5"/>
</p:tagLst>
</file>

<file path=ppt/tags/tag4.xml><?xml version="1.0" encoding="utf-8"?>
<p:tagLst xmlns:a="http://schemas.openxmlformats.org/drawingml/2006/main" xmlns:r="http://schemas.openxmlformats.org/officeDocument/2006/relationships" xmlns:p="http://schemas.openxmlformats.org/presentationml/2006/main">
  <p:tag name="TIMING" val="|8.2|4.8|9.9|2.7|13.3|5.1|7.5|7.4|4|14.5|35.1"/>
</p:tagLst>
</file>

<file path=ppt/tags/tag5.xml><?xml version="1.0" encoding="utf-8"?>
<p:tagLst xmlns:a="http://schemas.openxmlformats.org/drawingml/2006/main" xmlns:r="http://schemas.openxmlformats.org/officeDocument/2006/relationships" xmlns:p="http://schemas.openxmlformats.org/presentationml/2006/main">
  <p:tag name="TIMING" val="|32.8|2|3.7|2.1|5.7|1.6|3.4|4.2|20"/>
</p:tagLst>
</file>

<file path=ppt/theme/theme1.xml><?xml version="1.0" encoding="utf-8"?>
<a:theme xmlns:a="http://schemas.openxmlformats.org/drawingml/2006/main" name="VA Template">
  <a:themeElements>
    <a:clrScheme name="VA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VA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rriculumTemplate">
  <a:themeElements>
    <a:clrScheme name="General_PowerPoint_Template_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General_PowerPoint_Template_200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eneral_PowerPoint_Template_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neral_PowerPoint_Template_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neral_PowerPoint_Template_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neral_PowerPoint_Template_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neral_PowerPoint_Template_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neral_PowerPoint_Template_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neral_PowerPoint_Template_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neral_PowerPoint_Template_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neral_PowerPoint_Template_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neral_PowerPoint_Template_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neral_PowerPoint_Template_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neral_PowerPoint_Template_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9235FAAB3A6C45B68E209888EDCD6D" ma:contentTypeVersion="1" ma:contentTypeDescription="Create a new document." ma:contentTypeScope="" ma:versionID="a2e51b4465781ee61c1be13b06600764">
  <xsd:schema xmlns:xsd="http://www.w3.org/2001/XMLSchema" xmlns:xs="http://www.w3.org/2001/XMLSchema" xmlns:p="http://schemas.microsoft.com/office/2006/metadata/properties" xmlns:ns3="7ceb0ffb-2088-4669-913c-61eab4515a9c" targetNamespace="http://schemas.microsoft.com/office/2006/metadata/properties" ma:root="true" ma:fieldsID="5953469f158cc4a2b9daa4bb352e0bea" ns3:_="">
    <xsd:import namespace="7ceb0ffb-2088-4669-913c-61eab4515a9c"/>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eb0ffb-2088-4669-913c-61eab4515a9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27C47A-3DA5-4064-A3E3-D4F579B9DB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10F2B1B-BE55-47CA-85C6-720FBD4D1B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eb0ffb-2088-4669-913c-61eab4515a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59D830-2DCF-4D8F-B0C6-50BC8B8B50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VA Template</Template>
  <TotalTime>11092</TotalTime>
  <Words>1613</Words>
  <Application>Microsoft Office PowerPoint</Application>
  <PresentationFormat>On-screen Show (4:3)</PresentationFormat>
  <Paragraphs>248</Paragraphs>
  <Slides>25</Slides>
  <Notes>24</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25</vt:i4>
      </vt:variant>
    </vt:vector>
  </HeadingPairs>
  <TitlesOfParts>
    <vt:vector size="28" baseType="lpstr">
      <vt:lpstr>VA Template</vt:lpstr>
      <vt:lpstr>CurriculumTemplate</vt:lpstr>
      <vt:lpstr>Equation</vt:lpstr>
      <vt:lpstr>PowerPoint Presentation</vt:lpstr>
      <vt:lpstr>Free Body Diagram</vt:lpstr>
      <vt:lpstr>Free Body Diagram Components</vt:lpstr>
      <vt:lpstr>Free Body Diagram Components</vt:lpstr>
      <vt:lpstr>Moment Review</vt:lpstr>
      <vt:lpstr>Free Body Diagram Procedure</vt:lpstr>
      <vt:lpstr>Free Body Diagram Procedure</vt:lpstr>
      <vt:lpstr>Free Body Diagram Procedure</vt:lpstr>
      <vt:lpstr>Free Body Diagram Procedure</vt:lpstr>
      <vt:lpstr>Free Body Diagram Procedure</vt:lpstr>
      <vt:lpstr>Free Body Diagram Procedure</vt:lpstr>
      <vt:lpstr>Free Body Diagram Practice</vt:lpstr>
      <vt:lpstr>PowerPoint Presentation</vt:lpstr>
      <vt:lpstr>Free Body Diagram Practice</vt:lpstr>
      <vt:lpstr>Free Body Diagram Reactions</vt:lpstr>
      <vt:lpstr>Cable Support</vt:lpstr>
      <vt:lpstr>Cable Support</vt:lpstr>
      <vt:lpstr>Cable Support</vt:lpstr>
      <vt:lpstr>Pin Support</vt:lpstr>
      <vt:lpstr>Roller Support</vt:lpstr>
      <vt:lpstr>Common Support Reactions</vt:lpstr>
      <vt:lpstr>Built-In-End Support</vt:lpstr>
      <vt:lpstr>Summary Support Reactions</vt:lpstr>
      <vt:lpstr>Truss Bridge FBD</vt:lpstr>
      <vt:lpstr>Truss Bridge FBD</vt:lpstr>
    </vt:vector>
  </TitlesOfParts>
  <Company>Project Lead The Way,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2.1.3 Free Body Diagrams</dc:title>
  <dc:subject>PoE - Lesson 2.1</dc:subject>
  <dc:creator>PLTW</dc:creator>
  <cp:lastModifiedBy>Matt Arnold</cp:lastModifiedBy>
  <cp:revision>176</cp:revision>
  <dcterms:created xsi:type="dcterms:W3CDTF">2007-12-31T23:36:13Z</dcterms:created>
  <dcterms:modified xsi:type="dcterms:W3CDTF">2014-11-17T21:20:21Z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0x010100889235FAAB3A6C45B68E209888EDCD6D</vt:lpwstr>
  </property>
  <property fmtid="{D5CDD505-2E9C-101B-9397-08002B2CF9AE}" pid="3" name="IsMyDocuments">
    <vt:bool>true</vt:bool>
  </property>
</Properties>
</file>