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718" r:id="rId5"/>
    <p:sldMasterId id="2147483748" r:id="rId6"/>
    <p:sldMasterId id="2147483753" r:id="rId7"/>
  </p:sldMasterIdLst>
  <p:notesMasterIdLst>
    <p:notesMasterId r:id="rId44"/>
  </p:notesMasterIdLst>
  <p:handoutMasterIdLst>
    <p:handoutMasterId r:id="rId45"/>
  </p:handoutMasterIdLst>
  <p:sldIdLst>
    <p:sldId id="308" r:id="rId8"/>
    <p:sldId id="273" r:id="rId9"/>
    <p:sldId id="275" r:id="rId10"/>
    <p:sldId id="277" r:id="rId11"/>
    <p:sldId id="276" r:id="rId12"/>
    <p:sldId id="279" r:id="rId13"/>
    <p:sldId id="270" r:id="rId14"/>
    <p:sldId id="292" r:id="rId15"/>
    <p:sldId id="294" r:id="rId16"/>
    <p:sldId id="307" r:id="rId17"/>
    <p:sldId id="280" r:id="rId18"/>
    <p:sldId id="286" r:id="rId19"/>
    <p:sldId id="282" r:id="rId20"/>
    <p:sldId id="287" r:id="rId21"/>
    <p:sldId id="281" r:id="rId22"/>
    <p:sldId id="284" r:id="rId23"/>
    <p:sldId id="283" r:id="rId24"/>
    <p:sldId id="289" r:id="rId25"/>
    <p:sldId id="285" r:id="rId26"/>
    <p:sldId id="305" r:id="rId27"/>
    <p:sldId id="295" r:id="rId28"/>
    <p:sldId id="297" r:id="rId29"/>
    <p:sldId id="298" r:id="rId30"/>
    <p:sldId id="299" r:id="rId31"/>
    <p:sldId id="300" r:id="rId32"/>
    <p:sldId id="306" r:id="rId33"/>
    <p:sldId id="302" r:id="rId34"/>
    <p:sldId id="303" r:id="rId35"/>
    <p:sldId id="290" r:id="rId36"/>
    <p:sldId id="261" r:id="rId37"/>
    <p:sldId id="262" r:id="rId38"/>
    <p:sldId id="263" r:id="rId39"/>
    <p:sldId id="264" r:id="rId40"/>
    <p:sldId id="265" r:id="rId41"/>
    <p:sldId id="266" r:id="rId42"/>
    <p:sldId id="267" r:id="rId43"/>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terrell" initials="" lastIdx="1" clrIdx="0"/>
  <p:cmAuthor id="1" name="benroth_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DA1F0"/>
    <a:srgbClr val="99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70651" autoAdjust="0"/>
  </p:normalViewPr>
  <p:slideViewPr>
    <p:cSldViewPr snapToGrid="0">
      <p:cViewPr>
        <p:scale>
          <a:sx n="70" d="100"/>
          <a:sy n="70" d="100"/>
        </p:scale>
        <p:origin x="-281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1128" y="-5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Centroids</a:t>
            </a:r>
          </a:p>
        </p:txBody>
      </p:sp>
      <p:sp>
        <p:nvSpPr>
          <p:cNvPr id="3079" name="Rectangle 7"/>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a:t>Principles of Engineering</a:t>
            </a:r>
            <a:r>
              <a:rPr lang="en-US" baseline="30000"/>
              <a:t>TM</a:t>
            </a:r>
            <a:endParaRPr lang="en-US"/>
          </a:p>
          <a:p>
            <a:pPr>
              <a:defRPr/>
            </a:pPr>
            <a:r>
              <a:rPr lang="en-US"/>
              <a:t>Unit </a:t>
            </a:r>
            <a:r>
              <a:rPr lang="en-US" smtClean="0"/>
              <a:t>2 </a:t>
            </a:r>
            <a:r>
              <a:rPr lang="en-US"/>
              <a:t>– Lesson </a:t>
            </a:r>
            <a:r>
              <a:rPr lang="en-US" smtClean="0"/>
              <a:t>2.1 </a:t>
            </a:r>
            <a:r>
              <a:rPr lang="en-US"/>
              <a:t>- Statics</a:t>
            </a:r>
          </a:p>
        </p:txBody>
      </p:sp>
      <p:sp>
        <p:nvSpPr>
          <p:cNvPr id="3080" name="Rectangle 8"/>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a:t>
            </a:r>
            <a:r>
              <a:rPr lang="en-US" smtClean="0"/>
              <a:t>2010</a:t>
            </a:r>
            <a:endParaRPr lang="en-US"/>
          </a:p>
          <a:p>
            <a:pPr>
              <a:defRPr/>
            </a:pPr>
            <a:endParaRPr lang="en-US"/>
          </a:p>
        </p:txBody>
      </p:sp>
      <p:sp>
        <p:nvSpPr>
          <p:cNvPr id="3081" name="Rectangle 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B590CB-266B-4E5F-8D1A-D8712D21ABD7}" type="slidenum">
              <a:rPr lang="en-US"/>
              <a:pPr>
                <a:defRPr/>
              </a:pPr>
              <a:t>‹#›</a:t>
            </a:fld>
            <a:endParaRPr lang="en-US"/>
          </a:p>
        </p:txBody>
      </p:sp>
    </p:spTree>
    <p:extLst>
      <p:ext uri="{BB962C8B-B14F-4D97-AF65-F5344CB8AC3E}">
        <p14:creationId xmlns:p14="http://schemas.microsoft.com/office/powerpoint/2010/main" val="181294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20"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Centroids</a:t>
            </a:r>
          </a:p>
        </p:txBody>
      </p:sp>
      <p:sp>
        <p:nvSpPr>
          <p:cNvPr id="13321" name="Rectangle 9"/>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a:t>Principles of Engineering</a:t>
            </a:r>
            <a:r>
              <a:rPr lang="en-US" baseline="30000"/>
              <a:t>TM</a:t>
            </a:r>
            <a:endParaRPr lang="en-US"/>
          </a:p>
          <a:p>
            <a:pPr>
              <a:defRPr/>
            </a:pPr>
            <a:r>
              <a:rPr lang="en-US"/>
              <a:t>Unit 2 – Lesson 2.1 - Statics</a:t>
            </a:r>
          </a:p>
        </p:txBody>
      </p:sp>
      <p:sp>
        <p:nvSpPr>
          <p:cNvPr id="55301" name="Rectangle 10"/>
          <p:cNvSpPr>
            <a:spLocks noChangeArrowheads="1"/>
          </p:cNvSpPr>
          <p:nvPr/>
        </p:nvSpPr>
        <p:spPr bwMode="auto">
          <a:xfrm>
            <a:off x="0" y="8763000"/>
            <a:ext cx="2971800" cy="457200"/>
          </a:xfrm>
          <a:prstGeom prst="rect">
            <a:avLst/>
          </a:prstGeom>
          <a:noFill/>
          <a:ln>
            <a:noFill/>
          </a:ln>
          <a:extLst/>
        </p:spPr>
        <p:txBody>
          <a:bodyPr anchor="b"/>
          <a:lstStyle/>
          <a:p>
            <a:pPr eaLnBrk="0" hangingPunct="0">
              <a:defRPr/>
            </a:pPr>
            <a:endParaRPr lang="en-US" sz="1200"/>
          </a:p>
          <a:p>
            <a:pPr eaLnBrk="0" hangingPunct="0">
              <a:defRPr/>
            </a:pPr>
            <a:endParaRPr lang="en-US" sz="1200"/>
          </a:p>
          <a:p>
            <a:pPr eaLnBrk="0" hangingPunct="0">
              <a:defRPr/>
            </a:pPr>
            <a:endParaRPr lang="en-US" sz="1200"/>
          </a:p>
          <a:p>
            <a:pPr>
              <a:defRPr/>
            </a:pPr>
            <a:endParaRPr lang="en-US" sz="1200"/>
          </a:p>
          <a:p>
            <a:pPr>
              <a:defRPr/>
            </a:pPr>
            <a:endParaRPr lang="en-US" sz="1200"/>
          </a:p>
          <a:p>
            <a:pPr eaLnBrk="0" hangingPunct="0">
              <a:defRPr/>
            </a:pPr>
            <a:r>
              <a:rPr lang="en-US" sz="1200"/>
              <a:t>Project Lead The Way, Inc.</a:t>
            </a:r>
            <a:endParaRPr lang="en-US" sz="1200" baseline="30000">
              <a:cs typeface="Arial" charset="0"/>
            </a:endParaRPr>
          </a:p>
          <a:p>
            <a:pPr eaLnBrk="0" hangingPunct="0">
              <a:defRPr/>
            </a:pPr>
            <a:r>
              <a:rPr lang="en-US" sz="1200">
                <a:cs typeface="Arial" charset="0"/>
              </a:rPr>
              <a:t>Copyright 2010</a:t>
            </a:r>
          </a:p>
          <a:p>
            <a:pPr>
              <a:defRPr/>
            </a:pPr>
            <a:endParaRPr lang="en-US" sz="1200"/>
          </a:p>
        </p:txBody>
      </p:sp>
      <p:sp>
        <p:nvSpPr>
          <p:cNvPr id="55302" name="Rectangle 11"/>
          <p:cNvSpPr>
            <a:spLocks noChangeArrowheads="1"/>
          </p:cNvSpPr>
          <p:nvPr/>
        </p:nvSpPr>
        <p:spPr bwMode="auto">
          <a:xfrm>
            <a:off x="3884613" y="8685213"/>
            <a:ext cx="2971800" cy="457200"/>
          </a:xfrm>
          <a:prstGeom prst="rect">
            <a:avLst/>
          </a:prstGeom>
          <a:noFill/>
          <a:ln>
            <a:noFill/>
          </a:ln>
          <a:extLst/>
        </p:spPr>
        <p:txBody>
          <a:bodyPr anchor="b"/>
          <a:lstStyle/>
          <a:p>
            <a:pPr algn="r">
              <a:defRPr/>
            </a:pPr>
            <a:fld id="{F6355A2E-0214-41D6-B5B6-9D50FF22AB02}" type="slidenum">
              <a:rPr lang="en-US" sz="1200"/>
              <a:pPr algn="r">
                <a:defRPr/>
              </a:pPr>
              <a:t>‹#›</a:t>
            </a:fld>
            <a:endParaRPr lang="en-US" sz="1200"/>
          </a:p>
        </p:txBody>
      </p:sp>
      <p:sp>
        <p:nvSpPr>
          <p:cNvPr id="39943" name="Rectangle 13"/>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1829140040"/>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8"/>
          <p:cNvSpPr>
            <a:spLocks noGrp="1" noChangeArrowheads="1"/>
          </p:cNvSpPr>
          <p:nvPr>
            <p:ph type="hdr" sz="quarter"/>
          </p:nvPr>
        </p:nvSpPr>
        <p:spPr>
          <a:noFill/>
        </p:spPr>
        <p:txBody>
          <a:bodyPr/>
          <a:lstStyle/>
          <a:p>
            <a:r>
              <a:rPr lang="en-US" smtClean="0"/>
              <a:t>Centroids</a:t>
            </a:r>
          </a:p>
        </p:txBody>
      </p:sp>
      <p:sp>
        <p:nvSpPr>
          <p:cNvPr id="2969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hdr" sz="quarter"/>
          </p:nvPr>
        </p:nvSpPr>
        <p:spPr>
          <a:noFill/>
        </p:spPr>
        <p:txBody>
          <a:bodyPr/>
          <a:lstStyle/>
          <a:p>
            <a:r>
              <a:rPr lang="en-US" smtClean="0"/>
              <a:t>Centroids</a:t>
            </a:r>
          </a:p>
        </p:txBody>
      </p:sp>
      <p:sp>
        <p:nvSpPr>
          <p:cNvPr id="5120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8"/>
          <p:cNvSpPr>
            <a:spLocks noGrp="1" noChangeArrowheads="1"/>
          </p:cNvSpPr>
          <p:nvPr>
            <p:ph type="hdr" sz="quarter"/>
          </p:nvPr>
        </p:nvSpPr>
        <p:spPr>
          <a:noFill/>
        </p:spPr>
        <p:txBody>
          <a:bodyPr/>
          <a:lstStyle/>
          <a:p>
            <a:r>
              <a:rPr lang="en-US" smtClean="0"/>
              <a:t>Centroids</a:t>
            </a:r>
          </a:p>
        </p:txBody>
      </p:sp>
      <p:sp>
        <p:nvSpPr>
          <p:cNvPr id="5325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8"/>
          <p:cNvSpPr>
            <a:spLocks noGrp="1" noChangeArrowheads="1"/>
          </p:cNvSpPr>
          <p:nvPr>
            <p:ph type="hdr" sz="quarter"/>
          </p:nvPr>
        </p:nvSpPr>
        <p:spPr>
          <a:noFill/>
        </p:spPr>
        <p:txBody>
          <a:bodyPr/>
          <a:lstStyle/>
          <a:p>
            <a:r>
              <a:rPr lang="en-US" smtClean="0"/>
              <a:t>Centroids</a:t>
            </a:r>
          </a:p>
        </p:txBody>
      </p:sp>
      <p:sp>
        <p:nvSpPr>
          <p:cNvPr id="5529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hdr" sz="quarter"/>
          </p:nvPr>
        </p:nvSpPr>
        <p:spPr>
          <a:noFill/>
        </p:spPr>
        <p:txBody>
          <a:bodyPr/>
          <a:lstStyle/>
          <a:p>
            <a:r>
              <a:rPr lang="en-US" smtClean="0"/>
              <a:t>Centroids</a:t>
            </a:r>
          </a:p>
        </p:txBody>
      </p:sp>
      <p:sp>
        <p:nvSpPr>
          <p:cNvPr id="5734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hdr" sz="quarter"/>
          </p:nvPr>
        </p:nvSpPr>
        <p:spPr>
          <a:noFill/>
        </p:spPr>
        <p:txBody>
          <a:bodyPr/>
          <a:lstStyle/>
          <a:p>
            <a:r>
              <a:rPr lang="en-US" smtClean="0"/>
              <a:t>Centroids</a:t>
            </a:r>
          </a:p>
        </p:txBody>
      </p:sp>
      <p:sp>
        <p:nvSpPr>
          <p:cNvPr id="5939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8"/>
          <p:cNvSpPr>
            <a:spLocks noGrp="1" noChangeArrowheads="1"/>
          </p:cNvSpPr>
          <p:nvPr>
            <p:ph type="hdr" sz="quarter"/>
          </p:nvPr>
        </p:nvSpPr>
        <p:spPr>
          <a:noFill/>
        </p:spPr>
        <p:txBody>
          <a:bodyPr/>
          <a:lstStyle/>
          <a:p>
            <a:r>
              <a:rPr lang="en-US" smtClean="0"/>
              <a:t>Centroids</a:t>
            </a:r>
          </a:p>
        </p:txBody>
      </p:sp>
      <p:sp>
        <p:nvSpPr>
          <p:cNvPr id="6144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8"/>
          <p:cNvSpPr>
            <a:spLocks noGrp="1" noChangeArrowheads="1"/>
          </p:cNvSpPr>
          <p:nvPr>
            <p:ph type="hdr" sz="quarter"/>
          </p:nvPr>
        </p:nvSpPr>
        <p:spPr>
          <a:noFill/>
        </p:spPr>
        <p:txBody>
          <a:bodyPr/>
          <a:lstStyle/>
          <a:p>
            <a:r>
              <a:rPr lang="en-US" smtClean="0"/>
              <a:t>Centroids</a:t>
            </a:r>
          </a:p>
        </p:txBody>
      </p:sp>
      <p:sp>
        <p:nvSpPr>
          <p:cNvPr id="6451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hdr" sz="quarter"/>
          </p:nvPr>
        </p:nvSpPr>
        <p:spPr>
          <a:noFill/>
        </p:spPr>
        <p:txBody>
          <a:bodyPr/>
          <a:lstStyle/>
          <a:p>
            <a:r>
              <a:rPr lang="en-US" smtClean="0"/>
              <a:t>Centroids</a:t>
            </a:r>
          </a:p>
        </p:txBody>
      </p:sp>
      <p:sp>
        <p:nvSpPr>
          <p:cNvPr id="6758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8"/>
          <p:cNvSpPr>
            <a:spLocks noGrp="1" noChangeArrowheads="1"/>
          </p:cNvSpPr>
          <p:nvPr>
            <p:ph type="hdr" sz="quarter"/>
          </p:nvPr>
        </p:nvSpPr>
        <p:spPr>
          <a:noFill/>
        </p:spPr>
        <p:txBody>
          <a:bodyPr/>
          <a:lstStyle/>
          <a:p>
            <a:r>
              <a:rPr lang="en-US" smtClean="0"/>
              <a:t>Centroids</a:t>
            </a:r>
          </a:p>
        </p:txBody>
      </p:sp>
      <p:sp>
        <p:nvSpPr>
          <p:cNvPr id="7065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r>
              <a:rPr lang="en-US" smtClean="0"/>
              <a:t>When you use negative areas, essentially you are subtracting those value, when they are entered into the summation.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Grp="1" noChangeArrowheads="1"/>
          </p:cNvSpPr>
          <p:nvPr>
            <p:ph type="hdr" sz="quarter"/>
          </p:nvPr>
        </p:nvSpPr>
        <p:spPr>
          <a:noFill/>
        </p:spPr>
        <p:txBody>
          <a:bodyPr/>
          <a:lstStyle/>
          <a:p>
            <a:r>
              <a:rPr lang="en-US" smtClean="0"/>
              <a:t>Centroids</a:t>
            </a:r>
          </a:p>
        </p:txBody>
      </p:sp>
      <p:sp>
        <p:nvSpPr>
          <p:cNvPr id="3174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75778"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77826"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79874"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81922"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84994"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88066"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91138"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8"/>
          <p:cNvSpPr>
            <a:spLocks noGrp="1" noChangeArrowheads="1"/>
          </p:cNvSpPr>
          <p:nvPr>
            <p:ph type="hdr" sz="quarter"/>
          </p:nvPr>
        </p:nvSpPr>
        <p:spPr>
          <a:noFill/>
        </p:spPr>
        <p:txBody>
          <a:bodyPr/>
          <a:lstStyle/>
          <a:p>
            <a:r>
              <a:rPr lang="en-US" smtClean="0"/>
              <a:t>Centroids</a:t>
            </a:r>
          </a:p>
        </p:txBody>
      </p:sp>
      <p:sp>
        <p:nvSpPr>
          <p:cNvPr id="9318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8"/>
          <p:cNvSpPr>
            <a:spLocks noGrp="1" noChangeArrowheads="1"/>
          </p:cNvSpPr>
          <p:nvPr>
            <p:ph type="hdr" sz="quarter"/>
          </p:nvPr>
        </p:nvSpPr>
        <p:spPr>
          <a:noFill/>
        </p:spPr>
        <p:txBody>
          <a:bodyPr/>
          <a:lstStyle/>
          <a:p>
            <a:r>
              <a:rPr lang="en-US" smtClean="0"/>
              <a:t>Centroids</a:t>
            </a:r>
          </a:p>
        </p:txBody>
      </p:sp>
      <p:sp>
        <p:nvSpPr>
          <p:cNvPr id="9523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523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5236" name="Rectangle 3"/>
          <p:cNvSpPr>
            <a:spLocks noGrp="1" noChangeArrowheads="1"/>
          </p:cNvSpPr>
          <p:nvPr>
            <p:ph type="body" idx="1"/>
          </p:nvPr>
        </p:nvSpPr>
        <p:spPr>
          <a:noFill/>
          <a:ln/>
        </p:spPr>
        <p:txBody>
          <a:bodyPr/>
          <a:lstStyle/>
          <a:p>
            <a:pPr eaLnBrk="1" hangingPunct="1"/>
            <a:r>
              <a:rPr lang="en-US" smtClean="0"/>
              <a:t>Most structural elements have geometry that can be divided into simple shapes. Each of these shapes can be considered to be part of a rectangular solid. </a:t>
            </a:r>
          </a:p>
          <a:p>
            <a:pPr eaLnBrk="1" hangingPunct="1"/>
            <a:r>
              <a:rPr lang="en-US" smtClean="0"/>
              <a:t>The shapes above include rectangle, L, C, Box, and 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8"/>
          <p:cNvSpPr>
            <a:spLocks noGrp="1" noChangeArrowheads="1"/>
          </p:cNvSpPr>
          <p:nvPr>
            <p:ph type="hdr" sz="quarter"/>
          </p:nvPr>
        </p:nvSpPr>
        <p:spPr>
          <a:noFill/>
        </p:spPr>
        <p:txBody>
          <a:bodyPr/>
          <a:lstStyle/>
          <a:p>
            <a:r>
              <a:rPr lang="en-US" smtClean="0"/>
              <a:t>Centroids</a:t>
            </a:r>
          </a:p>
        </p:txBody>
      </p:sp>
      <p:sp>
        <p:nvSpPr>
          <p:cNvPr id="9728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728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7284" name="Rectangle 3"/>
          <p:cNvSpPr>
            <a:spLocks noGrp="1" noChangeArrowheads="1"/>
          </p:cNvSpPr>
          <p:nvPr>
            <p:ph type="body" idx="1"/>
          </p:nvPr>
        </p:nvSpPr>
        <p:spPr>
          <a:noFill/>
          <a:ln/>
        </p:spPr>
        <p:txBody>
          <a:bodyPr/>
          <a:lstStyle/>
          <a:p>
            <a:pPr eaLnBrk="1" hangingPunct="1"/>
            <a:r>
              <a:rPr lang="en-US" smtClean="0"/>
              <a:t>An angle shape ( L-Shape) can be thought of as being subdivided into two rectangles. This can be done in two different ways.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noChangeArrowheads="1"/>
          </p:cNvSpPr>
          <p:nvPr>
            <p:ph type="hdr" sz="quarter"/>
          </p:nvPr>
        </p:nvSpPr>
        <p:spPr>
          <a:noFill/>
        </p:spPr>
        <p:txBody>
          <a:bodyPr/>
          <a:lstStyle/>
          <a:p>
            <a:r>
              <a:rPr lang="en-US" smtClean="0"/>
              <a:t>Centroids</a:t>
            </a:r>
          </a:p>
        </p:txBody>
      </p:sp>
      <p:sp>
        <p:nvSpPr>
          <p:cNvPr id="3379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8"/>
          <p:cNvSpPr>
            <a:spLocks noGrp="1" noChangeArrowheads="1"/>
          </p:cNvSpPr>
          <p:nvPr>
            <p:ph type="hdr" sz="quarter"/>
          </p:nvPr>
        </p:nvSpPr>
        <p:spPr>
          <a:noFill/>
        </p:spPr>
        <p:txBody>
          <a:bodyPr/>
          <a:lstStyle/>
          <a:p>
            <a:r>
              <a:rPr lang="en-US" smtClean="0"/>
              <a:t>Centroids</a:t>
            </a:r>
          </a:p>
        </p:txBody>
      </p:sp>
      <p:sp>
        <p:nvSpPr>
          <p:cNvPr id="9933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933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9332" name="Rectangle 3"/>
          <p:cNvSpPr>
            <a:spLocks noGrp="1" noChangeArrowheads="1"/>
          </p:cNvSpPr>
          <p:nvPr>
            <p:ph type="body" idx="1"/>
          </p:nvPr>
        </p:nvSpPr>
        <p:spPr>
          <a:noFill/>
          <a:ln/>
        </p:spPr>
        <p:txBody>
          <a:bodyPr/>
          <a:lstStyle/>
          <a:p>
            <a:pPr eaLnBrk="1" hangingPunct="1"/>
            <a:r>
              <a:rPr lang="en-US" smtClean="0"/>
              <a:t>A channel shape (C-Shape) can be subdivided into 3 rectangles. It can be subdivided in four different ways.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8"/>
          <p:cNvSpPr>
            <a:spLocks noGrp="1" noChangeArrowheads="1"/>
          </p:cNvSpPr>
          <p:nvPr>
            <p:ph type="hdr" sz="quarter"/>
          </p:nvPr>
        </p:nvSpPr>
        <p:spPr>
          <a:noFill/>
        </p:spPr>
        <p:txBody>
          <a:bodyPr/>
          <a:lstStyle/>
          <a:p>
            <a:r>
              <a:rPr lang="en-US" smtClean="0"/>
              <a:t>Centroids</a:t>
            </a:r>
          </a:p>
        </p:txBody>
      </p:sp>
      <p:sp>
        <p:nvSpPr>
          <p:cNvPr id="10137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137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1380" name="Rectangle 3"/>
          <p:cNvSpPr>
            <a:spLocks noGrp="1" noChangeArrowheads="1"/>
          </p:cNvSpPr>
          <p:nvPr>
            <p:ph type="body" idx="1"/>
          </p:nvPr>
        </p:nvSpPr>
        <p:spPr>
          <a:noFill/>
          <a:ln/>
        </p:spPr>
        <p:txBody>
          <a:bodyPr/>
          <a:lstStyle/>
          <a:p>
            <a:pPr eaLnBrk="1" hangingPunct="1"/>
            <a:r>
              <a:rPr lang="en-US" smtClean="0"/>
              <a:t>The box shape can be divided into four rectangles.</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8"/>
          <p:cNvSpPr>
            <a:spLocks noGrp="1" noChangeArrowheads="1"/>
          </p:cNvSpPr>
          <p:nvPr>
            <p:ph type="hdr" sz="quarter"/>
          </p:nvPr>
        </p:nvSpPr>
        <p:spPr>
          <a:noFill/>
        </p:spPr>
        <p:txBody>
          <a:bodyPr/>
          <a:lstStyle/>
          <a:p>
            <a:r>
              <a:rPr lang="en-US" smtClean="0"/>
              <a:t>Centroids</a:t>
            </a:r>
          </a:p>
        </p:txBody>
      </p:sp>
      <p:sp>
        <p:nvSpPr>
          <p:cNvPr id="10342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342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3428" name="Rectangle 3"/>
          <p:cNvSpPr>
            <a:spLocks noGrp="1" noChangeArrowheads="1"/>
          </p:cNvSpPr>
          <p:nvPr>
            <p:ph type="body" idx="1"/>
          </p:nvPr>
        </p:nvSpPr>
        <p:spPr>
          <a:noFill/>
          <a:ln/>
        </p:spPr>
        <p:txBody>
          <a:bodyPr/>
          <a:lstStyle/>
          <a:p>
            <a:pPr eaLnBrk="1" hangingPunct="1"/>
            <a:r>
              <a:rPr lang="en-US" smtClean="0"/>
              <a:t>An I-Beam can be divided into three rectangles.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8"/>
          <p:cNvSpPr>
            <a:spLocks noGrp="1" noChangeArrowheads="1"/>
          </p:cNvSpPr>
          <p:nvPr>
            <p:ph type="hdr" sz="quarter"/>
          </p:nvPr>
        </p:nvSpPr>
        <p:spPr>
          <a:noFill/>
        </p:spPr>
        <p:txBody>
          <a:bodyPr/>
          <a:lstStyle/>
          <a:p>
            <a:r>
              <a:rPr lang="en-US" smtClean="0"/>
              <a:t>Centroids</a:t>
            </a:r>
          </a:p>
        </p:txBody>
      </p:sp>
      <p:sp>
        <p:nvSpPr>
          <p:cNvPr id="10547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547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5476" name="Rectangle 3"/>
          <p:cNvSpPr>
            <a:spLocks noGrp="1" noChangeArrowheads="1"/>
          </p:cNvSpPr>
          <p:nvPr>
            <p:ph type="body" idx="1"/>
          </p:nvPr>
        </p:nvSpPr>
        <p:spPr>
          <a:noFill/>
          <a:ln/>
        </p:spPr>
        <p:txBody>
          <a:bodyPr/>
          <a:lstStyle/>
          <a:p>
            <a:pPr eaLnBrk="1" hangingPunct="1"/>
            <a:r>
              <a:rPr lang="en-US" smtClean="0"/>
              <a:t>In order to calculate the strength of a structural member, its centroid must first be calculated. If the member is subject to pure bending and its stresses remain in the elastic range, then the neutral axis, when seen in two dimensions, or the neutral plane in 3D, of the member passes through the centroid of the section. The centroid is an ordered pair, an x and y position. </a:t>
            </a:r>
          </a:p>
          <a:p>
            <a:pPr eaLnBrk="1" hangingPunct="1"/>
            <a:endParaRPr lang="en-US" smtClean="0"/>
          </a:p>
          <a:p>
            <a:pPr eaLnBrk="1" hangingPunct="1"/>
            <a:r>
              <a:rPr lang="en-US" smtClean="0"/>
              <a:t>The centroid is always located on an axis of symmetry. For a simple rectangle (which has two axes of symmetry), the location of the centroid is at the intersection of the two axes of symmetry.</a:t>
            </a:r>
          </a:p>
          <a:p>
            <a:pPr eaLnBrk="1" hangingPunct="1"/>
            <a:endParaRPr lang="en-US" smtClean="0"/>
          </a:p>
          <a:p>
            <a:pPr eaLnBrk="1" hangingPunct="1"/>
            <a:r>
              <a:rPr lang="en-US" smtClean="0"/>
              <a:t>Note the symbol used to indicate the centroid.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8"/>
          <p:cNvSpPr>
            <a:spLocks noGrp="1" noChangeArrowheads="1"/>
          </p:cNvSpPr>
          <p:nvPr>
            <p:ph type="hdr" sz="quarter"/>
          </p:nvPr>
        </p:nvSpPr>
        <p:spPr>
          <a:noFill/>
        </p:spPr>
        <p:txBody>
          <a:bodyPr/>
          <a:lstStyle/>
          <a:p>
            <a:r>
              <a:rPr lang="en-US" smtClean="0"/>
              <a:t>Centroids</a:t>
            </a:r>
          </a:p>
        </p:txBody>
      </p:sp>
      <p:sp>
        <p:nvSpPr>
          <p:cNvPr id="10752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752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7524" name="Rectangle 3"/>
          <p:cNvSpPr>
            <a:spLocks noGrp="1" noChangeArrowheads="1"/>
          </p:cNvSpPr>
          <p:nvPr>
            <p:ph type="body" idx="1"/>
          </p:nvPr>
        </p:nvSpPr>
        <p:spPr>
          <a:noFill/>
          <a:ln/>
        </p:spPr>
        <p:txBody>
          <a:bodyPr/>
          <a:lstStyle/>
          <a:p>
            <a:pPr eaLnBrk="1" hangingPunct="1">
              <a:spcBef>
                <a:spcPct val="50000"/>
              </a:spcBef>
            </a:pPr>
            <a:r>
              <a:rPr lang="en-US" smtClean="0"/>
              <a:t>The neutral plane is the unstressed region that passes through a structural member and separates the section under tension from the part of the structural member under compression.</a:t>
            </a:r>
          </a:p>
          <a:p>
            <a:pPr eaLnBrk="1" hangingPunct="1">
              <a:spcBef>
                <a:spcPct val="50000"/>
              </a:spcBef>
            </a:pPr>
            <a:endParaRPr lang="en-US" smtClean="0"/>
          </a:p>
          <a:p>
            <a:pPr eaLnBrk="1" hangingPunct="1">
              <a:spcBef>
                <a:spcPct val="50000"/>
              </a:spcBef>
            </a:pPr>
            <a:r>
              <a:rPr lang="en-US" smtClean="0"/>
              <a:t>This can easily be imagined or demonstrated using a loaf of bread that has not been sliced to watch the effects as it undergoes bending.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8"/>
          <p:cNvSpPr>
            <a:spLocks noGrp="1" noChangeArrowheads="1"/>
          </p:cNvSpPr>
          <p:nvPr>
            <p:ph type="hdr" sz="quarter"/>
          </p:nvPr>
        </p:nvSpPr>
        <p:spPr>
          <a:noFill/>
        </p:spPr>
        <p:txBody>
          <a:bodyPr/>
          <a:lstStyle/>
          <a:p>
            <a:r>
              <a:rPr lang="en-US" smtClean="0"/>
              <a:t>Centroids</a:t>
            </a:r>
          </a:p>
        </p:txBody>
      </p:sp>
      <p:sp>
        <p:nvSpPr>
          <p:cNvPr id="6656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a:spLocks noGrp="1" noChangeArrowheads="1"/>
          </p:cNvSpPr>
          <p:nvPr>
            <p:ph type="hdr" sz="quarter"/>
          </p:nvPr>
        </p:nvSpPr>
        <p:spPr>
          <a:noFill/>
        </p:spPr>
        <p:txBody>
          <a:bodyPr/>
          <a:lstStyle/>
          <a:p>
            <a:r>
              <a:rPr lang="en-US" smtClean="0"/>
              <a:t>Centroids</a:t>
            </a:r>
          </a:p>
        </p:txBody>
      </p:sp>
      <p:sp>
        <p:nvSpPr>
          <p:cNvPr id="3789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8"/>
          <p:cNvSpPr>
            <a:spLocks noGrp="1" noChangeArrowheads="1"/>
          </p:cNvSpPr>
          <p:nvPr>
            <p:ph type="hdr" sz="quarter"/>
          </p:nvPr>
        </p:nvSpPr>
        <p:spPr>
          <a:noFill/>
        </p:spPr>
        <p:txBody>
          <a:bodyPr/>
          <a:lstStyle/>
          <a:p>
            <a:r>
              <a:rPr lang="en-US" smtClean="0"/>
              <a:t>Centroids</a:t>
            </a:r>
          </a:p>
        </p:txBody>
      </p:sp>
      <p:sp>
        <p:nvSpPr>
          <p:cNvPr id="4096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4096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8"/>
          <p:cNvSpPr>
            <a:spLocks noGrp="1" noChangeArrowheads="1"/>
          </p:cNvSpPr>
          <p:nvPr>
            <p:ph type="hdr" sz="quarter"/>
          </p:nvPr>
        </p:nvSpPr>
        <p:spPr>
          <a:noFill/>
        </p:spPr>
        <p:txBody>
          <a:bodyPr/>
          <a:lstStyle/>
          <a:p>
            <a:r>
              <a:rPr lang="en-US" smtClean="0"/>
              <a:t>Centroids</a:t>
            </a:r>
          </a:p>
        </p:txBody>
      </p:sp>
      <p:sp>
        <p:nvSpPr>
          <p:cNvPr id="4301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4301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3012" name="Rectangle 3"/>
          <p:cNvSpPr>
            <a:spLocks noGrp="1" noChangeArrowheads="1"/>
          </p:cNvSpPr>
          <p:nvPr>
            <p:ph type="body" idx="1"/>
          </p:nvPr>
        </p:nvSpPr>
        <p:spPr>
          <a:noFill/>
          <a:ln/>
        </p:spPr>
        <p:txBody>
          <a:bodyPr/>
          <a:lstStyle/>
          <a:p>
            <a:pPr eaLnBrk="1" hangingPunct="1"/>
            <a:r>
              <a:rPr lang="en-US" smtClean="0"/>
              <a:t>Since a triangle does not have an axis of symmetry, the location of its centroid must be calculated.  </a:t>
            </a:r>
          </a:p>
          <a:p>
            <a:pPr eaLnBrk="1" hangingPunct="1"/>
            <a:endParaRPr lang="en-US" smtClean="0"/>
          </a:p>
          <a:p>
            <a:pPr eaLnBrk="1" hangingPunct="1"/>
            <a:r>
              <a:rPr lang="en-US" smtClean="0"/>
              <a:t>First, calculate the area of the triangle.</a:t>
            </a:r>
          </a:p>
          <a:p>
            <a:pPr eaLnBrk="1" hangingPunct="1"/>
            <a:endParaRPr lang="en-US" smtClean="0"/>
          </a:p>
          <a:p>
            <a:pPr eaLnBrk="1" hangingPunct="1"/>
            <a:r>
              <a:rPr lang="en-US" smtClean="0"/>
              <a:t>The x component of the centroid, lower case x bar, is the length of the base divided by 3. The y component of the centroid, lower case y bar, is the length of the height divided by 3. In other words, the centroid is located one-third of the distance from the large end of the triangle (or two-thirds of the distance from the pointed end).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Grp="1" noChangeArrowheads="1"/>
          </p:cNvSpPr>
          <p:nvPr>
            <p:ph type="hdr" sz="quarter"/>
          </p:nvPr>
        </p:nvSpPr>
        <p:spPr>
          <a:noFill/>
        </p:spPr>
        <p:txBody>
          <a:bodyPr/>
          <a:lstStyle/>
          <a:p>
            <a:r>
              <a:rPr lang="en-US" smtClean="0"/>
              <a:t>Centroids</a:t>
            </a:r>
          </a:p>
        </p:txBody>
      </p:sp>
      <p:sp>
        <p:nvSpPr>
          <p:cNvPr id="9011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011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8"/>
          <p:cNvSpPr>
            <a:spLocks noGrp="1" noChangeArrowheads="1"/>
          </p:cNvSpPr>
          <p:nvPr>
            <p:ph type="hdr" sz="quarter"/>
          </p:nvPr>
        </p:nvSpPr>
        <p:spPr>
          <a:noFill/>
        </p:spPr>
        <p:txBody>
          <a:bodyPr/>
          <a:lstStyle/>
          <a:p>
            <a:r>
              <a:rPr lang="en-US" smtClean="0"/>
              <a:t>Centroids</a:t>
            </a:r>
          </a:p>
        </p:txBody>
      </p:sp>
      <p:sp>
        <p:nvSpPr>
          <p:cNvPr id="9318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
        <p:nvSpPr>
          <p:cNvPr id="522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22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A62BC04-B28F-4CEB-83DA-D7F0608E5C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D31159E-F0F9-47E8-A766-A7BD270F37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1907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64198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5D37732-709D-4322-8D70-E0DCBF17A3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90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57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C99035C7-0940-4F3F-82A6-1D1B44C4D2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4494B6F-E398-4A16-90E1-4D7BEF7DB0B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a:srcRect/>
          <a:stretch>
            <a:fillRect/>
          </a:stretch>
        </p:blipFill>
        <p:spPr bwMode="auto">
          <a:xfrm>
            <a:off x="1447800" y="381000"/>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2D009D-C3DD-4394-BDD7-FCFD4B60FFC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90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57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1D25403-AB52-4572-B9F0-BAB9A4A25E3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73FF4-C12C-4515-86C8-7924D856445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5420E4-1591-4D33-AEE2-99D05AB017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E4D954A-9DC7-4C52-9129-E70E9E3FBA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2081E46-B102-4E8F-85DF-B5F04B3631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8E6752-10EC-4CF9-9B76-AE19A8B966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45EB51-61BF-4B21-8D0E-8D71F14476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6AB9697-4F05-4B1F-9981-8D39E590F3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E863CB2-8A98-4177-964F-B0AB596945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95F315-1B5F-4397-AD34-F2A2D6E5B0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DB5B37-2689-408D-8256-C06C4DF6D6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2286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305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4C97D46-DC40-4649-B872-48C5D386D116}" type="slidenum">
              <a:rPr lang="en-US"/>
              <a:pPr>
                <a:defRPr/>
              </a:pPr>
              <a:t>‹#›</a:t>
            </a:fld>
            <a:endParaRPr lang="en-US"/>
          </a:p>
        </p:txBody>
      </p:sp>
      <p:pic>
        <p:nvPicPr>
          <p:cNvPr id="1031" name="Picture 7"/>
          <p:cNvPicPr>
            <a:picLocks noChangeAspect="1" noChangeArrowheads="1"/>
          </p:cNvPicPr>
          <p:nvPr/>
        </p:nvPicPr>
        <p:blipFill>
          <a:blip r:embed="rId15">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1E856D-D1BE-4F16-A9A5-CB061A014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4.wmf"/><Relationship Id="rId4" Type="http://schemas.openxmlformats.org/officeDocument/2006/relationships/oleObject" Target="../embeddings/oleObject7.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6.xml"/><Relationship Id="rId7" Type="http://schemas.openxmlformats.org/officeDocument/2006/relationships/image" Target="../media/image31.wmf"/><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9.png"/><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4.png"/><Relationship Id="rId3" Type="http://schemas.openxmlformats.org/officeDocument/2006/relationships/notesSlide" Target="../notesSlides/notesSlide18.xml"/><Relationship Id="rId7" Type="http://schemas.openxmlformats.org/officeDocument/2006/relationships/oleObject" Target="../embeddings/oleObject14.bin"/><Relationship Id="rId12" Type="http://schemas.openxmlformats.org/officeDocument/2006/relationships/image" Target="../media/image43.png"/><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14.png"/><Relationship Id="rId5" Type="http://schemas.openxmlformats.org/officeDocument/2006/relationships/oleObject" Target="../embeddings/oleObject13.bin"/><Relationship Id="rId10" Type="http://schemas.openxmlformats.org/officeDocument/2006/relationships/image" Target="../media/image15.png"/><Relationship Id="rId4" Type="http://schemas.openxmlformats.org/officeDocument/2006/relationships/image" Target="../media/image38.png"/><Relationship Id="rId9" Type="http://schemas.openxmlformats.org/officeDocument/2006/relationships/image" Target="../media/image11.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4.xml"/><Relationship Id="rId7" Type="http://schemas.openxmlformats.org/officeDocument/2006/relationships/image" Target="../media/image42.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6.png"/><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0.png"/><Relationship Id="rId5" Type="http://schemas.openxmlformats.org/officeDocument/2006/relationships/image" Target="../media/image43.w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58.png"/><Relationship Id="rId3" Type="http://schemas.openxmlformats.org/officeDocument/2006/relationships/notesSlide" Target="../notesSlides/notesSlide26.xml"/><Relationship Id="rId7" Type="http://schemas.openxmlformats.org/officeDocument/2006/relationships/oleObject" Target="../embeddings/oleObject19.bin"/><Relationship Id="rId12" Type="http://schemas.openxmlformats.org/officeDocument/2006/relationships/image" Target="../media/image57.png"/><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34.wmf"/><Relationship Id="rId11" Type="http://schemas.openxmlformats.org/officeDocument/2006/relationships/image" Target="../media/image11.png"/><Relationship Id="rId5" Type="http://schemas.openxmlformats.org/officeDocument/2006/relationships/oleObject" Target="../embeddings/oleObject18.bin"/><Relationship Id="rId10"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15.png"/><Relationship Id="rId1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7.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 Id="rId9" Type="http://schemas.openxmlformats.org/officeDocument/2006/relationships/image" Target="../media/image26.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3.wmf"/><Relationship Id="rId4" Type="http://schemas.openxmlformats.org/officeDocument/2006/relationships/image" Target="../media/image14.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oleObject" Target="../embeddings/oleObject4.bin"/><Relationship Id="rId12"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image" Target="../media/image16.png"/><Relationship Id="rId5" Type="http://schemas.openxmlformats.org/officeDocument/2006/relationships/oleObject" Target="../embeddings/oleObject3.bin"/><Relationship Id="rId10" Type="http://schemas.openxmlformats.org/officeDocument/2006/relationships/image" Target="../media/image21.wmf"/><Relationship Id="rId4" Type="http://schemas.openxmlformats.org/officeDocument/2006/relationships/image" Target="../media/image23.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Centroids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a:t>
            </a:r>
            <a:r>
              <a:rPr lang="en-US" sz="800" dirty="0" smtClean="0">
                <a:latin typeface="Arial" panose="020B0604020202020204" pitchFamily="34" charset="0"/>
                <a:cs typeface="Arial" panose="020B0604020202020204" pitchFamily="34" charset="0"/>
              </a:rPr>
              <a:t>of</a:t>
            </a:r>
            <a:r>
              <a:rPr lang="en-US" sz="800" dirty="0" smtClean="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64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7" name="Rectangle 3"/>
          <p:cNvSpPr>
            <a:spLocks noGrp="1" noChangeArrowheads="1"/>
          </p:cNvSpPr>
          <p:nvPr>
            <p:ph type="title"/>
          </p:nvPr>
        </p:nvSpPr>
        <p:spPr/>
        <p:txBody>
          <a:bodyPr/>
          <a:lstStyle/>
          <a:p>
            <a:pPr eaLnBrk="1" hangingPunct="1"/>
            <a:r>
              <a:rPr lang="en-US" smtClean="0"/>
              <a:t>Centroid Location Equations </a:t>
            </a:r>
            <a:br>
              <a:rPr lang="en-US" smtClean="0"/>
            </a:br>
            <a:r>
              <a:rPr lang="en-US" sz="3600" smtClean="0">
                <a:solidFill>
                  <a:srgbClr val="FF0000"/>
                </a:solidFill>
              </a:rPr>
              <a:t>Complex Shapes</a:t>
            </a:r>
          </a:p>
        </p:txBody>
      </p:sp>
      <p:sp>
        <p:nvSpPr>
          <p:cNvPr id="47138" name="Line 16"/>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47139" name="Line 17"/>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graphicFrame>
        <p:nvGraphicFramePr>
          <p:cNvPr id="47134" name="Object 30"/>
          <p:cNvGraphicFramePr>
            <a:graphicFrameLocks noChangeAspect="1"/>
          </p:cNvGraphicFramePr>
          <p:nvPr>
            <p:extLst>
              <p:ext uri="{D42A27DB-BD31-4B8C-83A1-F6EECF244321}">
                <p14:modId xmlns:p14="http://schemas.microsoft.com/office/powerpoint/2010/main" val="2168281997"/>
              </p:ext>
            </p:extLst>
          </p:nvPr>
        </p:nvGraphicFramePr>
        <p:xfrm>
          <a:off x="996950" y="3362325"/>
          <a:ext cx="2689225" cy="1793875"/>
        </p:xfrm>
        <a:graphic>
          <a:graphicData uri="http://schemas.openxmlformats.org/presentationml/2006/ole">
            <mc:AlternateContent xmlns:mc="http://schemas.openxmlformats.org/markup-compatibility/2006">
              <mc:Choice xmlns:v="urn:schemas-microsoft-com:vml" Requires="v">
                <p:oleObj spid="_x0000_s49163" name="Equation" r:id="rId4" imgW="723600" imgH="482400" progId="Equation.DSMT4">
                  <p:embed/>
                </p:oleObj>
              </mc:Choice>
              <mc:Fallback>
                <p:oleObj name="Equation" r:id="rId4" imgW="723600" imgH="482400" progId="Equation.DSMT4">
                  <p:embed/>
                  <p:pic>
                    <p:nvPicPr>
                      <p:cNvPr id="0" name=""/>
                      <p:cNvPicPr>
                        <a:picLocks noChangeAspect="1" noChangeArrowheads="1"/>
                      </p:cNvPicPr>
                      <p:nvPr/>
                    </p:nvPicPr>
                    <p:blipFill>
                      <a:blip r:embed="rId5"/>
                      <a:srcRect/>
                      <a:stretch>
                        <a:fillRect/>
                      </a:stretch>
                    </p:blipFill>
                    <p:spPr bwMode="auto">
                      <a:xfrm>
                        <a:off x="996950" y="3362325"/>
                        <a:ext cx="2689225"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5" name="Object 31"/>
          <p:cNvGraphicFramePr>
            <a:graphicFrameLocks noChangeAspect="1"/>
          </p:cNvGraphicFramePr>
          <p:nvPr>
            <p:extLst>
              <p:ext uri="{D42A27DB-BD31-4B8C-83A1-F6EECF244321}">
                <p14:modId xmlns:p14="http://schemas.microsoft.com/office/powerpoint/2010/main" val="3585013437"/>
              </p:ext>
            </p:extLst>
          </p:nvPr>
        </p:nvGraphicFramePr>
        <p:xfrm>
          <a:off x="925513" y="1316038"/>
          <a:ext cx="2687637" cy="1789112"/>
        </p:xfrm>
        <a:graphic>
          <a:graphicData uri="http://schemas.openxmlformats.org/presentationml/2006/ole">
            <mc:AlternateContent xmlns:mc="http://schemas.openxmlformats.org/markup-compatibility/2006">
              <mc:Choice xmlns:v="urn:schemas-microsoft-com:vml" Requires="v">
                <p:oleObj spid="_x0000_s49164" name="Equation" r:id="rId6" imgW="723600" imgH="482400" progId="Equation.DSMT4">
                  <p:embed/>
                </p:oleObj>
              </mc:Choice>
              <mc:Fallback>
                <p:oleObj name="Equation" r:id="rId6" imgW="723600" imgH="482400" progId="Equation.DSMT4">
                  <p:embed/>
                  <p:pic>
                    <p:nvPicPr>
                      <p:cNvPr id="0" name=""/>
                      <p:cNvPicPr>
                        <a:picLocks noChangeAspect="1" noChangeArrowheads="1"/>
                      </p:cNvPicPr>
                      <p:nvPr/>
                    </p:nvPicPr>
                    <p:blipFill>
                      <a:blip r:embed="rId7"/>
                      <a:srcRect/>
                      <a:stretch>
                        <a:fillRect/>
                      </a:stretch>
                    </p:blipFill>
                    <p:spPr bwMode="auto">
                      <a:xfrm>
                        <a:off x="925513" y="1316038"/>
                        <a:ext cx="2687637"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6" name="Object 32"/>
          <p:cNvGraphicFramePr>
            <a:graphicFrameLocks noChangeAspect="1"/>
          </p:cNvGraphicFramePr>
          <p:nvPr>
            <p:extLst>
              <p:ext uri="{D42A27DB-BD31-4B8C-83A1-F6EECF244321}">
                <p14:modId xmlns:p14="http://schemas.microsoft.com/office/powerpoint/2010/main" val="801871099"/>
              </p:ext>
            </p:extLst>
          </p:nvPr>
        </p:nvGraphicFramePr>
        <p:xfrm>
          <a:off x="5291138" y="2228850"/>
          <a:ext cx="2811462" cy="1943100"/>
        </p:xfrm>
        <a:graphic>
          <a:graphicData uri="http://schemas.openxmlformats.org/presentationml/2006/ole">
            <mc:AlternateContent xmlns:mc="http://schemas.openxmlformats.org/markup-compatibility/2006">
              <mc:Choice xmlns:v="urn:schemas-microsoft-com:vml" Requires="v">
                <p:oleObj spid="_x0000_s49165" name="Equation" r:id="rId8" imgW="698400" imgH="482400" progId="Equation.DSMT4">
                  <p:embed/>
                </p:oleObj>
              </mc:Choice>
              <mc:Fallback>
                <p:oleObj name="Equation" r:id="rId8" imgW="698400" imgH="482400" progId="Equation.DSMT4">
                  <p:embed/>
                  <p:pic>
                    <p:nvPicPr>
                      <p:cNvPr id="0" name=""/>
                      <p:cNvPicPr>
                        <a:picLocks noChangeAspect="1" noChangeArrowheads="1"/>
                      </p:cNvPicPr>
                      <p:nvPr/>
                    </p:nvPicPr>
                    <p:blipFill>
                      <a:blip r:embed="rId9"/>
                      <a:srcRect/>
                      <a:stretch>
                        <a:fillRect/>
                      </a:stretch>
                    </p:blipFill>
                    <p:spPr bwMode="auto">
                      <a:xfrm>
                        <a:off x="5291138" y="2228850"/>
                        <a:ext cx="281146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2656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8371" name="Rectangle 3"/>
          <p:cNvSpPr>
            <a:spLocks noGrp="1" noChangeArrowheads="1"/>
          </p:cNvSpPr>
          <p:nvPr>
            <p:ph idx="1"/>
          </p:nvPr>
        </p:nvSpPr>
        <p:spPr>
          <a:xfrm>
            <a:off x="515938" y="4473575"/>
            <a:ext cx="8239125" cy="646113"/>
          </a:xfrm>
        </p:spPr>
        <p:txBody>
          <a:bodyPr/>
          <a:lstStyle/>
          <a:p>
            <a:pPr eaLnBrk="1" hangingPunct="1">
              <a:buFontTx/>
              <a:buNone/>
            </a:pPr>
            <a:r>
              <a:rPr lang="en-US" smtClean="0">
                <a:solidFill>
                  <a:srgbClr val="FF0000"/>
                </a:solidFill>
              </a:rPr>
              <a:t>	</a:t>
            </a:r>
            <a:r>
              <a:rPr lang="en-US" smtClean="0"/>
              <a:t>1. Divide the shape into simple shapes.</a:t>
            </a:r>
          </a:p>
        </p:txBody>
      </p:sp>
      <p:pic>
        <p:nvPicPr>
          <p:cNvPr id="50179" name="Picture 15"/>
          <p:cNvPicPr>
            <a:picLocks noChangeAspect="1" noChangeArrowheads="1"/>
          </p:cNvPicPr>
          <p:nvPr/>
        </p:nvPicPr>
        <p:blipFill>
          <a:blip r:embed="rId3"/>
          <a:srcRect/>
          <a:stretch>
            <a:fillRect/>
          </a:stretch>
        </p:blipFill>
        <p:spPr bwMode="auto">
          <a:xfrm>
            <a:off x="2968625" y="949325"/>
            <a:ext cx="3162300" cy="3171825"/>
          </a:xfrm>
          <a:prstGeom prst="rect">
            <a:avLst/>
          </a:prstGeom>
          <a:noFill/>
          <a:ln w="9525">
            <a:noFill/>
            <a:miter lim="800000"/>
            <a:headEnd/>
            <a:tailEnd/>
          </a:ln>
        </p:spPr>
      </p:pic>
      <p:sp>
        <p:nvSpPr>
          <p:cNvPr id="58384" name="Line 16"/>
          <p:cNvSpPr>
            <a:spLocks noChangeShapeType="1"/>
          </p:cNvSpPr>
          <p:nvPr/>
        </p:nvSpPr>
        <p:spPr bwMode="auto">
          <a:xfrm>
            <a:off x="4557713" y="952500"/>
            <a:ext cx="0" cy="3140075"/>
          </a:xfrm>
          <a:prstGeom prst="line">
            <a:avLst/>
          </a:prstGeom>
          <a:noFill/>
          <a:ln w="25400">
            <a:solidFill>
              <a:schemeClr val="tx1"/>
            </a:solidFill>
            <a:prstDash val="dash"/>
            <a:round/>
            <a:headEnd/>
            <a:tailEnd/>
          </a:ln>
        </p:spPr>
        <p:txBody>
          <a:bodyPr/>
          <a:lstStyle/>
          <a:p>
            <a:endParaRPr lang="en-US"/>
          </a:p>
        </p:txBody>
      </p:sp>
      <p:sp>
        <p:nvSpPr>
          <p:cNvPr id="58385" name="Line 17"/>
          <p:cNvSpPr>
            <a:spLocks noChangeShapeType="1"/>
          </p:cNvSpPr>
          <p:nvPr/>
        </p:nvSpPr>
        <p:spPr bwMode="auto">
          <a:xfrm flipH="1" flipV="1">
            <a:off x="4560888" y="2530475"/>
            <a:ext cx="1565275" cy="6350"/>
          </a:xfrm>
          <a:prstGeom prst="line">
            <a:avLst/>
          </a:prstGeom>
          <a:noFill/>
          <a:ln w="25400">
            <a:solidFill>
              <a:schemeClr val="tx1"/>
            </a:solidFill>
            <a:prstDash val="dash"/>
            <a:round/>
            <a:headEnd/>
            <a:tailEnd/>
          </a:ln>
        </p:spPr>
        <p:txBody>
          <a:bodyPr/>
          <a:lstStyle/>
          <a:p>
            <a:endParaRPr lang="en-US"/>
          </a:p>
        </p:txBody>
      </p:sp>
      <p:sp>
        <p:nvSpPr>
          <p:cNvPr id="58386" name="Text Box 18"/>
          <p:cNvSpPr txBox="1">
            <a:spLocks noChangeArrowheads="1"/>
          </p:cNvSpPr>
          <p:nvPr/>
        </p:nvSpPr>
        <p:spPr bwMode="auto">
          <a:xfrm>
            <a:off x="3567113" y="2278063"/>
            <a:ext cx="479425" cy="366712"/>
          </a:xfrm>
          <a:prstGeom prst="rect">
            <a:avLst/>
          </a:prstGeom>
          <a:noFill/>
          <a:ln w="9525">
            <a:noFill/>
            <a:miter lim="800000"/>
            <a:headEnd/>
            <a:tailEnd/>
          </a:ln>
        </p:spPr>
        <p:txBody>
          <a:bodyPr>
            <a:spAutoFit/>
          </a:bodyPr>
          <a:lstStyle/>
          <a:p>
            <a:pPr>
              <a:spcBef>
                <a:spcPct val="50000"/>
              </a:spcBef>
            </a:pPr>
            <a:r>
              <a:rPr lang="en-US" b="1">
                <a:solidFill>
                  <a:schemeClr val="bg1"/>
                </a:solidFill>
              </a:rPr>
              <a:t>1</a:t>
            </a:r>
          </a:p>
        </p:txBody>
      </p:sp>
      <p:sp>
        <p:nvSpPr>
          <p:cNvPr id="58387" name="Text Box 19"/>
          <p:cNvSpPr txBox="1">
            <a:spLocks noChangeArrowheads="1"/>
          </p:cNvSpPr>
          <p:nvPr/>
        </p:nvSpPr>
        <p:spPr bwMode="auto">
          <a:xfrm>
            <a:off x="4881563" y="1882775"/>
            <a:ext cx="479425"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2</a:t>
            </a:r>
          </a:p>
        </p:txBody>
      </p:sp>
      <p:sp>
        <p:nvSpPr>
          <p:cNvPr id="58388" name="Text Box 20"/>
          <p:cNvSpPr txBox="1">
            <a:spLocks noChangeArrowheads="1"/>
          </p:cNvSpPr>
          <p:nvPr/>
        </p:nvSpPr>
        <p:spPr bwMode="auto">
          <a:xfrm>
            <a:off x="5248275" y="3127375"/>
            <a:ext cx="479425"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3</a:t>
            </a:r>
          </a:p>
        </p:txBody>
      </p:sp>
      <p:sp>
        <p:nvSpPr>
          <p:cNvPr id="58389" name="Line 21"/>
          <p:cNvSpPr>
            <a:spLocks noChangeShapeType="1"/>
          </p:cNvSpPr>
          <p:nvPr/>
        </p:nvSpPr>
        <p:spPr bwMode="auto">
          <a:xfrm flipH="1">
            <a:off x="2982913" y="696913"/>
            <a:ext cx="7937" cy="3417887"/>
          </a:xfrm>
          <a:prstGeom prst="line">
            <a:avLst/>
          </a:prstGeom>
          <a:noFill/>
          <a:ln w="38100">
            <a:solidFill>
              <a:srgbClr val="0000FF"/>
            </a:solidFill>
            <a:round/>
            <a:headEnd type="triangle" w="med" len="med"/>
            <a:tailEnd/>
          </a:ln>
        </p:spPr>
        <p:txBody>
          <a:bodyPr/>
          <a:lstStyle/>
          <a:p>
            <a:endParaRPr lang="en-US"/>
          </a:p>
        </p:txBody>
      </p:sp>
      <p:sp>
        <p:nvSpPr>
          <p:cNvPr id="58390" name="Line 22"/>
          <p:cNvSpPr>
            <a:spLocks noChangeShapeType="1"/>
          </p:cNvSpPr>
          <p:nvPr/>
        </p:nvSpPr>
        <p:spPr bwMode="auto">
          <a:xfrm flipH="1">
            <a:off x="2976563" y="4110038"/>
            <a:ext cx="3522662" cy="0"/>
          </a:xfrm>
          <a:prstGeom prst="line">
            <a:avLst/>
          </a:prstGeom>
          <a:noFill/>
          <a:ln w="38100">
            <a:solidFill>
              <a:srgbClr val="0000FF"/>
            </a:solidFill>
            <a:round/>
            <a:headEnd type="triangle" w="med" len="med"/>
            <a:tailEnd/>
          </a:ln>
        </p:spPr>
        <p:txBody>
          <a:bodyPr/>
          <a:lstStyle/>
          <a:p>
            <a:endParaRPr lang="en-US"/>
          </a:p>
        </p:txBody>
      </p:sp>
      <p:sp>
        <p:nvSpPr>
          <p:cNvPr id="58391" name="Rectangle 23"/>
          <p:cNvSpPr>
            <a:spLocks noChangeArrowheads="1"/>
          </p:cNvSpPr>
          <p:nvPr/>
        </p:nvSpPr>
        <p:spPr bwMode="auto">
          <a:xfrm>
            <a:off x="884238" y="5187950"/>
            <a:ext cx="7010400" cy="579438"/>
          </a:xfrm>
          <a:prstGeom prst="rect">
            <a:avLst/>
          </a:prstGeom>
          <a:noFill/>
          <a:ln w="9525">
            <a:noFill/>
            <a:miter lim="800000"/>
            <a:headEnd/>
            <a:tailEnd/>
          </a:ln>
        </p:spPr>
        <p:txBody>
          <a:bodyPr>
            <a:spAutoFit/>
          </a:bodyPr>
          <a:lstStyle/>
          <a:p>
            <a:pPr>
              <a:spcBef>
                <a:spcPct val="20000"/>
              </a:spcBef>
            </a:pPr>
            <a:r>
              <a:rPr lang="en-US" sz="3200"/>
              <a:t>2. Determine a reference axis.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84"/>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58386"/>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58385"/>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58387"/>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583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89"/>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58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84" grpId="0" animBg="1"/>
      <p:bldP spid="58385" grpId="0" animBg="1"/>
      <p:bldP spid="58386" grpId="0"/>
      <p:bldP spid="58387" grpId="0"/>
      <p:bldP spid="58388" grpId="0"/>
      <p:bldP spid="58389" grpId="0" animBg="1"/>
      <p:bldP spid="58390" grpId="0" animBg="1"/>
      <p:bldP spid="5839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AutoShape 19"/>
          <p:cNvSpPr>
            <a:spLocks noChangeArrowheads="1"/>
          </p:cNvSpPr>
          <p:nvPr/>
        </p:nvSpPr>
        <p:spPr bwMode="auto">
          <a:xfrm rot="-5400000">
            <a:off x="4991100" y="3128963"/>
            <a:ext cx="1925637" cy="4008438"/>
          </a:xfrm>
          <a:prstGeom prst="rtTriangle">
            <a:avLst/>
          </a:prstGeom>
          <a:solidFill>
            <a:srgbClr val="00CCFF"/>
          </a:solidFill>
          <a:ln w="38100">
            <a:solidFill>
              <a:schemeClr val="tx1"/>
            </a:solidFill>
            <a:miter lim="800000"/>
            <a:headEnd/>
            <a:tailEnd/>
          </a:ln>
        </p:spPr>
        <p:txBody>
          <a:bodyPr wrap="none" anchor="ctr"/>
          <a:lstStyle/>
          <a:p>
            <a:endParaRPr lang="en-US"/>
          </a:p>
        </p:txBody>
      </p:sp>
      <p:sp>
        <p:nvSpPr>
          <p:cNvPr id="52226"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2227" name="Rectangle 13"/>
          <p:cNvSpPr>
            <a:spLocks noGrp="1" noChangeArrowheads="1"/>
          </p:cNvSpPr>
          <p:nvPr>
            <p:ph idx="1"/>
          </p:nvPr>
        </p:nvSpPr>
        <p:spPr>
          <a:xfrm>
            <a:off x="325438" y="942975"/>
            <a:ext cx="8305800" cy="633413"/>
          </a:xfrm>
        </p:spPr>
        <p:txBody>
          <a:bodyPr/>
          <a:lstStyle/>
          <a:p>
            <a:pPr eaLnBrk="1" hangingPunct="1">
              <a:buFontTx/>
              <a:buNone/>
            </a:pPr>
            <a:r>
              <a:rPr lang="en-US" smtClean="0">
                <a:solidFill>
                  <a:srgbClr val="FF0000"/>
                </a:solidFill>
              </a:rPr>
              <a:t>Review:</a:t>
            </a:r>
            <a:r>
              <a:rPr lang="en-US" smtClean="0"/>
              <a:t> Calculating area of simple shapes</a:t>
            </a:r>
          </a:p>
        </p:txBody>
      </p:sp>
      <p:sp>
        <p:nvSpPr>
          <p:cNvPr id="52228" name="Rectangle 5"/>
          <p:cNvSpPr>
            <a:spLocks noChangeArrowheads="1"/>
          </p:cNvSpPr>
          <p:nvPr/>
        </p:nvSpPr>
        <p:spPr bwMode="auto">
          <a:xfrm>
            <a:off x="1089025" y="1938338"/>
            <a:ext cx="2027238" cy="1901825"/>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52229" name="Rectangle 6"/>
          <p:cNvSpPr>
            <a:spLocks noChangeArrowheads="1"/>
          </p:cNvSpPr>
          <p:nvPr/>
        </p:nvSpPr>
        <p:spPr bwMode="auto">
          <a:xfrm rot="5400000">
            <a:off x="5337969" y="881856"/>
            <a:ext cx="1455738" cy="3870325"/>
          </a:xfrm>
          <a:prstGeom prst="rect">
            <a:avLst/>
          </a:prstGeom>
          <a:solidFill>
            <a:srgbClr val="FF9900"/>
          </a:solidFill>
          <a:ln w="38100">
            <a:solidFill>
              <a:schemeClr val="tx1"/>
            </a:solidFill>
            <a:miter lim="800000"/>
            <a:headEnd/>
            <a:tailEnd/>
          </a:ln>
        </p:spPr>
        <p:txBody>
          <a:bodyPr rot="10800000" vert="eaVert" wrap="none" anchor="ctr"/>
          <a:lstStyle/>
          <a:p>
            <a:pPr algn="ctr"/>
            <a:endParaRPr lang="en-US"/>
          </a:p>
        </p:txBody>
      </p:sp>
      <p:sp>
        <p:nvSpPr>
          <p:cNvPr id="52230" name="Oval 7"/>
          <p:cNvSpPr>
            <a:spLocks noChangeArrowheads="1"/>
          </p:cNvSpPr>
          <p:nvPr/>
        </p:nvSpPr>
        <p:spPr bwMode="auto">
          <a:xfrm>
            <a:off x="1020763" y="4289425"/>
            <a:ext cx="2281237" cy="2092325"/>
          </a:xfrm>
          <a:prstGeom prst="ellipse">
            <a:avLst/>
          </a:prstGeom>
          <a:solidFill>
            <a:srgbClr val="FFFF00"/>
          </a:solidFill>
          <a:ln w="38100">
            <a:solidFill>
              <a:schemeClr val="tx1"/>
            </a:solidFill>
            <a:round/>
            <a:headEnd/>
            <a:tailEnd/>
          </a:ln>
        </p:spPr>
        <p:txBody>
          <a:bodyPr wrap="none" anchor="ctr"/>
          <a:lstStyle/>
          <a:p>
            <a:endParaRPr lang="en-US"/>
          </a:p>
        </p:txBody>
      </p:sp>
      <p:sp>
        <p:nvSpPr>
          <p:cNvPr id="67593" name="Rectangle 9"/>
          <p:cNvSpPr>
            <a:spLocks noChangeArrowheads="1"/>
          </p:cNvSpPr>
          <p:nvPr/>
        </p:nvSpPr>
        <p:spPr bwMode="auto">
          <a:xfrm>
            <a:off x="1060450" y="3028950"/>
            <a:ext cx="2049463" cy="533400"/>
          </a:xfrm>
          <a:prstGeom prst="rect">
            <a:avLst/>
          </a:prstGeom>
          <a:noFill/>
          <a:ln w="9525">
            <a:noFill/>
            <a:miter lim="800000"/>
            <a:headEnd/>
            <a:tailEnd/>
          </a:ln>
        </p:spPr>
        <p:txBody>
          <a:bodyPr wrap="none" anchor="ctr"/>
          <a:lstStyle/>
          <a:p>
            <a:pPr algn="ctr"/>
            <a:r>
              <a:rPr lang="en-US" sz="3200" b="1"/>
              <a:t>Side</a:t>
            </a:r>
            <a:r>
              <a:rPr lang="en-US" sz="3200" b="1" baseline="30000"/>
              <a:t>2</a:t>
            </a:r>
          </a:p>
        </p:txBody>
      </p:sp>
      <p:sp>
        <p:nvSpPr>
          <p:cNvPr id="67594" name="Rectangle 10"/>
          <p:cNvSpPr>
            <a:spLocks noChangeArrowheads="1"/>
          </p:cNvSpPr>
          <p:nvPr/>
        </p:nvSpPr>
        <p:spPr bwMode="auto">
          <a:xfrm>
            <a:off x="4232275" y="2992438"/>
            <a:ext cx="3581400" cy="533400"/>
          </a:xfrm>
          <a:prstGeom prst="rect">
            <a:avLst/>
          </a:prstGeom>
          <a:noFill/>
          <a:ln w="9525">
            <a:noFill/>
            <a:miter lim="800000"/>
            <a:headEnd/>
            <a:tailEnd/>
          </a:ln>
        </p:spPr>
        <p:txBody>
          <a:bodyPr wrap="none" anchor="ctr"/>
          <a:lstStyle/>
          <a:p>
            <a:pPr algn="ctr"/>
            <a:r>
              <a:rPr lang="en-US" sz="3200" b="1"/>
              <a:t>Width * Height</a:t>
            </a:r>
            <a:endParaRPr lang="en-US" sz="3200" b="1" baseline="30000"/>
          </a:p>
        </p:txBody>
      </p:sp>
      <p:sp>
        <p:nvSpPr>
          <p:cNvPr id="67595" name="Rectangle 11"/>
          <p:cNvSpPr>
            <a:spLocks noChangeArrowheads="1"/>
          </p:cNvSpPr>
          <p:nvPr/>
        </p:nvSpPr>
        <p:spPr bwMode="auto">
          <a:xfrm>
            <a:off x="1422400" y="5584825"/>
            <a:ext cx="1474788" cy="533400"/>
          </a:xfrm>
          <a:prstGeom prst="rect">
            <a:avLst/>
          </a:prstGeom>
          <a:noFill/>
          <a:ln w="9525">
            <a:noFill/>
            <a:miter lim="800000"/>
            <a:headEnd/>
            <a:tailEnd/>
          </a:ln>
        </p:spPr>
        <p:txBody>
          <a:bodyPr wrap="none" anchor="ctr"/>
          <a:lstStyle/>
          <a:p>
            <a:pPr algn="ctr"/>
            <a:r>
              <a:rPr lang="el-GR" sz="3200" b="1">
                <a:cs typeface="Arial" charset="0"/>
              </a:rPr>
              <a:t>π</a:t>
            </a:r>
            <a:r>
              <a:rPr lang="en-US" sz="3200" b="1">
                <a:cs typeface="Arial" charset="0"/>
              </a:rPr>
              <a:t>r</a:t>
            </a:r>
            <a:r>
              <a:rPr lang="en-US" sz="3200" b="1" baseline="30000">
                <a:cs typeface="Arial" charset="0"/>
              </a:rPr>
              <a:t>2</a:t>
            </a:r>
            <a:endParaRPr lang="el-GR" sz="3200" b="1" baseline="30000">
              <a:cs typeface="Arial" charset="0"/>
            </a:endParaRPr>
          </a:p>
        </p:txBody>
      </p:sp>
      <p:sp>
        <p:nvSpPr>
          <p:cNvPr id="67596" name="Rectangle 12"/>
          <p:cNvSpPr>
            <a:spLocks noChangeArrowheads="1"/>
          </p:cNvSpPr>
          <p:nvPr/>
        </p:nvSpPr>
        <p:spPr bwMode="auto">
          <a:xfrm>
            <a:off x="4624388" y="5570538"/>
            <a:ext cx="3581400" cy="533400"/>
          </a:xfrm>
          <a:prstGeom prst="rect">
            <a:avLst/>
          </a:prstGeom>
          <a:noFill/>
          <a:ln w="9525">
            <a:noFill/>
            <a:miter lim="800000"/>
            <a:headEnd/>
            <a:tailEnd/>
          </a:ln>
        </p:spPr>
        <p:txBody>
          <a:bodyPr wrap="none" anchor="ctr"/>
          <a:lstStyle/>
          <a:p>
            <a:pPr algn="ctr"/>
            <a:r>
              <a:rPr lang="en-US" sz="3200" b="1"/>
              <a:t>½ (base)(height)</a:t>
            </a:r>
            <a:endParaRPr lang="en-US" sz="3200" b="1" baseline="30000"/>
          </a:p>
        </p:txBody>
      </p:sp>
      <p:sp>
        <p:nvSpPr>
          <p:cNvPr id="67598" name="Text Box 14"/>
          <p:cNvSpPr txBox="1">
            <a:spLocks noChangeArrowheads="1"/>
          </p:cNvSpPr>
          <p:nvPr/>
        </p:nvSpPr>
        <p:spPr bwMode="auto">
          <a:xfrm>
            <a:off x="1108075" y="1960563"/>
            <a:ext cx="1973263" cy="946150"/>
          </a:xfrm>
          <a:prstGeom prst="rect">
            <a:avLst/>
          </a:prstGeom>
          <a:noFill/>
          <a:ln w="9525">
            <a:noFill/>
            <a:miter lim="800000"/>
            <a:headEnd/>
            <a:tailEnd/>
          </a:ln>
        </p:spPr>
        <p:txBody>
          <a:bodyPr>
            <a:spAutoFit/>
          </a:bodyPr>
          <a:lstStyle/>
          <a:p>
            <a:pPr>
              <a:spcBef>
                <a:spcPct val="50000"/>
              </a:spcBef>
            </a:pPr>
            <a:r>
              <a:rPr lang="en-US" sz="2800"/>
              <a:t>Area of a square =</a:t>
            </a:r>
          </a:p>
        </p:txBody>
      </p:sp>
      <p:sp>
        <p:nvSpPr>
          <p:cNvPr id="67600" name="Text Box 16"/>
          <p:cNvSpPr txBox="1">
            <a:spLocks noChangeArrowheads="1"/>
          </p:cNvSpPr>
          <p:nvPr/>
        </p:nvSpPr>
        <p:spPr bwMode="auto">
          <a:xfrm>
            <a:off x="4130675" y="2293938"/>
            <a:ext cx="3875088" cy="519112"/>
          </a:xfrm>
          <a:prstGeom prst="rect">
            <a:avLst/>
          </a:prstGeom>
          <a:noFill/>
          <a:ln w="9525">
            <a:noFill/>
            <a:miter lim="800000"/>
            <a:headEnd/>
            <a:tailEnd/>
          </a:ln>
        </p:spPr>
        <p:txBody>
          <a:bodyPr>
            <a:spAutoFit/>
          </a:bodyPr>
          <a:lstStyle/>
          <a:p>
            <a:r>
              <a:rPr lang="en-US" sz="2800"/>
              <a:t> Area of a rectangle =</a:t>
            </a:r>
          </a:p>
        </p:txBody>
      </p:sp>
      <p:sp>
        <p:nvSpPr>
          <p:cNvPr id="67601" name="Text Box 17"/>
          <p:cNvSpPr txBox="1">
            <a:spLocks noChangeArrowheads="1"/>
          </p:cNvSpPr>
          <p:nvPr/>
        </p:nvSpPr>
        <p:spPr bwMode="auto">
          <a:xfrm>
            <a:off x="1398588" y="4564063"/>
            <a:ext cx="1619250" cy="946150"/>
          </a:xfrm>
          <a:prstGeom prst="rect">
            <a:avLst/>
          </a:prstGeom>
          <a:noFill/>
          <a:ln w="9525">
            <a:noFill/>
            <a:miter lim="800000"/>
            <a:headEnd/>
            <a:tailEnd/>
          </a:ln>
        </p:spPr>
        <p:txBody>
          <a:bodyPr wrap="none">
            <a:spAutoFit/>
          </a:bodyPr>
          <a:lstStyle/>
          <a:p>
            <a:r>
              <a:rPr lang="en-US" sz="2800"/>
              <a:t>Area of </a:t>
            </a:r>
          </a:p>
          <a:p>
            <a:r>
              <a:rPr lang="en-US" sz="2800"/>
              <a:t>a circle =</a:t>
            </a:r>
          </a:p>
        </p:txBody>
      </p:sp>
      <p:sp>
        <p:nvSpPr>
          <p:cNvPr id="67602" name="Text Box 18"/>
          <p:cNvSpPr txBox="1">
            <a:spLocks noChangeArrowheads="1"/>
          </p:cNvSpPr>
          <p:nvPr/>
        </p:nvSpPr>
        <p:spPr bwMode="auto">
          <a:xfrm>
            <a:off x="3994150" y="4213225"/>
            <a:ext cx="3308350" cy="519113"/>
          </a:xfrm>
          <a:prstGeom prst="rect">
            <a:avLst/>
          </a:prstGeom>
          <a:noFill/>
          <a:ln w="9525">
            <a:noFill/>
            <a:miter lim="800000"/>
            <a:headEnd/>
            <a:tailEnd/>
          </a:ln>
        </p:spPr>
        <p:txBody>
          <a:bodyPr>
            <a:spAutoFit/>
          </a:bodyPr>
          <a:lstStyle/>
          <a:p>
            <a:pPr>
              <a:spcBef>
                <a:spcPct val="50000"/>
              </a:spcBef>
            </a:pPr>
            <a:r>
              <a:rPr lang="en-US" sz="2800"/>
              <a:t>Area of a triangle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6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6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P spid="67594" grpId="0"/>
      <p:bldP spid="67595" grpId="0"/>
      <p:bldP spid="67596" grpId="0"/>
      <p:bldP spid="67598" grpId="0"/>
      <p:bldP spid="67600" grpId="0"/>
      <p:bldP spid="67601" grpId="0"/>
      <p:bldP spid="6760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3" name="Picture 47"/>
          <p:cNvPicPr>
            <a:picLocks noChangeAspect="1" noChangeArrowheads="1"/>
          </p:cNvPicPr>
          <p:nvPr/>
        </p:nvPicPr>
        <p:blipFill>
          <a:blip r:embed="rId3"/>
          <a:srcRect/>
          <a:stretch>
            <a:fillRect/>
          </a:stretch>
        </p:blipFill>
        <p:spPr bwMode="auto">
          <a:xfrm>
            <a:off x="485775" y="1849438"/>
            <a:ext cx="3297238" cy="3495675"/>
          </a:xfrm>
          <a:prstGeom prst="rect">
            <a:avLst/>
          </a:prstGeom>
          <a:noFill/>
          <a:ln w="9525">
            <a:noFill/>
            <a:miter lim="800000"/>
            <a:headEnd/>
            <a:tailEnd/>
          </a:ln>
        </p:spPr>
      </p:pic>
      <p:sp>
        <p:nvSpPr>
          <p:cNvPr id="54274"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4275" name="Rectangle 3"/>
          <p:cNvSpPr>
            <a:spLocks noGrp="1" noChangeArrowheads="1"/>
          </p:cNvSpPr>
          <p:nvPr>
            <p:ph idx="1"/>
          </p:nvPr>
        </p:nvSpPr>
        <p:spPr>
          <a:xfrm>
            <a:off x="304800" y="838200"/>
            <a:ext cx="8382000" cy="774700"/>
          </a:xfrm>
        </p:spPr>
        <p:txBody>
          <a:bodyPr/>
          <a:lstStyle/>
          <a:p>
            <a:pPr eaLnBrk="1" hangingPunct="1">
              <a:buFontTx/>
              <a:buNone/>
            </a:pPr>
            <a:r>
              <a:rPr lang="en-US" smtClean="0"/>
              <a:t>3. Calculate the area of each simple shape.</a:t>
            </a:r>
          </a:p>
          <a:p>
            <a:pPr eaLnBrk="1" hangingPunct="1">
              <a:buFontTx/>
              <a:buNone/>
            </a:pPr>
            <a:r>
              <a:rPr lang="en-US" sz="1400" smtClean="0"/>
              <a:t>Assume measurements have 3 digits.</a:t>
            </a:r>
          </a:p>
        </p:txBody>
      </p:sp>
      <p:sp>
        <p:nvSpPr>
          <p:cNvPr id="54276" name="Text Box 8"/>
          <p:cNvSpPr txBox="1">
            <a:spLocks noChangeArrowheads="1"/>
          </p:cNvSpPr>
          <p:nvPr/>
        </p:nvSpPr>
        <p:spPr bwMode="auto">
          <a:xfrm>
            <a:off x="4521200" y="3592513"/>
            <a:ext cx="479425" cy="366712"/>
          </a:xfrm>
          <a:prstGeom prst="rect">
            <a:avLst/>
          </a:prstGeom>
          <a:noFill/>
          <a:ln w="9525">
            <a:noFill/>
            <a:miter lim="800000"/>
            <a:headEnd/>
            <a:tailEnd/>
          </a:ln>
        </p:spPr>
        <p:txBody>
          <a:bodyPr>
            <a:spAutoFit/>
          </a:bodyPr>
          <a:lstStyle/>
          <a:p>
            <a:pPr>
              <a:spcBef>
                <a:spcPct val="50000"/>
              </a:spcBef>
            </a:pPr>
            <a:r>
              <a:rPr lang="en-US" b="1">
                <a:solidFill>
                  <a:schemeClr val="bg1"/>
                </a:solidFill>
              </a:rPr>
              <a:t>2</a:t>
            </a:r>
          </a:p>
        </p:txBody>
      </p:sp>
      <p:sp>
        <p:nvSpPr>
          <p:cNvPr id="54277" name="Text Box 36"/>
          <p:cNvSpPr txBox="1">
            <a:spLocks noChangeArrowheads="1"/>
          </p:cNvSpPr>
          <p:nvPr/>
        </p:nvSpPr>
        <p:spPr bwMode="auto">
          <a:xfrm>
            <a:off x="4259263" y="1393825"/>
            <a:ext cx="4176712" cy="4056063"/>
          </a:xfrm>
          <a:prstGeom prst="rect">
            <a:avLst/>
          </a:prstGeom>
          <a:noFill/>
          <a:ln w="9525">
            <a:noFill/>
            <a:miter lim="800000"/>
            <a:headEnd/>
            <a:tailEnd/>
          </a:ln>
        </p:spPr>
        <p:txBody>
          <a:bodyPr>
            <a:spAutoFit/>
          </a:bodyPr>
          <a:lstStyle/>
          <a:p>
            <a:pPr>
              <a:spcBef>
                <a:spcPct val="50000"/>
              </a:spcBef>
            </a:pPr>
            <a:r>
              <a:rPr lang="en-US" sz="3200"/>
              <a:t>Area of shape #1 =</a:t>
            </a:r>
            <a:endParaRPr lang="en-US" sz="1200"/>
          </a:p>
          <a:p>
            <a:pPr>
              <a:spcBef>
                <a:spcPct val="50000"/>
              </a:spcBef>
            </a:pPr>
            <a:endParaRPr lang="en-US" sz="1200">
              <a:solidFill>
                <a:srgbClr val="0000FF"/>
              </a:solidFill>
            </a:endParaRPr>
          </a:p>
          <a:p>
            <a:pPr>
              <a:spcBef>
                <a:spcPct val="50000"/>
              </a:spcBef>
            </a:pPr>
            <a:endParaRPr lang="en-US" sz="3200">
              <a:solidFill>
                <a:srgbClr val="0000FF"/>
              </a:solidFill>
            </a:endParaRPr>
          </a:p>
          <a:p>
            <a:pPr>
              <a:spcBef>
                <a:spcPct val="50000"/>
              </a:spcBef>
            </a:pPr>
            <a:r>
              <a:rPr lang="en-US" sz="3200"/>
              <a:t>Area of shape #2 =</a:t>
            </a:r>
            <a:endParaRPr lang="en-US" sz="1200"/>
          </a:p>
          <a:p>
            <a:pPr>
              <a:spcBef>
                <a:spcPct val="50000"/>
              </a:spcBef>
            </a:pPr>
            <a:endParaRPr lang="en-US" sz="1200">
              <a:solidFill>
                <a:srgbClr val="0000FF"/>
              </a:solidFill>
            </a:endParaRPr>
          </a:p>
          <a:p>
            <a:pPr>
              <a:spcBef>
                <a:spcPct val="50000"/>
              </a:spcBef>
            </a:pPr>
            <a:endParaRPr lang="en-US" sz="3200">
              <a:solidFill>
                <a:srgbClr val="0000FF"/>
              </a:solidFill>
            </a:endParaRPr>
          </a:p>
          <a:p>
            <a:pPr>
              <a:spcBef>
                <a:spcPct val="50000"/>
              </a:spcBef>
            </a:pPr>
            <a:r>
              <a:rPr lang="en-US" sz="3200"/>
              <a:t>Area of shape #3 =</a:t>
            </a:r>
          </a:p>
        </p:txBody>
      </p:sp>
      <p:sp>
        <p:nvSpPr>
          <p:cNvPr id="60454" name="Text Box 38"/>
          <p:cNvSpPr txBox="1">
            <a:spLocks noChangeArrowheads="1"/>
          </p:cNvSpPr>
          <p:nvPr/>
        </p:nvSpPr>
        <p:spPr bwMode="auto">
          <a:xfrm>
            <a:off x="3943350" y="2589213"/>
            <a:ext cx="5200650" cy="579437"/>
          </a:xfrm>
          <a:prstGeom prst="rect">
            <a:avLst/>
          </a:prstGeom>
          <a:noFill/>
          <a:ln w="9525">
            <a:noFill/>
            <a:miter lim="800000"/>
            <a:headEnd/>
            <a:tailEnd/>
          </a:ln>
        </p:spPr>
        <p:txBody>
          <a:bodyPr>
            <a:spAutoFit/>
          </a:bodyPr>
          <a:lstStyle/>
          <a:p>
            <a:pPr>
              <a:spcBef>
                <a:spcPct val="50000"/>
              </a:spcBef>
            </a:pPr>
            <a:r>
              <a:rPr lang="en-US" sz="3200" b="1"/>
              <a:t>3.00in. x 6.00in. = </a:t>
            </a:r>
            <a:r>
              <a:rPr lang="en-US" sz="3200" b="1">
                <a:solidFill>
                  <a:srgbClr val="FF0000"/>
                </a:solidFill>
              </a:rPr>
              <a:t>18.0in.</a:t>
            </a:r>
            <a:r>
              <a:rPr lang="en-US" sz="3200" b="1" baseline="30000">
                <a:solidFill>
                  <a:srgbClr val="FF0000"/>
                </a:solidFill>
              </a:rPr>
              <a:t>2</a:t>
            </a:r>
            <a:endParaRPr lang="en-US" sz="3200" b="1">
              <a:solidFill>
                <a:srgbClr val="FF0000"/>
              </a:solidFill>
            </a:endParaRPr>
          </a:p>
        </p:txBody>
      </p:sp>
      <p:sp>
        <p:nvSpPr>
          <p:cNvPr id="60455" name="Rectangle 39"/>
          <p:cNvSpPr>
            <a:spLocks noChangeArrowheads="1"/>
          </p:cNvSpPr>
          <p:nvPr/>
        </p:nvSpPr>
        <p:spPr bwMode="auto">
          <a:xfrm>
            <a:off x="719138" y="3246438"/>
            <a:ext cx="966787" cy="461962"/>
          </a:xfrm>
          <a:prstGeom prst="rect">
            <a:avLst/>
          </a:prstGeom>
          <a:noFill/>
          <a:ln w="9525">
            <a:noFill/>
            <a:miter lim="800000"/>
            <a:headEnd/>
            <a:tailEnd/>
          </a:ln>
        </p:spPr>
        <p:txBody>
          <a:bodyPr wrap="none">
            <a:spAutoFit/>
          </a:bodyPr>
          <a:lstStyle/>
          <a:p>
            <a:r>
              <a:rPr lang="en-US" sz="2400">
                <a:solidFill>
                  <a:schemeClr val="bg1"/>
                </a:solidFill>
              </a:rPr>
              <a:t>18in.</a:t>
            </a:r>
            <a:r>
              <a:rPr lang="en-US" sz="2400" baseline="30000">
                <a:solidFill>
                  <a:schemeClr val="bg1"/>
                </a:solidFill>
              </a:rPr>
              <a:t>2</a:t>
            </a:r>
          </a:p>
        </p:txBody>
      </p:sp>
      <p:sp>
        <p:nvSpPr>
          <p:cNvPr id="60456" name="Text Box 40"/>
          <p:cNvSpPr txBox="1">
            <a:spLocks noChangeArrowheads="1"/>
          </p:cNvSpPr>
          <p:nvPr/>
        </p:nvSpPr>
        <p:spPr bwMode="auto">
          <a:xfrm>
            <a:off x="3751263" y="4241800"/>
            <a:ext cx="6135687" cy="579438"/>
          </a:xfrm>
          <a:prstGeom prst="rect">
            <a:avLst/>
          </a:prstGeom>
          <a:noFill/>
          <a:ln w="9525">
            <a:noFill/>
            <a:miter lim="800000"/>
            <a:headEnd/>
            <a:tailEnd/>
          </a:ln>
        </p:spPr>
        <p:txBody>
          <a:bodyPr>
            <a:spAutoFit/>
          </a:bodyPr>
          <a:lstStyle/>
          <a:p>
            <a:pPr>
              <a:spcBef>
                <a:spcPct val="50000"/>
              </a:spcBef>
            </a:pPr>
            <a:r>
              <a:rPr lang="en-US" sz="3200" b="1"/>
              <a:t>½x3.00in.x3.00in. = </a:t>
            </a:r>
            <a:r>
              <a:rPr lang="en-US" sz="3200" b="1">
                <a:solidFill>
                  <a:srgbClr val="FF0000"/>
                </a:solidFill>
              </a:rPr>
              <a:t>4.50in.</a:t>
            </a:r>
            <a:r>
              <a:rPr lang="en-US" sz="3200" b="1" baseline="30000">
                <a:solidFill>
                  <a:srgbClr val="FF0000"/>
                </a:solidFill>
              </a:rPr>
              <a:t>2</a:t>
            </a:r>
            <a:endParaRPr lang="en-US" sz="3200" b="1">
              <a:solidFill>
                <a:srgbClr val="FF0000"/>
              </a:solidFill>
            </a:endParaRPr>
          </a:p>
        </p:txBody>
      </p:sp>
      <p:sp>
        <p:nvSpPr>
          <p:cNvPr id="60457" name="Rectangle 41"/>
          <p:cNvSpPr>
            <a:spLocks noChangeArrowheads="1"/>
          </p:cNvSpPr>
          <p:nvPr/>
        </p:nvSpPr>
        <p:spPr bwMode="auto">
          <a:xfrm>
            <a:off x="2073275" y="3022600"/>
            <a:ext cx="1052513" cy="461963"/>
          </a:xfrm>
          <a:prstGeom prst="rect">
            <a:avLst/>
          </a:prstGeom>
          <a:noFill/>
          <a:ln w="9525">
            <a:noFill/>
            <a:miter lim="800000"/>
            <a:headEnd/>
            <a:tailEnd/>
          </a:ln>
        </p:spPr>
        <p:txBody>
          <a:bodyPr wrap="none">
            <a:spAutoFit/>
          </a:bodyPr>
          <a:lstStyle/>
          <a:p>
            <a:r>
              <a:rPr lang="en-US" sz="2400">
                <a:solidFill>
                  <a:schemeClr val="bg1"/>
                </a:solidFill>
              </a:rPr>
              <a:t>4.5in.</a:t>
            </a:r>
            <a:r>
              <a:rPr lang="en-US" sz="2400" baseline="30000">
                <a:solidFill>
                  <a:schemeClr val="bg1"/>
                </a:solidFill>
              </a:rPr>
              <a:t>2</a:t>
            </a:r>
          </a:p>
        </p:txBody>
      </p:sp>
      <p:sp>
        <p:nvSpPr>
          <p:cNvPr id="60458" name="Text Box 42"/>
          <p:cNvSpPr txBox="1">
            <a:spLocks noChangeArrowheads="1"/>
          </p:cNvSpPr>
          <p:nvPr/>
        </p:nvSpPr>
        <p:spPr bwMode="auto">
          <a:xfrm>
            <a:off x="4130675" y="5907088"/>
            <a:ext cx="4038600" cy="579437"/>
          </a:xfrm>
          <a:prstGeom prst="rect">
            <a:avLst/>
          </a:prstGeom>
          <a:noFill/>
          <a:ln w="9525">
            <a:noFill/>
            <a:miter lim="800000"/>
            <a:headEnd/>
            <a:tailEnd/>
          </a:ln>
        </p:spPr>
        <p:txBody>
          <a:bodyPr>
            <a:spAutoFit/>
          </a:bodyPr>
          <a:lstStyle/>
          <a:p>
            <a:pPr>
              <a:spcBef>
                <a:spcPct val="50000"/>
              </a:spcBef>
            </a:pPr>
            <a:r>
              <a:rPr lang="en-US" sz="3200" b="1"/>
              <a:t>(3.00in.)</a:t>
            </a:r>
            <a:r>
              <a:rPr lang="en-US" sz="3200" b="1" baseline="30000"/>
              <a:t>2</a:t>
            </a:r>
            <a:r>
              <a:rPr lang="en-US" sz="3200" b="1"/>
              <a:t> = </a:t>
            </a:r>
            <a:r>
              <a:rPr lang="en-US" sz="3200" b="1">
                <a:solidFill>
                  <a:srgbClr val="FF0000"/>
                </a:solidFill>
              </a:rPr>
              <a:t>9.00in.</a:t>
            </a:r>
            <a:r>
              <a:rPr lang="en-US" sz="3200" b="1" baseline="30000">
                <a:solidFill>
                  <a:srgbClr val="FF0000"/>
                </a:solidFill>
              </a:rPr>
              <a:t>2</a:t>
            </a:r>
            <a:endParaRPr lang="en-US" sz="3200" b="1">
              <a:solidFill>
                <a:srgbClr val="FF0000"/>
              </a:solidFill>
            </a:endParaRPr>
          </a:p>
        </p:txBody>
      </p:sp>
      <p:sp>
        <p:nvSpPr>
          <p:cNvPr id="60459" name="Rectangle 43"/>
          <p:cNvSpPr>
            <a:spLocks noChangeArrowheads="1"/>
          </p:cNvSpPr>
          <p:nvPr/>
        </p:nvSpPr>
        <p:spPr bwMode="auto">
          <a:xfrm>
            <a:off x="2254250" y="3868738"/>
            <a:ext cx="795338" cy="461962"/>
          </a:xfrm>
          <a:prstGeom prst="rect">
            <a:avLst/>
          </a:prstGeom>
          <a:noFill/>
          <a:ln w="9525">
            <a:noFill/>
            <a:miter lim="800000"/>
            <a:headEnd/>
            <a:tailEnd/>
          </a:ln>
        </p:spPr>
        <p:txBody>
          <a:bodyPr wrap="none">
            <a:spAutoFit/>
          </a:bodyPr>
          <a:lstStyle/>
          <a:p>
            <a:r>
              <a:rPr lang="en-US" sz="2400">
                <a:solidFill>
                  <a:schemeClr val="bg1"/>
                </a:solidFill>
              </a:rPr>
              <a:t>9in.</a:t>
            </a:r>
            <a:r>
              <a:rPr lang="en-US" sz="2400" baseline="30000">
                <a:solidFill>
                  <a:schemeClr val="bg1"/>
                </a:solidFill>
              </a:rPr>
              <a:t>2</a:t>
            </a:r>
            <a:endParaRPr lang="en-US" sz="2800" baseline="30000">
              <a:solidFill>
                <a:schemeClr val="bg1"/>
              </a:solidFill>
            </a:endParaRPr>
          </a:p>
        </p:txBody>
      </p:sp>
      <p:sp>
        <p:nvSpPr>
          <p:cNvPr id="60460" name="Text Box 44"/>
          <p:cNvSpPr txBox="1">
            <a:spLocks noChangeArrowheads="1"/>
          </p:cNvSpPr>
          <p:nvPr/>
        </p:nvSpPr>
        <p:spPr bwMode="auto">
          <a:xfrm>
            <a:off x="4565650" y="5407025"/>
            <a:ext cx="3521075"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side</a:t>
            </a:r>
            <a:r>
              <a:rPr lang="en-US" sz="3200" baseline="30000">
                <a:solidFill>
                  <a:srgbClr val="0000FF"/>
                </a:solidFill>
              </a:rPr>
              <a:t>2</a:t>
            </a:r>
            <a:endParaRPr lang="en-US" sz="3200">
              <a:solidFill>
                <a:srgbClr val="0000FF"/>
              </a:solidFill>
            </a:endParaRPr>
          </a:p>
        </p:txBody>
      </p:sp>
      <p:sp>
        <p:nvSpPr>
          <p:cNvPr id="60461" name="Text Box 45"/>
          <p:cNvSpPr txBox="1">
            <a:spLocks noChangeArrowheads="1"/>
          </p:cNvSpPr>
          <p:nvPr/>
        </p:nvSpPr>
        <p:spPr bwMode="auto">
          <a:xfrm>
            <a:off x="4618038" y="3667125"/>
            <a:ext cx="4487862"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½ base x height</a:t>
            </a:r>
          </a:p>
        </p:txBody>
      </p:sp>
      <p:sp>
        <p:nvSpPr>
          <p:cNvPr id="60462" name="Text Box 46"/>
          <p:cNvSpPr txBox="1">
            <a:spLocks noChangeArrowheads="1"/>
          </p:cNvSpPr>
          <p:nvPr/>
        </p:nvSpPr>
        <p:spPr bwMode="auto">
          <a:xfrm>
            <a:off x="4621213" y="1971675"/>
            <a:ext cx="3813175"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width x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5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4" grpId="0"/>
      <p:bldP spid="60455" grpId="0"/>
      <p:bldP spid="60456" grpId="0"/>
      <p:bldP spid="60457" grpId="0"/>
      <p:bldP spid="60459" grpId="0"/>
      <p:bldP spid="60460" grpId="0"/>
      <p:bldP spid="60461" grpId="0"/>
      <p:bldP spid="6046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6322" name="Rectangle 3"/>
          <p:cNvSpPr>
            <a:spLocks noGrp="1" noChangeArrowheads="1"/>
          </p:cNvSpPr>
          <p:nvPr>
            <p:ph idx="1"/>
          </p:nvPr>
        </p:nvSpPr>
        <p:spPr>
          <a:xfrm>
            <a:off x="231775" y="782638"/>
            <a:ext cx="8699500" cy="654050"/>
          </a:xfrm>
        </p:spPr>
        <p:txBody>
          <a:bodyPr/>
          <a:lstStyle/>
          <a:p>
            <a:pPr eaLnBrk="1" hangingPunct="1">
              <a:buFontTx/>
              <a:buNone/>
            </a:pPr>
            <a:r>
              <a:rPr lang="en-US" sz="2800" smtClean="0"/>
              <a:t>4. Determine the centroid of each simple shape.</a:t>
            </a:r>
          </a:p>
        </p:txBody>
      </p:sp>
      <p:pic>
        <p:nvPicPr>
          <p:cNvPr id="56323" name="Picture 27"/>
          <p:cNvPicPr>
            <a:picLocks noChangeAspect="1" noChangeArrowheads="1"/>
          </p:cNvPicPr>
          <p:nvPr/>
        </p:nvPicPr>
        <p:blipFill>
          <a:blip r:embed="rId3"/>
          <a:srcRect/>
          <a:stretch>
            <a:fillRect/>
          </a:stretch>
        </p:blipFill>
        <p:spPr bwMode="auto">
          <a:xfrm>
            <a:off x="541338" y="1989138"/>
            <a:ext cx="3297237" cy="3495675"/>
          </a:xfrm>
          <a:prstGeom prst="rect">
            <a:avLst/>
          </a:prstGeom>
          <a:noFill/>
          <a:ln w="9525">
            <a:noFill/>
            <a:miter lim="800000"/>
            <a:headEnd/>
            <a:tailEnd/>
          </a:ln>
        </p:spPr>
      </p:pic>
      <p:sp>
        <p:nvSpPr>
          <p:cNvPr id="71708" name="Line 28"/>
          <p:cNvSpPr>
            <a:spLocks noChangeShapeType="1"/>
          </p:cNvSpPr>
          <p:nvPr/>
        </p:nvSpPr>
        <p:spPr bwMode="auto">
          <a:xfrm>
            <a:off x="609600" y="3619500"/>
            <a:ext cx="1409700" cy="38100"/>
          </a:xfrm>
          <a:prstGeom prst="line">
            <a:avLst/>
          </a:prstGeom>
          <a:noFill/>
          <a:ln w="38100">
            <a:solidFill>
              <a:schemeClr val="folHlink"/>
            </a:solidFill>
            <a:prstDash val="sysDot"/>
            <a:round/>
            <a:headEnd/>
            <a:tailEnd/>
          </a:ln>
        </p:spPr>
        <p:txBody>
          <a:bodyPr/>
          <a:lstStyle/>
          <a:p>
            <a:endParaRPr lang="en-US"/>
          </a:p>
        </p:txBody>
      </p:sp>
      <p:sp>
        <p:nvSpPr>
          <p:cNvPr id="71709" name="Line 29"/>
          <p:cNvSpPr>
            <a:spLocks noChangeShapeType="1"/>
          </p:cNvSpPr>
          <p:nvPr/>
        </p:nvSpPr>
        <p:spPr bwMode="auto">
          <a:xfrm flipH="1">
            <a:off x="1295400" y="2190750"/>
            <a:ext cx="19050" cy="2857500"/>
          </a:xfrm>
          <a:prstGeom prst="line">
            <a:avLst/>
          </a:prstGeom>
          <a:noFill/>
          <a:ln w="38100">
            <a:solidFill>
              <a:schemeClr val="folHlink"/>
            </a:solidFill>
            <a:prstDash val="sysDot"/>
            <a:round/>
            <a:headEnd/>
            <a:tailEnd/>
          </a:ln>
        </p:spPr>
        <p:txBody>
          <a:bodyPr/>
          <a:lstStyle/>
          <a:p>
            <a:endParaRPr lang="en-US"/>
          </a:p>
        </p:txBody>
      </p:sp>
      <p:sp>
        <p:nvSpPr>
          <p:cNvPr id="71710" name="Line 30"/>
          <p:cNvSpPr>
            <a:spLocks noChangeShapeType="1"/>
          </p:cNvSpPr>
          <p:nvPr/>
        </p:nvSpPr>
        <p:spPr bwMode="auto">
          <a:xfrm>
            <a:off x="2762250" y="3619500"/>
            <a:ext cx="0" cy="1390650"/>
          </a:xfrm>
          <a:prstGeom prst="line">
            <a:avLst/>
          </a:prstGeom>
          <a:noFill/>
          <a:ln w="38100">
            <a:solidFill>
              <a:schemeClr val="folHlink"/>
            </a:solidFill>
            <a:prstDash val="sysDot"/>
            <a:round/>
            <a:headEnd/>
            <a:tailEnd/>
          </a:ln>
        </p:spPr>
        <p:txBody>
          <a:bodyPr/>
          <a:lstStyle/>
          <a:p>
            <a:endParaRPr lang="en-US"/>
          </a:p>
        </p:txBody>
      </p:sp>
      <p:sp>
        <p:nvSpPr>
          <p:cNvPr id="71711" name="Line 31"/>
          <p:cNvSpPr>
            <a:spLocks noChangeShapeType="1"/>
          </p:cNvSpPr>
          <p:nvPr/>
        </p:nvSpPr>
        <p:spPr bwMode="auto">
          <a:xfrm flipH="1">
            <a:off x="2114550" y="4305300"/>
            <a:ext cx="1314450" cy="19050"/>
          </a:xfrm>
          <a:prstGeom prst="line">
            <a:avLst/>
          </a:prstGeom>
          <a:noFill/>
          <a:ln w="38100">
            <a:solidFill>
              <a:schemeClr val="folHlink"/>
            </a:solidFill>
            <a:prstDash val="sysDot"/>
            <a:round/>
            <a:headEnd/>
            <a:tailEnd/>
          </a:ln>
        </p:spPr>
        <p:txBody>
          <a:bodyPr/>
          <a:lstStyle/>
          <a:p>
            <a:endParaRPr lang="en-US"/>
          </a:p>
        </p:txBody>
      </p:sp>
      <p:pic>
        <p:nvPicPr>
          <p:cNvPr id="71712"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01725" y="3454400"/>
            <a:ext cx="396875" cy="398463"/>
          </a:xfrm>
          <a:prstGeom prst="rect">
            <a:avLst/>
          </a:prstGeom>
          <a:noFill/>
          <a:ln w="9525">
            <a:noFill/>
            <a:miter lim="800000"/>
            <a:headEnd/>
            <a:tailEnd/>
          </a:ln>
        </p:spPr>
      </p:pic>
      <p:pic>
        <p:nvPicPr>
          <p:cNvPr id="71713" name="Picture 33"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47938" y="4119563"/>
            <a:ext cx="396875" cy="398462"/>
          </a:xfrm>
          <a:prstGeom prst="rect">
            <a:avLst/>
          </a:prstGeom>
          <a:noFill/>
          <a:ln w="9525">
            <a:noFill/>
            <a:miter lim="800000"/>
            <a:headEnd/>
            <a:tailEnd/>
          </a:ln>
        </p:spPr>
      </p:pic>
      <p:sp>
        <p:nvSpPr>
          <p:cNvPr id="71716" name="Line 36"/>
          <p:cNvSpPr>
            <a:spLocks noChangeShapeType="1"/>
          </p:cNvSpPr>
          <p:nvPr/>
        </p:nvSpPr>
        <p:spPr bwMode="auto">
          <a:xfrm flipV="1">
            <a:off x="2022475" y="3167063"/>
            <a:ext cx="455613" cy="3175"/>
          </a:xfrm>
          <a:prstGeom prst="line">
            <a:avLst/>
          </a:prstGeom>
          <a:noFill/>
          <a:ln w="38100">
            <a:solidFill>
              <a:schemeClr val="folHlink"/>
            </a:solidFill>
            <a:prstDash val="sysDot"/>
            <a:round/>
            <a:headEnd/>
            <a:tailEnd/>
          </a:ln>
        </p:spPr>
        <p:txBody>
          <a:bodyPr/>
          <a:lstStyle/>
          <a:p>
            <a:endParaRPr lang="en-US"/>
          </a:p>
        </p:txBody>
      </p:sp>
      <p:sp>
        <p:nvSpPr>
          <p:cNvPr id="71717" name="Line 37"/>
          <p:cNvSpPr>
            <a:spLocks noChangeShapeType="1"/>
          </p:cNvSpPr>
          <p:nvPr/>
        </p:nvSpPr>
        <p:spPr bwMode="auto">
          <a:xfrm flipV="1">
            <a:off x="2481263" y="3152775"/>
            <a:ext cx="6350" cy="468313"/>
          </a:xfrm>
          <a:prstGeom prst="line">
            <a:avLst/>
          </a:prstGeom>
          <a:noFill/>
          <a:ln w="38100">
            <a:solidFill>
              <a:schemeClr val="folHlink"/>
            </a:solidFill>
            <a:prstDash val="sysDot"/>
            <a:round/>
            <a:headEnd/>
            <a:tailEnd/>
          </a:ln>
        </p:spPr>
        <p:txBody>
          <a:bodyPr/>
          <a:lstStyle/>
          <a:p>
            <a:endParaRPr lang="en-US"/>
          </a:p>
        </p:txBody>
      </p:sp>
      <p:pic>
        <p:nvPicPr>
          <p:cNvPr id="71714" name="Picture 34"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6000" y="2981325"/>
            <a:ext cx="396875" cy="398463"/>
          </a:xfrm>
          <a:prstGeom prst="rect">
            <a:avLst/>
          </a:prstGeom>
          <a:noFill/>
          <a:ln w="9525">
            <a:noFill/>
            <a:miter lim="800000"/>
            <a:headEnd/>
            <a:tailEnd/>
          </a:ln>
        </p:spPr>
      </p:pic>
      <p:sp>
        <p:nvSpPr>
          <p:cNvPr id="71718" name="Text Box 38"/>
          <p:cNvSpPr txBox="1">
            <a:spLocks noChangeArrowheads="1"/>
          </p:cNvSpPr>
          <p:nvPr/>
        </p:nvSpPr>
        <p:spPr bwMode="auto">
          <a:xfrm>
            <a:off x="2459038" y="3278188"/>
            <a:ext cx="692150" cy="366712"/>
          </a:xfrm>
          <a:prstGeom prst="rect">
            <a:avLst/>
          </a:prstGeom>
          <a:noFill/>
          <a:ln w="9525">
            <a:noFill/>
            <a:miter lim="800000"/>
            <a:headEnd/>
            <a:tailEnd/>
          </a:ln>
        </p:spPr>
        <p:txBody>
          <a:bodyPr wrap="none">
            <a:spAutoFit/>
          </a:bodyPr>
          <a:lstStyle/>
          <a:p>
            <a:r>
              <a:rPr lang="en-US">
                <a:solidFill>
                  <a:schemeClr val="folHlink"/>
                </a:solidFill>
              </a:rPr>
              <a:t>1/3 b</a:t>
            </a:r>
          </a:p>
        </p:txBody>
      </p:sp>
      <p:sp>
        <p:nvSpPr>
          <p:cNvPr id="71719" name="Text Box 39"/>
          <p:cNvSpPr txBox="1">
            <a:spLocks noChangeArrowheads="1"/>
          </p:cNvSpPr>
          <p:nvPr/>
        </p:nvSpPr>
        <p:spPr bwMode="auto">
          <a:xfrm>
            <a:off x="1957388" y="2686050"/>
            <a:ext cx="692150" cy="366713"/>
          </a:xfrm>
          <a:prstGeom prst="rect">
            <a:avLst/>
          </a:prstGeom>
          <a:noFill/>
          <a:ln w="9525">
            <a:noFill/>
            <a:miter lim="800000"/>
            <a:headEnd/>
            <a:tailEnd/>
          </a:ln>
        </p:spPr>
        <p:txBody>
          <a:bodyPr wrap="none">
            <a:spAutoFit/>
          </a:bodyPr>
          <a:lstStyle/>
          <a:p>
            <a:r>
              <a:rPr lang="en-US">
                <a:solidFill>
                  <a:schemeClr val="folHlink"/>
                </a:solidFill>
              </a:rPr>
              <a:t>1/3 h</a:t>
            </a:r>
          </a:p>
        </p:txBody>
      </p:sp>
      <p:sp>
        <p:nvSpPr>
          <p:cNvPr id="56335" name="Text Box 40"/>
          <p:cNvSpPr txBox="1">
            <a:spLocks noChangeArrowheads="1"/>
          </p:cNvSpPr>
          <p:nvPr/>
        </p:nvSpPr>
        <p:spPr bwMode="auto">
          <a:xfrm>
            <a:off x="4119563" y="1477963"/>
            <a:ext cx="4738687" cy="3716337"/>
          </a:xfrm>
          <a:prstGeom prst="rect">
            <a:avLst/>
          </a:prstGeom>
          <a:noFill/>
          <a:ln w="9525">
            <a:noFill/>
            <a:miter lim="800000"/>
            <a:headEnd/>
            <a:tailEnd/>
          </a:ln>
        </p:spPr>
        <p:txBody>
          <a:bodyPr>
            <a:spAutoFit/>
          </a:bodyPr>
          <a:lstStyle/>
          <a:p>
            <a:pPr>
              <a:spcBef>
                <a:spcPct val="50000"/>
              </a:spcBef>
            </a:pPr>
            <a:r>
              <a:rPr lang="en-US" sz="2800"/>
              <a:t>Shape #1 Centroid Location</a:t>
            </a: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r>
              <a:rPr lang="en-US" sz="2800"/>
              <a:t>Shape #2 Centroid Location</a:t>
            </a: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r>
              <a:rPr lang="en-US" sz="2800"/>
              <a:t>Shape #3 Centroid Location</a:t>
            </a:r>
          </a:p>
        </p:txBody>
      </p:sp>
      <p:sp>
        <p:nvSpPr>
          <p:cNvPr id="71721" name="Rectangle 41"/>
          <p:cNvSpPr>
            <a:spLocks noChangeArrowheads="1"/>
          </p:cNvSpPr>
          <p:nvPr/>
        </p:nvSpPr>
        <p:spPr bwMode="auto">
          <a:xfrm>
            <a:off x="4484688" y="1985963"/>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the lines of symmetry.</a:t>
            </a:r>
          </a:p>
        </p:txBody>
      </p:sp>
      <p:sp>
        <p:nvSpPr>
          <p:cNvPr id="71722" name="Rectangle 42"/>
          <p:cNvSpPr>
            <a:spLocks noChangeArrowheads="1"/>
          </p:cNvSpPr>
          <p:nvPr/>
        </p:nvSpPr>
        <p:spPr bwMode="auto">
          <a:xfrm>
            <a:off x="4546600" y="5243513"/>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the lines of symmetry.</a:t>
            </a:r>
          </a:p>
        </p:txBody>
      </p:sp>
      <p:sp>
        <p:nvSpPr>
          <p:cNvPr id="71723" name="Rectangle 43"/>
          <p:cNvSpPr>
            <a:spLocks noChangeArrowheads="1"/>
          </p:cNvSpPr>
          <p:nvPr/>
        </p:nvSpPr>
        <p:spPr bwMode="auto">
          <a:xfrm>
            <a:off x="4522788" y="3559175"/>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1/3 its height and 1/3 its base.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9"/>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71708"/>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17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9"/>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717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8"/>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717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1"/>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71710"/>
                                        </p:tgtEl>
                                        <p:attrNameLst>
                                          <p:attrName>style.visibility</p:attrName>
                                        </p:attrNameLst>
                                      </p:cBhvr>
                                      <p:to>
                                        <p:strVal val="visible"/>
                                      </p:to>
                                    </p:set>
                                  </p:childTnLst>
                                </p:cTn>
                              </p:par>
                              <p:par>
                                <p:cTn id="41" presetID="1" presetClass="entr" presetSubtype="0" fill="hold" nodeType="withEffect">
                                  <p:stCondLst>
                                    <p:cond delay="1000"/>
                                  </p:stCondLst>
                                  <p:childTnLst>
                                    <p:set>
                                      <p:cBhvr>
                                        <p:cTn id="42" dur="1" fill="hold">
                                          <p:stCondLst>
                                            <p:cond delay="0"/>
                                          </p:stCondLst>
                                        </p:cTn>
                                        <p:tgtEl>
                                          <p:spTgt spid="71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8" grpId="0" animBg="1"/>
      <p:bldP spid="71709" grpId="0" animBg="1"/>
      <p:bldP spid="71710" grpId="0" animBg="1"/>
      <p:bldP spid="71711" grpId="0" animBg="1"/>
      <p:bldP spid="71716" grpId="0" animBg="1"/>
      <p:bldP spid="71717" grpId="0" animBg="1"/>
      <p:bldP spid="71718" grpId="0"/>
      <p:bldP spid="71719" grpId="0"/>
      <p:bldP spid="71721" grpId="0"/>
      <p:bldP spid="71722" grpId="0"/>
      <p:bldP spid="717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8370" name="Rectangle 3"/>
          <p:cNvSpPr>
            <a:spLocks noGrp="1" noChangeArrowheads="1"/>
          </p:cNvSpPr>
          <p:nvPr>
            <p:ph idx="1"/>
          </p:nvPr>
        </p:nvSpPr>
        <p:spPr>
          <a:xfrm>
            <a:off x="101600" y="696913"/>
            <a:ext cx="8915400" cy="1219200"/>
          </a:xfrm>
        </p:spPr>
        <p:txBody>
          <a:bodyPr/>
          <a:lstStyle/>
          <a:p>
            <a:pPr eaLnBrk="1" hangingPunct="1">
              <a:buFontTx/>
              <a:buNone/>
            </a:pPr>
            <a:r>
              <a:rPr lang="en-US" sz="2800" smtClean="0"/>
              <a:t>5. Determine the distance from each simple shape’s centroid to the reference axis (x and y).</a:t>
            </a:r>
          </a:p>
        </p:txBody>
      </p:sp>
      <p:pic>
        <p:nvPicPr>
          <p:cNvPr id="58371" name="Picture 5"/>
          <p:cNvPicPr>
            <a:picLocks noChangeAspect="1" noChangeArrowheads="1"/>
          </p:cNvPicPr>
          <p:nvPr/>
        </p:nvPicPr>
        <p:blipFill>
          <a:blip r:embed="rId3"/>
          <a:srcRect/>
          <a:stretch>
            <a:fillRect/>
          </a:stretch>
        </p:blipFill>
        <p:spPr bwMode="auto">
          <a:xfrm>
            <a:off x="2397125" y="1846263"/>
            <a:ext cx="4338638" cy="4614862"/>
          </a:xfrm>
          <a:prstGeom prst="rect">
            <a:avLst/>
          </a:prstGeom>
          <a:noFill/>
          <a:ln w="9525">
            <a:noFill/>
            <a:miter lim="800000"/>
            <a:headEnd/>
            <a:tailEnd/>
          </a:ln>
        </p:spPr>
      </p:pic>
      <p:sp>
        <p:nvSpPr>
          <p:cNvPr id="59398" name="Line 6"/>
          <p:cNvSpPr>
            <a:spLocks noChangeShapeType="1"/>
          </p:cNvSpPr>
          <p:nvPr/>
        </p:nvSpPr>
        <p:spPr bwMode="auto">
          <a:xfrm flipH="1">
            <a:off x="2495550" y="4032250"/>
            <a:ext cx="906463" cy="0"/>
          </a:xfrm>
          <a:prstGeom prst="line">
            <a:avLst/>
          </a:prstGeom>
          <a:noFill/>
          <a:ln w="25400" cap="rnd">
            <a:solidFill>
              <a:srgbClr val="FFFF00"/>
            </a:solidFill>
            <a:prstDash val="sysDot"/>
            <a:round/>
            <a:headEnd/>
            <a:tailEnd/>
          </a:ln>
        </p:spPr>
        <p:txBody>
          <a:bodyPr/>
          <a:lstStyle/>
          <a:p>
            <a:endParaRPr lang="en-US"/>
          </a:p>
        </p:txBody>
      </p:sp>
      <p:sp>
        <p:nvSpPr>
          <p:cNvPr id="59399" name="Line 7"/>
          <p:cNvSpPr>
            <a:spLocks noChangeShapeType="1"/>
          </p:cNvSpPr>
          <p:nvPr/>
        </p:nvSpPr>
        <p:spPr bwMode="auto">
          <a:xfrm flipV="1">
            <a:off x="3405188" y="4035425"/>
            <a:ext cx="1587" cy="1857375"/>
          </a:xfrm>
          <a:prstGeom prst="line">
            <a:avLst/>
          </a:prstGeom>
          <a:noFill/>
          <a:ln w="25400" cap="rnd">
            <a:solidFill>
              <a:schemeClr val="tx1"/>
            </a:solidFill>
            <a:prstDash val="sysDot"/>
            <a:round/>
            <a:headEnd/>
            <a:tailEnd/>
          </a:ln>
        </p:spPr>
        <p:txBody>
          <a:bodyPr/>
          <a:lstStyle/>
          <a:p>
            <a:endParaRPr lang="en-US"/>
          </a:p>
        </p:txBody>
      </p:sp>
      <p:sp>
        <p:nvSpPr>
          <p:cNvPr id="59400" name="Line 8"/>
          <p:cNvSpPr>
            <a:spLocks noChangeShapeType="1"/>
          </p:cNvSpPr>
          <p:nvPr/>
        </p:nvSpPr>
        <p:spPr bwMode="auto">
          <a:xfrm flipH="1">
            <a:off x="2505075" y="3413125"/>
            <a:ext cx="2443163" cy="0"/>
          </a:xfrm>
          <a:prstGeom prst="line">
            <a:avLst/>
          </a:prstGeom>
          <a:noFill/>
          <a:ln w="25400" cap="rnd">
            <a:solidFill>
              <a:srgbClr val="FFFF00"/>
            </a:solidFill>
            <a:prstDash val="sysDot"/>
            <a:round/>
            <a:headEnd/>
            <a:tailEnd/>
          </a:ln>
        </p:spPr>
        <p:txBody>
          <a:bodyPr/>
          <a:lstStyle/>
          <a:p>
            <a:endParaRPr lang="en-US"/>
          </a:p>
        </p:txBody>
      </p:sp>
      <p:sp>
        <p:nvSpPr>
          <p:cNvPr id="59401" name="Line 9"/>
          <p:cNvSpPr>
            <a:spLocks noChangeShapeType="1"/>
          </p:cNvSpPr>
          <p:nvPr/>
        </p:nvSpPr>
        <p:spPr bwMode="auto">
          <a:xfrm flipV="1">
            <a:off x="4957763" y="3408363"/>
            <a:ext cx="9525" cy="2471737"/>
          </a:xfrm>
          <a:prstGeom prst="line">
            <a:avLst/>
          </a:prstGeom>
          <a:noFill/>
          <a:ln w="25400" cap="rnd">
            <a:solidFill>
              <a:schemeClr val="tx1"/>
            </a:solidFill>
            <a:prstDash val="sysDot"/>
            <a:round/>
            <a:headEnd/>
            <a:tailEnd/>
          </a:ln>
        </p:spPr>
        <p:txBody>
          <a:bodyPr/>
          <a:lstStyle/>
          <a:p>
            <a:endParaRPr lang="en-US"/>
          </a:p>
        </p:txBody>
      </p:sp>
      <p:sp>
        <p:nvSpPr>
          <p:cNvPr id="59402" name="Line 10"/>
          <p:cNvSpPr>
            <a:spLocks noChangeShapeType="1"/>
          </p:cNvSpPr>
          <p:nvPr/>
        </p:nvSpPr>
        <p:spPr bwMode="auto">
          <a:xfrm flipH="1">
            <a:off x="2498725" y="4922838"/>
            <a:ext cx="2803525" cy="0"/>
          </a:xfrm>
          <a:prstGeom prst="line">
            <a:avLst/>
          </a:prstGeom>
          <a:noFill/>
          <a:ln w="25400" cap="rnd">
            <a:solidFill>
              <a:srgbClr val="FFFF00"/>
            </a:solidFill>
            <a:prstDash val="sysDot"/>
            <a:round/>
            <a:headEnd/>
            <a:tailEnd/>
          </a:ln>
        </p:spPr>
        <p:txBody>
          <a:bodyPr/>
          <a:lstStyle/>
          <a:p>
            <a:endParaRPr lang="en-US"/>
          </a:p>
        </p:txBody>
      </p:sp>
      <p:sp>
        <p:nvSpPr>
          <p:cNvPr id="59403" name="Line 11"/>
          <p:cNvSpPr>
            <a:spLocks noChangeShapeType="1"/>
          </p:cNvSpPr>
          <p:nvPr/>
        </p:nvSpPr>
        <p:spPr bwMode="auto">
          <a:xfrm flipV="1">
            <a:off x="5318125" y="4908550"/>
            <a:ext cx="7938" cy="987425"/>
          </a:xfrm>
          <a:prstGeom prst="line">
            <a:avLst/>
          </a:prstGeom>
          <a:noFill/>
          <a:ln w="25400" cap="rnd">
            <a:solidFill>
              <a:schemeClr val="tx1"/>
            </a:solidFill>
            <a:prstDash val="sysDot"/>
            <a:round/>
            <a:headEnd/>
            <a:tailEnd/>
          </a:ln>
        </p:spPr>
        <p:txBody>
          <a:bodyPr/>
          <a:lstStyle/>
          <a:p>
            <a:endParaRPr lang="en-US"/>
          </a:p>
        </p:txBody>
      </p:sp>
      <p:sp>
        <p:nvSpPr>
          <p:cNvPr id="59404" name="Text Box 12"/>
          <p:cNvSpPr txBox="1">
            <a:spLocks noChangeArrowheads="1"/>
          </p:cNvSpPr>
          <p:nvPr/>
        </p:nvSpPr>
        <p:spPr bwMode="auto">
          <a:xfrm>
            <a:off x="3192463" y="3116263"/>
            <a:ext cx="695325"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4in.</a:t>
            </a:r>
          </a:p>
        </p:txBody>
      </p:sp>
      <p:sp>
        <p:nvSpPr>
          <p:cNvPr id="59405" name="Text Box 13"/>
          <p:cNvSpPr txBox="1">
            <a:spLocks noChangeArrowheads="1"/>
          </p:cNvSpPr>
          <p:nvPr/>
        </p:nvSpPr>
        <p:spPr bwMode="auto">
          <a:xfrm>
            <a:off x="3524250" y="4602163"/>
            <a:ext cx="935038"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4.5in.</a:t>
            </a:r>
          </a:p>
        </p:txBody>
      </p:sp>
      <p:sp>
        <p:nvSpPr>
          <p:cNvPr id="59406" name="Text Box 14"/>
          <p:cNvSpPr txBox="1">
            <a:spLocks noChangeArrowheads="1"/>
          </p:cNvSpPr>
          <p:nvPr/>
        </p:nvSpPr>
        <p:spPr bwMode="auto">
          <a:xfrm>
            <a:off x="2444750" y="3719513"/>
            <a:ext cx="88265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1.5in.</a:t>
            </a:r>
          </a:p>
        </p:txBody>
      </p:sp>
      <p:sp>
        <p:nvSpPr>
          <p:cNvPr id="59407" name="Text Box 15"/>
          <p:cNvSpPr txBox="1">
            <a:spLocks noChangeArrowheads="1"/>
          </p:cNvSpPr>
          <p:nvPr/>
        </p:nvSpPr>
        <p:spPr bwMode="auto">
          <a:xfrm rot="5400000">
            <a:off x="3175794" y="5061744"/>
            <a:ext cx="73660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3in.</a:t>
            </a:r>
          </a:p>
        </p:txBody>
      </p:sp>
      <p:sp>
        <p:nvSpPr>
          <p:cNvPr id="59408" name="Text Box 16"/>
          <p:cNvSpPr txBox="1">
            <a:spLocks noChangeArrowheads="1"/>
          </p:cNvSpPr>
          <p:nvPr/>
        </p:nvSpPr>
        <p:spPr bwMode="auto">
          <a:xfrm rot="5400000">
            <a:off x="5037138" y="5281613"/>
            <a:ext cx="931862"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1.5in.</a:t>
            </a:r>
          </a:p>
        </p:txBody>
      </p:sp>
      <p:sp>
        <p:nvSpPr>
          <p:cNvPr id="59409" name="Text Box 17"/>
          <p:cNvSpPr txBox="1">
            <a:spLocks noChangeArrowheads="1"/>
          </p:cNvSpPr>
          <p:nvPr/>
        </p:nvSpPr>
        <p:spPr bwMode="auto">
          <a:xfrm rot="5400000">
            <a:off x="4696619" y="4317207"/>
            <a:ext cx="80645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4in.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4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0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4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4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40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4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P spid="59400" grpId="0" animBg="1"/>
      <p:bldP spid="59401" grpId="0" animBg="1"/>
      <p:bldP spid="59402" grpId="0" animBg="1"/>
      <p:bldP spid="59403" grpId="0" animBg="1"/>
      <p:bldP spid="59404" grpId="0"/>
      <p:bldP spid="59405" grpId="0"/>
      <p:bldP spid="59406" grpId="0"/>
      <p:bldP spid="59407" grpId="0"/>
      <p:bldP spid="59408" grpId="0"/>
      <p:bldP spid="5940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7" name="Picture 33"/>
          <p:cNvPicPr>
            <a:picLocks noChangeAspect="1" noChangeArrowheads="1"/>
          </p:cNvPicPr>
          <p:nvPr/>
        </p:nvPicPr>
        <p:blipFill>
          <a:blip r:embed="rId3"/>
          <a:srcRect/>
          <a:stretch>
            <a:fillRect/>
          </a:stretch>
        </p:blipFill>
        <p:spPr bwMode="auto">
          <a:xfrm>
            <a:off x="160338" y="1951038"/>
            <a:ext cx="3074987" cy="2967037"/>
          </a:xfrm>
          <a:prstGeom prst="rect">
            <a:avLst/>
          </a:prstGeom>
          <a:noFill/>
          <a:ln w="9525">
            <a:noFill/>
            <a:miter lim="800000"/>
            <a:headEnd/>
            <a:tailEnd/>
          </a:ln>
        </p:spPr>
      </p:pic>
      <p:sp>
        <p:nvSpPr>
          <p:cNvPr id="60418" name="Rectangle 2"/>
          <p:cNvSpPr>
            <a:spLocks noGrp="1" noChangeArrowheads="1"/>
          </p:cNvSpPr>
          <p:nvPr>
            <p:ph type="title"/>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60419" name="Rectangle 3"/>
          <p:cNvSpPr>
            <a:spLocks noGrp="1" noChangeArrowheads="1"/>
          </p:cNvSpPr>
          <p:nvPr>
            <p:ph type="body" sz="half" idx="1"/>
          </p:nvPr>
        </p:nvSpPr>
        <p:spPr>
          <a:xfrm>
            <a:off x="412750" y="676275"/>
            <a:ext cx="8529638" cy="1149350"/>
          </a:xfrm>
        </p:spPr>
        <p:txBody>
          <a:bodyPr/>
          <a:lstStyle/>
          <a:p>
            <a:pPr eaLnBrk="1" hangingPunct="1">
              <a:buFontTx/>
              <a:buNone/>
            </a:pPr>
            <a:r>
              <a:rPr lang="en-US" smtClean="0"/>
              <a:t>6. Multiply each simple shape’s area by its distance from centroid to reference axis.</a:t>
            </a:r>
          </a:p>
        </p:txBody>
      </p:sp>
      <mc:AlternateContent xmlns:mc="http://schemas.openxmlformats.org/markup-compatibility/2006" xmlns:a14="http://schemas.microsoft.com/office/drawing/2010/main">
        <mc:Choice Requires="a14">
          <p:graphicFrame>
            <p:nvGraphicFramePr>
              <p:cNvPr id="60501" name="Group 85"/>
              <p:cNvGraphicFramePr>
                <a:graphicFrameLocks noGrp="1"/>
              </p:cNvGraphicFramePr>
              <p:nvPr>
                <p:ph sz="quarter" idx="2"/>
                <p:extLst>
                  <p:ext uri="{D42A27DB-BD31-4B8C-83A1-F6EECF244321}">
                    <p14:modId xmlns:p14="http://schemas.microsoft.com/office/powerpoint/2010/main" val="437205415"/>
                  </p:ext>
                </p:extLst>
              </p:nvPr>
            </p:nvGraphicFramePr>
            <p:xfrm>
              <a:off x="3265488" y="1663700"/>
              <a:ext cx="5767387" cy="2114834"/>
            </p:xfrm>
            <a:graphic>
              <a:graphicData uri="http://schemas.openxmlformats.org/drawingml/2006/table">
                <a:tbl>
                  <a:tblPr/>
                  <a:tblGrid>
                    <a:gridCol w="1304925"/>
                    <a:gridCol w="1619250"/>
                    <a:gridCol w="341312"/>
                    <a:gridCol w="1143000"/>
                    <a:gridCol w="135890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rgbClr val="FF0000"/>
                                        </a:solidFill>
                                        <a:effectLst/>
                                        <a:latin typeface="Cambria Math"/>
                                      </a:rPr>
                                    </m:ctrlPr>
                                  </m:sSubPr>
                                  <m:e>
                                    <m:bar>
                                      <m:barPr>
                                        <m:pos m:val="top"/>
                                        <m:ctrlPr>
                                          <a:rPr kumimoji="0" lang="en-US" sz="2800" b="1" i="1" u="none" strike="noStrike" cap="none" normalizeH="0" baseline="0" dirty="0" smtClean="0">
                                            <a:ln>
                                              <a:noFill/>
                                            </a:ln>
                                            <a:solidFill>
                                              <a:srgbClr val="FF0000"/>
                                            </a:solidFill>
                                            <a:effectLst/>
                                            <a:latin typeface="Cambria Math"/>
                                          </a:rPr>
                                        </m:ctrlPr>
                                      </m:barPr>
                                      <m:e>
                                        <m:r>
                                          <a:rPr kumimoji="0" lang="en-US" sz="2800" b="1" i="0" u="none" strike="noStrike" cap="none" normalizeH="0" baseline="0" dirty="0" smtClean="0">
                                            <a:ln>
                                              <a:noFill/>
                                            </a:ln>
                                            <a:solidFill>
                                              <a:srgbClr val="FF0000"/>
                                            </a:solidFill>
                                            <a:effectLst/>
                                            <a:latin typeface="Cambria Math"/>
                                          </a:rPr>
                                          <m:t>𝐱</m:t>
                                        </m:r>
                                      </m:e>
                                    </m:bar>
                                  </m:e>
                                  <m:sub>
                                    <m:r>
                                      <a:rPr kumimoji="0" lang="en-US" sz="2800" b="1" i="0" u="none" strike="noStrike" cap="none" normalizeH="0" baseline="0" dirty="0" smtClean="0">
                                        <a:ln>
                                          <a:noFill/>
                                        </a:ln>
                                        <a:solidFill>
                                          <a:srgbClr val="FF0000"/>
                                        </a:solidFill>
                                        <a:effectLst/>
                                        <a:latin typeface="Cambria Math"/>
                                      </a:rPr>
                                      <m:t>𝐢</m:t>
                                    </m:r>
                                  </m:sub>
                                </m:sSub>
                              </m:oMath>
                            </m:oMathPara>
                          </a14:m>
                          <a:endParaRPr kumimoji="0" lang="en-US" sz="2800" b="1"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60501" name="Group 85"/>
              <p:cNvGraphicFramePr>
                <a:graphicFrameLocks noGrp="1"/>
              </p:cNvGraphicFramePr>
              <p:nvPr>
                <p:ph sz="quarter" idx="2"/>
                <p:extLst>
                  <p:ext uri="{D42A27DB-BD31-4B8C-83A1-F6EECF244321}">
                    <p14:modId xmlns:p14="http://schemas.microsoft.com/office/powerpoint/2010/main" val="437205415"/>
                  </p:ext>
                </p:extLst>
              </p:nvPr>
            </p:nvGraphicFramePr>
            <p:xfrm>
              <a:off x="3265488" y="1663700"/>
              <a:ext cx="5767387" cy="2114834"/>
            </p:xfrm>
            <a:graphic>
              <a:graphicData uri="http://schemas.openxmlformats.org/drawingml/2006/table">
                <a:tbl>
                  <a:tblPr/>
                  <a:tblGrid>
                    <a:gridCol w="1304925"/>
                    <a:gridCol w="1619250"/>
                    <a:gridCol w="341312"/>
                    <a:gridCol w="1143000"/>
                    <a:gridCol w="1358900"/>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293583" t="-10989" r="-119251" b="-312088"/>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30045" t="-10989" b="-312088"/>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7973" name="Group 85"/>
              <p:cNvGraphicFramePr>
                <a:graphicFrameLocks noGrp="1"/>
              </p:cNvGraphicFramePr>
              <p:nvPr>
                <p:ph sz="quarter" idx="3"/>
                <p:extLst>
                  <p:ext uri="{D42A27DB-BD31-4B8C-83A1-F6EECF244321}">
                    <p14:modId xmlns:p14="http://schemas.microsoft.com/office/powerpoint/2010/main" val="494720687"/>
                  </p:ext>
                </p:extLst>
              </p:nvPr>
            </p:nvGraphicFramePr>
            <p:xfrm>
              <a:off x="3303588" y="3987800"/>
              <a:ext cx="5729287" cy="2116222"/>
            </p:xfrm>
            <a:graphic>
              <a:graphicData uri="http://schemas.openxmlformats.org/drawingml/2006/table">
                <a:tbl>
                  <a:tblPr/>
                  <a:tblGrid>
                    <a:gridCol w="1289050"/>
                    <a:gridCol w="1601787"/>
                    <a:gridCol w="350838"/>
                    <a:gridCol w="1119187"/>
                    <a:gridCol w="136842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9.00in.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37973" name="Group 85"/>
              <p:cNvGraphicFramePr>
                <a:graphicFrameLocks noGrp="1"/>
              </p:cNvGraphicFramePr>
              <p:nvPr>
                <p:ph sz="quarter" idx="3"/>
                <p:extLst>
                  <p:ext uri="{D42A27DB-BD31-4B8C-83A1-F6EECF244321}">
                    <p14:modId xmlns:p14="http://schemas.microsoft.com/office/powerpoint/2010/main" val="494720687"/>
                  </p:ext>
                </p:extLst>
              </p:nvPr>
            </p:nvGraphicFramePr>
            <p:xfrm>
              <a:off x="3303588" y="3987800"/>
              <a:ext cx="5729287" cy="2116222"/>
            </p:xfrm>
            <a:graphic>
              <a:graphicData uri="http://schemas.openxmlformats.org/drawingml/2006/table">
                <a:tbl>
                  <a:tblPr/>
                  <a:tblGrid>
                    <a:gridCol w="1289050"/>
                    <a:gridCol w="1601787"/>
                    <a:gridCol w="350838"/>
                    <a:gridCol w="1119187"/>
                    <a:gridCol w="1368425"/>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297814" t="-10870" r="-122951" b="-307609"/>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323556" t="-10870" b="-307609"/>
                          </a:stretch>
                        </a:blipFill>
                      </a:tcPr>
                    </a:tc>
                  </a:tr>
                  <a:tr h="51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9.00in.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sp>
        <p:nvSpPr>
          <p:cNvPr id="62850" name="Rectangle 386"/>
          <p:cNvSpPr>
            <a:spLocks noChangeArrowheads="1"/>
          </p:cNvSpPr>
          <p:nvPr/>
        </p:nvSpPr>
        <p:spPr bwMode="auto">
          <a:xfrm>
            <a:off x="4865688" y="2193925"/>
            <a:ext cx="1389062" cy="519113"/>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18.0in.</a:t>
            </a:r>
            <a:r>
              <a:rPr lang="en-US" sz="2800" baseline="30000">
                <a:solidFill>
                  <a:schemeClr val="bg1"/>
                </a:solidFill>
              </a:rPr>
              <a:t>2</a:t>
            </a:r>
          </a:p>
        </p:txBody>
      </p:sp>
      <p:sp>
        <p:nvSpPr>
          <p:cNvPr id="62851" name="Rectangle 387"/>
          <p:cNvSpPr>
            <a:spLocks noChangeArrowheads="1"/>
          </p:cNvSpPr>
          <p:nvPr/>
        </p:nvSpPr>
        <p:spPr bwMode="auto">
          <a:xfrm>
            <a:off x="4819650" y="2719388"/>
            <a:ext cx="1389063" cy="519112"/>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4.50in.</a:t>
            </a:r>
            <a:r>
              <a:rPr lang="en-US" sz="2800" baseline="30000">
                <a:solidFill>
                  <a:schemeClr val="bg1"/>
                </a:solidFill>
              </a:rPr>
              <a:t>2</a:t>
            </a:r>
          </a:p>
        </p:txBody>
      </p:sp>
      <p:sp>
        <p:nvSpPr>
          <p:cNvPr id="62852" name="Rectangle 388"/>
          <p:cNvSpPr>
            <a:spLocks noChangeArrowheads="1"/>
          </p:cNvSpPr>
          <p:nvPr/>
        </p:nvSpPr>
        <p:spPr bwMode="auto">
          <a:xfrm>
            <a:off x="4843463" y="3227388"/>
            <a:ext cx="1389062" cy="519112"/>
          </a:xfrm>
          <a:prstGeom prst="rect">
            <a:avLst/>
          </a:prstGeom>
          <a:noFill/>
          <a:ln w="9525">
            <a:noFill/>
            <a:miter lim="800000"/>
            <a:headEnd/>
            <a:tailEnd/>
          </a:ln>
        </p:spPr>
        <p:txBody>
          <a:bodyPr wrap="none">
            <a:spAutoFit/>
          </a:bodyPr>
          <a:lstStyle/>
          <a:p>
            <a:pPr>
              <a:spcBef>
                <a:spcPct val="20000"/>
              </a:spcBef>
            </a:pPr>
            <a:r>
              <a:rPr lang="en-US" sz="2800" dirty="0">
                <a:solidFill>
                  <a:schemeClr val="bg1"/>
                </a:solidFill>
              </a:rPr>
              <a:t>9.00in.</a:t>
            </a:r>
            <a:r>
              <a:rPr lang="en-US" sz="2800" baseline="30000" dirty="0">
                <a:solidFill>
                  <a:schemeClr val="bg1"/>
                </a:solidFill>
              </a:rPr>
              <a:t>2</a:t>
            </a:r>
          </a:p>
        </p:txBody>
      </p:sp>
      <p:sp>
        <p:nvSpPr>
          <p:cNvPr id="62853" name="Rectangle 389"/>
          <p:cNvSpPr>
            <a:spLocks noChangeArrowheads="1"/>
          </p:cNvSpPr>
          <p:nvPr/>
        </p:nvSpPr>
        <p:spPr bwMode="auto">
          <a:xfrm>
            <a:off x="6645275" y="2192338"/>
            <a:ext cx="1254125" cy="519112"/>
          </a:xfrm>
          <a:prstGeom prst="rect">
            <a:avLst/>
          </a:prstGeom>
          <a:noFill/>
          <a:ln w="9525">
            <a:noFill/>
            <a:miter lim="800000"/>
            <a:headEnd/>
            <a:tailEnd/>
          </a:ln>
        </p:spPr>
        <p:txBody>
          <a:bodyPr wrap="none">
            <a:spAutoFit/>
          </a:bodyPr>
          <a:lstStyle/>
          <a:p>
            <a:r>
              <a:rPr lang="en-US" sz="2800">
                <a:solidFill>
                  <a:srgbClr val="FF0000"/>
                </a:solidFill>
              </a:rPr>
              <a:t>1.50in.</a:t>
            </a:r>
          </a:p>
        </p:txBody>
      </p:sp>
      <p:sp>
        <p:nvSpPr>
          <p:cNvPr id="62854" name="Rectangle 390"/>
          <p:cNvSpPr>
            <a:spLocks noChangeArrowheads="1"/>
          </p:cNvSpPr>
          <p:nvPr/>
        </p:nvSpPr>
        <p:spPr bwMode="auto">
          <a:xfrm>
            <a:off x="6591300" y="2695575"/>
            <a:ext cx="1254125" cy="519113"/>
          </a:xfrm>
          <a:prstGeom prst="rect">
            <a:avLst/>
          </a:prstGeom>
          <a:noFill/>
          <a:ln w="9525">
            <a:noFill/>
            <a:miter lim="800000"/>
            <a:headEnd/>
            <a:tailEnd/>
          </a:ln>
        </p:spPr>
        <p:txBody>
          <a:bodyPr wrap="none">
            <a:spAutoFit/>
          </a:bodyPr>
          <a:lstStyle/>
          <a:p>
            <a:r>
              <a:rPr lang="en-US" sz="2800">
                <a:solidFill>
                  <a:srgbClr val="FF0000"/>
                </a:solidFill>
              </a:rPr>
              <a:t>4.00in.</a:t>
            </a:r>
          </a:p>
        </p:txBody>
      </p:sp>
      <p:sp>
        <p:nvSpPr>
          <p:cNvPr id="62855" name="Rectangle 391"/>
          <p:cNvSpPr>
            <a:spLocks noChangeArrowheads="1"/>
          </p:cNvSpPr>
          <p:nvPr/>
        </p:nvSpPr>
        <p:spPr bwMode="auto">
          <a:xfrm>
            <a:off x="6635750" y="3198813"/>
            <a:ext cx="1254125" cy="519112"/>
          </a:xfrm>
          <a:prstGeom prst="rect">
            <a:avLst/>
          </a:prstGeom>
          <a:noFill/>
          <a:ln w="9525">
            <a:noFill/>
            <a:miter lim="800000"/>
            <a:headEnd/>
            <a:tailEnd/>
          </a:ln>
        </p:spPr>
        <p:txBody>
          <a:bodyPr wrap="none">
            <a:spAutoFit/>
          </a:bodyPr>
          <a:lstStyle/>
          <a:p>
            <a:r>
              <a:rPr lang="en-US" sz="2800">
                <a:solidFill>
                  <a:srgbClr val="FF0000"/>
                </a:solidFill>
              </a:rPr>
              <a:t>4.50in.</a:t>
            </a:r>
          </a:p>
        </p:txBody>
      </p:sp>
      <p:sp>
        <p:nvSpPr>
          <p:cNvPr id="62856" name="Rectangle 392"/>
          <p:cNvSpPr>
            <a:spLocks noChangeArrowheads="1"/>
          </p:cNvSpPr>
          <p:nvPr/>
        </p:nvSpPr>
        <p:spPr bwMode="auto">
          <a:xfrm>
            <a:off x="7685088" y="2203450"/>
            <a:ext cx="1727200" cy="519113"/>
          </a:xfrm>
          <a:prstGeom prst="rect">
            <a:avLst/>
          </a:prstGeom>
          <a:noFill/>
          <a:ln w="9525">
            <a:noFill/>
            <a:miter lim="800000"/>
            <a:headEnd/>
            <a:tailEnd/>
          </a:ln>
        </p:spPr>
        <p:txBody>
          <a:bodyPr>
            <a:spAutoFit/>
          </a:bodyPr>
          <a:lstStyle/>
          <a:p>
            <a:pPr>
              <a:spcBef>
                <a:spcPct val="20000"/>
              </a:spcBef>
            </a:pPr>
            <a:r>
              <a:rPr lang="en-US" sz="2800">
                <a:solidFill>
                  <a:schemeClr val="bg1"/>
                </a:solidFill>
              </a:rPr>
              <a:t>27.0in.</a:t>
            </a:r>
            <a:r>
              <a:rPr lang="en-US" sz="2800" baseline="30000">
                <a:solidFill>
                  <a:schemeClr val="bg1"/>
                </a:solidFill>
              </a:rPr>
              <a:t>3</a:t>
            </a:r>
          </a:p>
        </p:txBody>
      </p:sp>
      <p:sp>
        <p:nvSpPr>
          <p:cNvPr id="62857" name="Rectangle 393"/>
          <p:cNvSpPr>
            <a:spLocks noChangeArrowheads="1"/>
          </p:cNvSpPr>
          <p:nvPr/>
        </p:nvSpPr>
        <p:spPr bwMode="auto">
          <a:xfrm>
            <a:off x="7754938" y="2705100"/>
            <a:ext cx="1389062" cy="519113"/>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18.0in.</a:t>
            </a:r>
            <a:r>
              <a:rPr lang="en-US" sz="2800" baseline="30000">
                <a:solidFill>
                  <a:schemeClr val="bg1"/>
                </a:solidFill>
              </a:rPr>
              <a:t>3</a:t>
            </a:r>
          </a:p>
        </p:txBody>
      </p:sp>
      <p:sp>
        <p:nvSpPr>
          <p:cNvPr id="62858" name="Rectangle 394"/>
          <p:cNvSpPr>
            <a:spLocks noChangeArrowheads="1"/>
          </p:cNvSpPr>
          <p:nvPr/>
        </p:nvSpPr>
        <p:spPr bwMode="auto">
          <a:xfrm>
            <a:off x="7678738" y="3221038"/>
            <a:ext cx="1389062" cy="519112"/>
          </a:xfrm>
          <a:prstGeom prst="rect">
            <a:avLst/>
          </a:prstGeom>
          <a:noFill/>
          <a:ln w="9525">
            <a:noFill/>
            <a:miter lim="800000"/>
            <a:headEnd/>
            <a:tailEnd/>
          </a:ln>
        </p:spPr>
        <p:txBody>
          <a:bodyPr wrap="none">
            <a:spAutoFit/>
          </a:bodyPr>
          <a:lstStyle/>
          <a:p>
            <a:r>
              <a:rPr lang="en-US" sz="2800" dirty="0">
                <a:solidFill>
                  <a:schemeClr val="bg1"/>
                </a:solidFill>
              </a:rPr>
              <a:t>40.5in.</a:t>
            </a:r>
            <a:r>
              <a:rPr lang="en-US" sz="2800" baseline="30000" dirty="0">
                <a:solidFill>
                  <a:schemeClr val="bg1"/>
                </a:solidFill>
              </a:rPr>
              <a:t>3</a:t>
            </a:r>
          </a:p>
        </p:txBody>
      </p:sp>
      <p:sp>
        <p:nvSpPr>
          <p:cNvPr id="62859" name="Rectangle 395"/>
          <p:cNvSpPr>
            <a:spLocks noChangeArrowheads="1"/>
          </p:cNvSpPr>
          <p:nvPr/>
        </p:nvSpPr>
        <p:spPr bwMode="auto">
          <a:xfrm>
            <a:off x="7723188" y="4510088"/>
            <a:ext cx="1470025" cy="519112"/>
          </a:xfrm>
          <a:prstGeom prst="rect">
            <a:avLst/>
          </a:prstGeom>
          <a:noFill/>
          <a:ln w="9525">
            <a:noFill/>
            <a:miter lim="800000"/>
            <a:headEnd/>
            <a:tailEnd/>
          </a:ln>
        </p:spPr>
        <p:txBody>
          <a:bodyPr>
            <a:spAutoFit/>
          </a:bodyPr>
          <a:lstStyle/>
          <a:p>
            <a:pPr>
              <a:spcBef>
                <a:spcPct val="20000"/>
              </a:spcBef>
            </a:pPr>
            <a:r>
              <a:rPr lang="en-US" sz="2800">
                <a:solidFill>
                  <a:schemeClr val="bg1"/>
                </a:solidFill>
              </a:rPr>
              <a:t>54.0in.</a:t>
            </a:r>
            <a:r>
              <a:rPr lang="en-US" sz="2800" baseline="30000">
                <a:solidFill>
                  <a:schemeClr val="bg1"/>
                </a:solidFill>
              </a:rPr>
              <a:t>3</a:t>
            </a:r>
          </a:p>
        </p:txBody>
      </p:sp>
      <p:sp>
        <p:nvSpPr>
          <p:cNvPr id="62860" name="Rectangle 396"/>
          <p:cNvSpPr>
            <a:spLocks noChangeArrowheads="1"/>
          </p:cNvSpPr>
          <p:nvPr/>
        </p:nvSpPr>
        <p:spPr bwMode="auto">
          <a:xfrm>
            <a:off x="7696200" y="5027613"/>
            <a:ext cx="1585913" cy="519112"/>
          </a:xfrm>
          <a:prstGeom prst="rect">
            <a:avLst/>
          </a:prstGeom>
          <a:noFill/>
          <a:ln w="9525">
            <a:noFill/>
            <a:miter lim="800000"/>
            <a:headEnd/>
            <a:tailEnd/>
          </a:ln>
        </p:spPr>
        <p:txBody>
          <a:bodyPr>
            <a:spAutoFit/>
          </a:bodyPr>
          <a:lstStyle/>
          <a:p>
            <a:pPr>
              <a:spcBef>
                <a:spcPct val="20000"/>
              </a:spcBef>
            </a:pPr>
            <a:r>
              <a:rPr lang="en-US" sz="2800">
                <a:solidFill>
                  <a:schemeClr val="bg1"/>
                </a:solidFill>
              </a:rPr>
              <a:t>18.0in.</a:t>
            </a:r>
            <a:r>
              <a:rPr lang="en-US" sz="2800" baseline="30000">
                <a:solidFill>
                  <a:schemeClr val="bg1"/>
                </a:solidFill>
              </a:rPr>
              <a:t>3</a:t>
            </a:r>
          </a:p>
        </p:txBody>
      </p:sp>
      <p:sp>
        <p:nvSpPr>
          <p:cNvPr id="62861" name="Rectangle 397"/>
          <p:cNvSpPr>
            <a:spLocks noChangeArrowheads="1"/>
          </p:cNvSpPr>
          <p:nvPr/>
        </p:nvSpPr>
        <p:spPr bwMode="auto">
          <a:xfrm>
            <a:off x="7629525" y="5567363"/>
            <a:ext cx="1719263" cy="519112"/>
          </a:xfrm>
          <a:prstGeom prst="rect">
            <a:avLst/>
          </a:prstGeom>
          <a:noFill/>
          <a:ln w="9525">
            <a:noFill/>
            <a:miter lim="800000"/>
            <a:headEnd/>
            <a:tailEnd/>
          </a:ln>
        </p:spPr>
        <p:txBody>
          <a:bodyPr>
            <a:spAutoFit/>
          </a:bodyPr>
          <a:lstStyle/>
          <a:p>
            <a:pPr>
              <a:spcBef>
                <a:spcPct val="20000"/>
              </a:spcBef>
            </a:pPr>
            <a:r>
              <a:rPr lang="en-US" sz="2800">
                <a:solidFill>
                  <a:schemeClr val="bg1"/>
                </a:solidFill>
              </a:rPr>
              <a:t>13.5in.</a:t>
            </a:r>
            <a:r>
              <a:rPr lang="en-US" sz="2800" baseline="30000">
                <a:solidFill>
                  <a:schemeClr val="bg1"/>
                </a:solidFill>
              </a:rPr>
              <a:t>3</a:t>
            </a:r>
          </a:p>
        </p:txBody>
      </p:sp>
      <p:sp>
        <p:nvSpPr>
          <p:cNvPr id="62862" name="Rectangle 398"/>
          <p:cNvSpPr>
            <a:spLocks noChangeArrowheads="1"/>
          </p:cNvSpPr>
          <p:nvPr/>
        </p:nvSpPr>
        <p:spPr bwMode="auto">
          <a:xfrm>
            <a:off x="6592888" y="5491163"/>
            <a:ext cx="1254125" cy="519112"/>
          </a:xfrm>
          <a:prstGeom prst="rect">
            <a:avLst/>
          </a:prstGeom>
          <a:noFill/>
          <a:ln w="9525">
            <a:noFill/>
            <a:miter lim="800000"/>
            <a:headEnd/>
            <a:tailEnd/>
          </a:ln>
        </p:spPr>
        <p:txBody>
          <a:bodyPr wrap="none">
            <a:spAutoFit/>
          </a:bodyPr>
          <a:lstStyle/>
          <a:p>
            <a:r>
              <a:rPr lang="en-US" sz="2800">
                <a:solidFill>
                  <a:schemeClr val="bg1"/>
                </a:solidFill>
              </a:rPr>
              <a:t>1.50in.</a:t>
            </a:r>
          </a:p>
        </p:txBody>
      </p:sp>
      <p:sp>
        <p:nvSpPr>
          <p:cNvPr id="62863" name="Rectangle 399"/>
          <p:cNvSpPr>
            <a:spLocks noChangeArrowheads="1"/>
          </p:cNvSpPr>
          <p:nvPr/>
        </p:nvSpPr>
        <p:spPr bwMode="auto">
          <a:xfrm>
            <a:off x="6621463" y="4959350"/>
            <a:ext cx="1254125" cy="519113"/>
          </a:xfrm>
          <a:prstGeom prst="rect">
            <a:avLst/>
          </a:prstGeom>
          <a:noFill/>
          <a:ln w="9525">
            <a:noFill/>
            <a:miter lim="800000"/>
            <a:headEnd/>
            <a:tailEnd/>
          </a:ln>
        </p:spPr>
        <p:txBody>
          <a:bodyPr wrap="none">
            <a:spAutoFit/>
          </a:bodyPr>
          <a:lstStyle/>
          <a:p>
            <a:r>
              <a:rPr lang="en-US" sz="2800">
                <a:solidFill>
                  <a:schemeClr val="bg1"/>
                </a:solidFill>
              </a:rPr>
              <a:t>4.00in.</a:t>
            </a:r>
          </a:p>
        </p:txBody>
      </p:sp>
      <p:sp>
        <p:nvSpPr>
          <p:cNvPr id="62864" name="Rectangle 400"/>
          <p:cNvSpPr>
            <a:spLocks noChangeArrowheads="1"/>
          </p:cNvSpPr>
          <p:nvPr/>
        </p:nvSpPr>
        <p:spPr bwMode="auto">
          <a:xfrm>
            <a:off x="6553200" y="4498975"/>
            <a:ext cx="1254125" cy="519113"/>
          </a:xfrm>
          <a:prstGeom prst="rect">
            <a:avLst/>
          </a:prstGeom>
          <a:noFill/>
          <a:ln w="9525">
            <a:noFill/>
            <a:miter lim="800000"/>
            <a:headEnd/>
            <a:tailEnd/>
          </a:ln>
        </p:spPr>
        <p:txBody>
          <a:bodyPr wrap="none">
            <a:spAutoFit/>
          </a:bodyPr>
          <a:lstStyle/>
          <a:p>
            <a:pPr>
              <a:spcBef>
                <a:spcPct val="20000"/>
              </a:spcBef>
            </a:pPr>
            <a:r>
              <a:rPr lang="en-US" sz="2800" dirty="0">
                <a:solidFill>
                  <a:schemeClr val="bg1"/>
                </a:solidFill>
              </a:rPr>
              <a:t>3.00in.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5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8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8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8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8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8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85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85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85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79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86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85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86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86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86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50" grpId="0"/>
      <p:bldP spid="62851" grpId="0"/>
      <p:bldP spid="62852" grpId="0"/>
      <p:bldP spid="62853" grpId="0"/>
      <p:bldP spid="62854" grpId="0"/>
      <p:bldP spid="62855" grpId="0"/>
      <p:bldP spid="62856" grpId="0"/>
      <p:bldP spid="62857" grpId="0"/>
      <p:bldP spid="62858" grpId="0"/>
      <p:bldP spid="62859" grpId="0"/>
      <p:bldP spid="62860" grpId="0"/>
      <p:bldP spid="62861" grpId="0"/>
      <p:bldP spid="62862" grpId="0"/>
      <p:bldP spid="62863" grpId="0"/>
      <p:bldP spid="6286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95" name="Rectangle 2"/>
          <p:cNvSpPr>
            <a:spLocks noGrp="1" noChangeArrowheads="1"/>
          </p:cNvSpPr>
          <p:nvPr>
            <p:ph type="title"/>
          </p:nvPr>
        </p:nvSpPr>
        <p:spPr>
          <a:xfrm>
            <a:off x="0" y="-228600"/>
            <a:ext cx="9144000" cy="914400"/>
          </a:xfrm>
        </p:spPr>
        <p:txBody>
          <a:bodyPr/>
          <a:lstStyle/>
          <a:p>
            <a:pPr eaLnBrk="1" hangingPunct="1"/>
            <a:r>
              <a:rPr lang="en-US" sz="4000" smtClean="0"/>
              <a:t>Centroid Location </a:t>
            </a:r>
            <a:r>
              <a:rPr lang="en-US" sz="2800" smtClean="0">
                <a:solidFill>
                  <a:srgbClr val="FF0000"/>
                </a:solidFill>
              </a:rPr>
              <a:t>Complex Shapes</a:t>
            </a:r>
          </a:p>
        </p:txBody>
      </p:sp>
      <p:sp>
        <p:nvSpPr>
          <p:cNvPr id="34896" name="Rectangle 3"/>
          <p:cNvSpPr>
            <a:spLocks noGrp="1" noChangeArrowheads="1"/>
          </p:cNvSpPr>
          <p:nvPr>
            <p:ph type="body" sz="half" idx="1"/>
          </p:nvPr>
        </p:nvSpPr>
        <p:spPr>
          <a:xfrm>
            <a:off x="0" y="674688"/>
            <a:ext cx="9144000" cy="1044575"/>
          </a:xfrm>
        </p:spPr>
        <p:txBody>
          <a:bodyPr/>
          <a:lstStyle/>
          <a:p>
            <a:pPr eaLnBrk="1" hangingPunct="1">
              <a:buFontTx/>
              <a:buNone/>
            </a:pPr>
            <a:r>
              <a:rPr lang="en-US" smtClean="0"/>
              <a:t>7. Sum the products of each simple shape’s area and their distances from the centroid to the reference axis.</a:t>
            </a:r>
          </a:p>
        </p:txBody>
      </p:sp>
      <mc:AlternateContent xmlns:mc="http://schemas.openxmlformats.org/markup-compatibility/2006" xmlns:a14="http://schemas.microsoft.com/office/drawing/2010/main">
        <mc:Choice Requires="a14">
          <p:graphicFrame>
            <p:nvGraphicFramePr>
              <p:cNvPr id="34937" name="Group 121"/>
              <p:cNvGraphicFramePr>
                <a:graphicFrameLocks noGrp="1"/>
              </p:cNvGraphicFramePr>
              <p:nvPr>
                <p:ph sz="quarter" idx="2"/>
                <p:extLst>
                  <p:ext uri="{D42A27DB-BD31-4B8C-83A1-F6EECF244321}">
                    <p14:modId xmlns:p14="http://schemas.microsoft.com/office/powerpoint/2010/main" val="4005265378"/>
                  </p:ext>
                </p:extLst>
              </p:nvPr>
            </p:nvGraphicFramePr>
            <p:xfrm>
              <a:off x="879475" y="4294188"/>
              <a:ext cx="2832100" cy="2118072"/>
            </p:xfrm>
            <a:graphic>
              <a:graphicData uri="http://schemas.openxmlformats.org/drawingml/2006/table">
                <a:tbl>
                  <a:tblPr/>
                  <a:tblGrid>
                    <a:gridCol w="1352550"/>
                    <a:gridCol w="147955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54.0in.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13.5in.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34937" name="Group 121"/>
              <p:cNvGraphicFramePr>
                <a:graphicFrameLocks noGrp="1"/>
              </p:cNvGraphicFramePr>
              <p:nvPr>
                <p:ph sz="quarter" idx="2"/>
                <p:extLst>
                  <p:ext uri="{D42A27DB-BD31-4B8C-83A1-F6EECF244321}">
                    <p14:modId xmlns:p14="http://schemas.microsoft.com/office/powerpoint/2010/main" val="4005265378"/>
                  </p:ext>
                </p:extLst>
              </p:nvPr>
            </p:nvGraphicFramePr>
            <p:xfrm>
              <a:off x="879475" y="4294188"/>
              <a:ext cx="2832100" cy="2118072"/>
            </p:xfrm>
            <a:graphic>
              <a:graphicData uri="http://schemas.openxmlformats.org/drawingml/2006/table">
                <a:tbl>
                  <a:tblPr/>
                  <a:tblGrid>
                    <a:gridCol w="1352550"/>
                    <a:gridCol w="1479550"/>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94650" t="-10870" r="-4115" b="-308696"/>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54.0in.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13.5in.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4936" name="Group 120"/>
              <p:cNvGraphicFramePr>
                <a:graphicFrameLocks noGrp="1"/>
              </p:cNvGraphicFramePr>
              <p:nvPr>
                <p:ph sz="quarter" idx="3"/>
                <p:extLst>
                  <p:ext uri="{D42A27DB-BD31-4B8C-83A1-F6EECF244321}">
                    <p14:modId xmlns:p14="http://schemas.microsoft.com/office/powerpoint/2010/main" val="2367194776"/>
                  </p:ext>
                </p:extLst>
              </p:nvPr>
            </p:nvGraphicFramePr>
            <p:xfrm>
              <a:off x="915988" y="1889125"/>
              <a:ext cx="2781300" cy="2114834"/>
            </p:xfrm>
            <a:graphic>
              <a:graphicData uri="http://schemas.openxmlformats.org/drawingml/2006/table">
                <a:tbl>
                  <a:tblPr/>
                  <a:tblGrid>
                    <a:gridCol w="1330325"/>
                    <a:gridCol w="145097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27.0in.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40.5in.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34936" name="Group 120"/>
              <p:cNvGraphicFramePr>
                <a:graphicFrameLocks noGrp="1"/>
              </p:cNvGraphicFramePr>
              <p:nvPr>
                <p:ph sz="quarter" idx="3"/>
                <p:extLst>
                  <p:ext uri="{D42A27DB-BD31-4B8C-83A1-F6EECF244321}">
                    <p14:modId xmlns:p14="http://schemas.microsoft.com/office/powerpoint/2010/main" val="2367194776"/>
                  </p:ext>
                </p:extLst>
              </p:nvPr>
            </p:nvGraphicFramePr>
            <p:xfrm>
              <a:off x="915988" y="1889125"/>
              <a:ext cx="2781300" cy="2114834"/>
            </p:xfrm>
            <a:graphic>
              <a:graphicData uri="http://schemas.openxmlformats.org/drawingml/2006/table">
                <a:tbl>
                  <a:tblPr/>
                  <a:tblGrid>
                    <a:gridCol w="1330325"/>
                    <a:gridCol w="1450975"/>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96218" t="-10989" r="-3782" b="-312088"/>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27.0in.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40.5in.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graphicFrame>
        <p:nvGraphicFramePr>
          <p:cNvPr id="61494" name="Object 75"/>
          <p:cNvGraphicFramePr>
            <a:graphicFrameLocks noChangeAspect="1"/>
          </p:cNvGraphicFramePr>
          <p:nvPr/>
        </p:nvGraphicFramePr>
        <p:xfrm>
          <a:off x="6213475" y="1858963"/>
          <a:ext cx="1371600" cy="1479550"/>
        </p:xfrm>
        <a:graphic>
          <a:graphicData uri="http://schemas.openxmlformats.org/presentationml/2006/ole">
            <mc:AlternateContent xmlns:mc="http://schemas.openxmlformats.org/markup-compatibility/2006">
              <mc:Choice xmlns:v="urn:schemas-microsoft-com:vml" Requires="v">
                <p:oleObj spid="_x0000_s34911" name="Equation" r:id="rId6" imgW="647700" imgH="698500" progId="Equation.DSMT4">
                  <p:embed/>
                </p:oleObj>
              </mc:Choice>
              <mc:Fallback>
                <p:oleObj name="Equation" r:id="rId6" imgW="647700" imgH="698500" progId="Equation.DSMT4">
                  <p:embed/>
                  <p:pic>
                    <p:nvPicPr>
                      <p:cNvPr id="0"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1858963"/>
                        <a:ext cx="1371600"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5" name="Text Box 55"/>
          <p:cNvSpPr txBox="1">
            <a:spLocks noChangeArrowheads="1"/>
          </p:cNvSpPr>
          <p:nvPr/>
        </p:nvSpPr>
        <p:spPr bwMode="auto">
          <a:xfrm>
            <a:off x="6311900" y="3427413"/>
            <a:ext cx="1495425"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sp>
        <p:nvSpPr>
          <p:cNvPr id="61496" name="Line 56"/>
          <p:cNvSpPr>
            <a:spLocks noChangeShapeType="1"/>
          </p:cNvSpPr>
          <p:nvPr/>
        </p:nvSpPr>
        <p:spPr bwMode="auto">
          <a:xfrm>
            <a:off x="5935663" y="3371850"/>
            <a:ext cx="1835150" cy="0"/>
          </a:xfrm>
          <a:prstGeom prst="line">
            <a:avLst/>
          </a:prstGeom>
          <a:noFill/>
          <a:ln w="9525">
            <a:solidFill>
              <a:schemeClr val="tx1"/>
            </a:solidFill>
            <a:round/>
            <a:headEnd/>
            <a:tailEnd/>
          </a:ln>
        </p:spPr>
        <p:txBody>
          <a:bodyPr/>
          <a:lstStyle/>
          <a:p>
            <a:endParaRPr lang="en-US"/>
          </a:p>
        </p:txBody>
      </p:sp>
      <p:graphicFrame>
        <p:nvGraphicFramePr>
          <p:cNvPr id="61530" name="Object 77"/>
          <p:cNvGraphicFramePr>
            <a:graphicFrameLocks noChangeAspect="1"/>
          </p:cNvGraphicFramePr>
          <p:nvPr/>
        </p:nvGraphicFramePr>
        <p:xfrm>
          <a:off x="6207125" y="4262438"/>
          <a:ext cx="1371600" cy="1479550"/>
        </p:xfrm>
        <a:graphic>
          <a:graphicData uri="http://schemas.openxmlformats.org/presentationml/2006/ole">
            <mc:AlternateContent xmlns:mc="http://schemas.openxmlformats.org/markup-compatibility/2006">
              <mc:Choice xmlns:v="urn:schemas-microsoft-com:vml" Requires="v">
                <p:oleObj spid="_x0000_s34912" name="Equation" r:id="rId8" imgW="647700" imgH="698500" progId="Equation.DSMT4">
                  <p:embed/>
                </p:oleObj>
              </mc:Choice>
              <mc:Fallback>
                <p:oleObj name="Equation" r:id="rId8" imgW="647700" imgH="698500" progId="Equation.DSMT4">
                  <p:embed/>
                  <p:pic>
                    <p:nvPicPr>
                      <p:cNvPr id="0" name="Picture 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7125" y="4262438"/>
                        <a:ext cx="1371600"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2" name="Line 92"/>
          <p:cNvSpPr>
            <a:spLocks noChangeShapeType="1"/>
          </p:cNvSpPr>
          <p:nvPr/>
        </p:nvSpPr>
        <p:spPr bwMode="auto">
          <a:xfrm>
            <a:off x="5900738" y="5780088"/>
            <a:ext cx="1835150" cy="0"/>
          </a:xfrm>
          <a:prstGeom prst="line">
            <a:avLst/>
          </a:prstGeom>
          <a:noFill/>
          <a:ln w="9525">
            <a:solidFill>
              <a:schemeClr val="tx1"/>
            </a:solidFill>
            <a:round/>
            <a:headEnd/>
            <a:tailEnd/>
          </a:ln>
        </p:spPr>
        <p:txBody>
          <a:bodyPr/>
          <a:lstStyle/>
          <a:p>
            <a:endParaRPr lang="en-US"/>
          </a:p>
        </p:txBody>
      </p:sp>
      <p:sp>
        <p:nvSpPr>
          <p:cNvPr id="61533" name="Text Box 93"/>
          <p:cNvSpPr txBox="1">
            <a:spLocks noChangeArrowheads="1"/>
          </p:cNvSpPr>
          <p:nvPr/>
        </p:nvSpPr>
        <p:spPr bwMode="auto">
          <a:xfrm>
            <a:off x="6254750" y="5835650"/>
            <a:ext cx="1509713"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mc:AlternateContent xmlns:mc="http://schemas.openxmlformats.org/markup-compatibility/2006" xmlns:a14="http://schemas.microsoft.com/office/drawing/2010/main">
        <mc:Choice Requires="a14">
          <p:sp>
            <p:nvSpPr>
              <p:cNvPr id="4" name="TextBox 3"/>
              <p:cNvSpPr txBox="1"/>
              <p:nvPr/>
            </p:nvSpPr>
            <p:spPr>
              <a:xfrm>
                <a:off x="4304788" y="1623170"/>
                <a:ext cx="1595950"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a:rPr>
                          </m:ctrlPr>
                        </m:naryPr>
                        <m:sub/>
                        <m:sup/>
                        <m:e>
                          <m:sSub>
                            <m:sSubPr>
                              <m:ctrlPr>
                                <a:rPr lang="en-US" sz="2400" b="1" i="1" dirty="0">
                                  <a:solidFill>
                                    <a:schemeClr val="tx1"/>
                                  </a:solidFill>
                                  <a:latin typeface="Cambria Math"/>
                                </a:rPr>
                              </m:ctrlPr>
                            </m:sSubPr>
                            <m:e>
                              <m:sSub>
                                <m:sSubPr>
                                  <m:ctrlPr>
                                    <a:rPr lang="en-US" sz="2400" b="1" i="1" dirty="0">
                                      <a:solidFill>
                                        <a:schemeClr val="tx1"/>
                                      </a:solidFill>
                                      <a:latin typeface="Cambria Math"/>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a:rPr>
                                  </m:ctrlPr>
                                </m:barPr>
                                <m:e>
                                  <m:r>
                                    <a:rPr lang="en-US" sz="2400" b="1" dirty="0">
                                      <a:solidFill>
                                        <a:schemeClr val="tx1"/>
                                      </a:solidFill>
                                      <a:latin typeface="Cambria Math"/>
                                    </a:rPr>
                                    <m:t>𝐱</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4304788" y="1623170"/>
                <a:ext cx="1595950" cy="98668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04788" y="3946525"/>
                <a:ext cx="1618392"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a:rPr>
                          </m:ctrlPr>
                        </m:naryPr>
                        <m:sub/>
                        <m:sup/>
                        <m:e>
                          <m:sSub>
                            <m:sSubPr>
                              <m:ctrlPr>
                                <a:rPr lang="en-US" sz="2400" b="1" i="1" dirty="0">
                                  <a:solidFill>
                                    <a:schemeClr val="tx1"/>
                                  </a:solidFill>
                                  <a:latin typeface="Cambria Math"/>
                                </a:rPr>
                              </m:ctrlPr>
                            </m:sSubPr>
                            <m:e>
                              <m:sSub>
                                <m:sSubPr>
                                  <m:ctrlPr>
                                    <a:rPr lang="en-US" sz="2400" b="1" i="1" dirty="0">
                                      <a:solidFill>
                                        <a:schemeClr val="tx1"/>
                                      </a:solidFill>
                                      <a:latin typeface="Cambria Math"/>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a:rPr>
                                  </m:ctrlPr>
                                </m:barPr>
                                <m:e>
                                  <m:r>
                                    <a:rPr lang="en-US" sz="2400" b="1" i="1" dirty="0" smtClean="0">
                                      <a:solidFill>
                                        <a:schemeClr val="tx1"/>
                                      </a:solidFill>
                                      <a:latin typeface="Cambria Math"/>
                                    </a:rPr>
                                    <m:t>𝒚</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304788" y="3946525"/>
                <a:ext cx="1618392" cy="986680"/>
              </a:xfrm>
              <a:prstGeom prst="rect">
                <a:avLst/>
              </a:prstGeom>
              <a:blipFill rotWithShape="1">
                <a:blip r:embed="rId11"/>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5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5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5" grpId="0"/>
      <p:bldP spid="61496" grpId="0" animBg="1"/>
      <p:bldP spid="61532" grpId="0" animBg="1"/>
      <p:bldP spid="6153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88" name="Rectangle 2"/>
          <p:cNvSpPr>
            <a:spLocks noGrp="1" noChangeArrowheads="1"/>
          </p:cNvSpPr>
          <p:nvPr>
            <p:ph type="title"/>
          </p:nvPr>
        </p:nvSpPr>
        <p:spPr>
          <a:xfrm>
            <a:off x="0" y="0"/>
            <a:ext cx="9144000" cy="674688"/>
          </a:xfrm>
        </p:spPr>
        <p:txBody>
          <a:bodyPr/>
          <a:lstStyle/>
          <a:p>
            <a:pPr eaLnBrk="1" hangingPunct="1"/>
            <a:r>
              <a:rPr lang="en-US" sz="4000" smtClean="0"/>
              <a:t>Centroid Location </a:t>
            </a:r>
            <a:r>
              <a:rPr lang="en-US" sz="2800" smtClean="0">
                <a:solidFill>
                  <a:srgbClr val="FF0000"/>
                </a:solidFill>
              </a:rPr>
              <a:t>Complex Shapes</a:t>
            </a:r>
          </a:p>
        </p:txBody>
      </p:sp>
      <p:sp>
        <p:nvSpPr>
          <p:cNvPr id="35889" name="Rectangle 3"/>
          <p:cNvSpPr>
            <a:spLocks noGrp="1" noChangeArrowheads="1"/>
          </p:cNvSpPr>
          <p:nvPr>
            <p:ph type="body" sz="half" idx="1"/>
          </p:nvPr>
        </p:nvSpPr>
        <p:spPr>
          <a:xfrm>
            <a:off x="457200" y="712788"/>
            <a:ext cx="7974013" cy="939800"/>
          </a:xfrm>
        </p:spPr>
        <p:txBody>
          <a:bodyPr/>
          <a:lstStyle/>
          <a:p>
            <a:pPr eaLnBrk="1" hangingPunct="1">
              <a:lnSpc>
                <a:spcPct val="90000"/>
              </a:lnSpc>
              <a:buFontTx/>
              <a:buNone/>
            </a:pPr>
            <a:r>
              <a:rPr lang="en-US" smtClean="0"/>
              <a:t>8. Sum the individual simple shape’s area to determine total shape area.</a:t>
            </a:r>
          </a:p>
        </p:txBody>
      </p:sp>
      <p:graphicFrame>
        <p:nvGraphicFramePr>
          <p:cNvPr id="85025" name="Group 33"/>
          <p:cNvGraphicFramePr>
            <a:graphicFrameLocks noGrp="1"/>
          </p:cNvGraphicFramePr>
          <p:nvPr>
            <p:ph sz="half" idx="2"/>
            <p:extLst>
              <p:ext uri="{D42A27DB-BD31-4B8C-83A1-F6EECF244321}">
                <p14:modId xmlns:p14="http://schemas.microsoft.com/office/powerpoint/2010/main" val="1986788152"/>
              </p:ext>
            </p:extLst>
          </p:nvPr>
        </p:nvGraphicFramePr>
        <p:xfrm>
          <a:off x="1239838" y="1897063"/>
          <a:ext cx="2551112" cy="2073276"/>
        </p:xfrm>
        <a:graphic>
          <a:graphicData uri="http://schemas.openxmlformats.org/drawingml/2006/table">
            <a:tbl>
              <a:tblPr/>
              <a:tblGrid>
                <a:gridCol w="1230312"/>
                <a:gridCol w="1320800"/>
              </a:tblGrid>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A</a:t>
                      </a:r>
                      <a:r>
                        <a:rPr kumimoji="0" lang="en-US" sz="2800" b="0" i="0" u="none" strike="noStrike" cap="none" normalizeH="0" baseline="-25000" dirty="0" smtClean="0">
                          <a:ln>
                            <a:noFill/>
                          </a:ln>
                          <a:solidFill>
                            <a:schemeClr val="bg1"/>
                          </a:solidFill>
                          <a:effectLst/>
                          <a:latin typeface="Arial" charset="0"/>
                        </a:rPr>
                        <a:t>i</a:t>
                      </a:r>
                      <a:endParaRPr kumimoji="0" lang="en-US" sz="2800" b="0"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9in.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grpSp>
        <p:nvGrpSpPr>
          <p:cNvPr id="35916" name="Group 76"/>
          <p:cNvGrpSpPr>
            <a:grpSpLocks/>
          </p:cNvGrpSpPr>
          <p:nvPr/>
        </p:nvGrpSpPr>
        <p:grpSpPr bwMode="auto">
          <a:xfrm>
            <a:off x="5707869" y="2152605"/>
            <a:ext cx="2610631" cy="3257595"/>
            <a:chOff x="3443" y="1349"/>
            <a:chExt cx="1201" cy="1256"/>
          </a:xfrm>
        </p:grpSpPr>
        <p:graphicFrame>
          <p:nvGraphicFramePr>
            <p:cNvPr id="85014" name="Object 46"/>
            <p:cNvGraphicFramePr>
              <a:graphicFrameLocks noChangeAspect="1"/>
            </p:cNvGraphicFramePr>
            <p:nvPr>
              <p:extLst>
                <p:ext uri="{D42A27DB-BD31-4B8C-83A1-F6EECF244321}">
                  <p14:modId xmlns:p14="http://schemas.microsoft.com/office/powerpoint/2010/main" val="4244072591"/>
                </p:ext>
              </p:extLst>
            </p:nvPr>
          </p:nvGraphicFramePr>
          <p:xfrm>
            <a:off x="3584" y="1349"/>
            <a:ext cx="864" cy="932"/>
          </p:xfrm>
          <a:graphic>
            <a:graphicData uri="http://schemas.openxmlformats.org/presentationml/2006/ole">
              <mc:AlternateContent xmlns:mc="http://schemas.openxmlformats.org/markup-compatibility/2006">
                <mc:Choice xmlns:v="urn:schemas-microsoft-com:vml" Requires="v">
                  <p:oleObj spid="_x0000_s35895" name="Equation" r:id="rId4" imgW="647640" imgH="698400" progId="Equation.DSMT4">
                    <p:embed/>
                  </p:oleObj>
                </mc:Choice>
                <mc:Fallback>
                  <p:oleObj name="Equation" r:id="rId4" imgW="647640" imgH="698400" progId="Equation.DSMT4">
                    <p:embed/>
                    <p:pic>
                      <p:nvPicPr>
                        <p:cNvPr id="0" name="Picture 46"/>
                        <p:cNvPicPr>
                          <a:picLocks noChangeAspect="1" noChangeArrowheads="1"/>
                        </p:cNvPicPr>
                        <p:nvPr/>
                      </p:nvPicPr>
                      <p:blipFill>
                        <a:blip r:embed="rId5"/>
                        <a:srcRect/>
                        <a:stretch>
                          <a:fillRect/>
                        </a:stretch>
                      </p:blipFill>
                      <p:spPr bwMode="auto">
                        <a:xfrm>
                          <a:off x="3584" y="1349"/>
                          <a:ext cx="864" cy="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5" name="Text Box 23"/>
            <p:cNvSpPr txBox="1">
              <a:spLocks noChangeArrowheads="1"/>
            </p:cNvSpPr>
            <p:nvPr/>
          </p:nvSpPr>
          <p:spPr bwMode="auto">
            <a:xfrm>
              <a:off x="3720" y="2405"/>
              <a:ext cx="924" cy="200"/>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85016" name="Line 24"/>
            <p:cNvSpPr>
              <a:spLocks noChangeShapeType="1"/>
            </p:cNvSpPr>
            <p:nvPr/>
          </p:nvSpPr>
          <p:spPr bwMode="auto">
            <a:xfrm>
              <a:off x="3443" y="2350"/>
              <a:ext cx="1156" cy="0"/>
            </a:xfrm>
            <a:prstGeom prst="line">
              <a:avLst/>
            </a:prstGeom>
            <a:noFill/>
            <a:ln w="9525">
              <a:solidFill>
                <a:schemeClr val="tx1"/>
              </a:solidFill>
              <a:round/>
              <a:headEnd/>
              <a:tailEnd/>
            </a:ln>
          </p:spPr>
          <p:txBody>
            <a:bodyPr/>
            <a:lstStyle/>
            <a:p>
              <a:endParaRPr lang="en-US"/>
            </a:p>
          </p:txBody>
        </p:sp>
      </p:grpSp>
      <p:grpSp>
        <p:nvGrpSpPr>
          <p:cNvPr id="35909" name="Group 32"/>
          <p:cNvGrpSpPr>
            <a:grpSpLocks/>
          </p:cNvGrpSpPr>
          <p:nvPr/>
        </p:nvGrpSpPr>
        <p:grpSpPr bwMode="auto">
          <a:xfrm>
            <a:off x="1290638" y="4294188"/>
            <a:ext cx="2387600" cy="2341562"/>
            <a:chOff x="593" y="2766"/>
            <a:chExt cx="1450" cy="1475"/>
          </a:xfrm>
        </p:grpSpPr>
        <p:pic>
          <p:nvPicPr>
            <p:cNvPr id="35910" name="Picture 27"/>
            <p:cNvPicPr>
              <a:picLocks noChangeAspect="1" noChangeArrowheads="1"/>
            </p:cNvPicPr>
            <p:nvPr/>
          </p:nvPicPr>
          <p:blipFill>
            <a:blip r:embed="rId6"/>
            <a:srcRect l="3036" t="6480" r="12581" b="12552"/>
            <a:stretch>
              <a:fillRect/>
            </a:stretch>
          </p:blipFill>
          <p:spPr bwMode="auto">
            <a:xfrm>
              <a:off x="593" y="2766"/>
              <a:ext cx="1450" cy="1475"/>
            </a:xfrm>
            <a:prstGeom prst="rect">
              <a:avLst/>
            </a:prstGeom>
            <a:noFill/>
            <a:ln w="9525">
              <a:noFill/>
              <a:miter lim="800000"/>
              <a:headEnd/>
              <a:tailEnd/>
            </a:ln>
          </p:spPr>
        </p:pic>
        <p:grpSp>
          <p:nvGrpSpPr>
            <p:cNvPr id="35911" name="Group 31"/>
            <p:cNvGrpSpPr>
              <a:grpSpLocks/>
            </p:cNvGrpSpPr>
            <p:nvPr/>
          </p:nvGrpSpPr>
          <p:grpSpPr bwMode="auto">
            <a:xfrm>
              <a:off x="701" y="3227"/>
              <a:ext cx="1201" cy="716"/>
              <a:chOff x="682" y="3184"/>
              <a:chExt cx="1201" cy="716"/>
            </a:xfrm>
          </p:grpSpPr>
          <p:sp>
            <p:nvSpPr>
              <p:cNvPr id="35912" name="Rectangle 28"/>
              <p:cNvSpPr>
                <a:spLocks noChangeArrowheads="1"/>
              </p:cNvSpPr>
              <p:nvPr/>
            </p:nvSpPr>
            <p:spPr bwMode="auto">
              <a:xfrm>
                <a:off x="682" y="3363"/>
                <a:ext cx="464" cy="231"/>
              </a:xfrm>
              <a:prstGeom prst="rect">
                <a:avLst/>
              </a:prstGeom>
              <a:noFill/>
              <a:ln w="9525">
                <a:noFill/>
                <a:miter lim="800000"/>
                <a:headEnd/>
                <a:tailEnd/>
              </a:ln>
            </p:spPr>
            <p:txBody>
              <a:bodyPr wrap="none">
                <a:spAutoFit/>
              </a:bodyPr>
              <a:lstStyle/>
              <a:p>
                <a:r>
                  <a:rPr lang="en-US">
                    <a:solidFill>
                      <a:schemeClr val="bg1"/>
                    </a:solidFill>
                  </a:rPr>
                  <a:t>18in.</a:t>
                </a:r>
                <a:r>
                  <a:rPr lang="en-US" baseline="30000">
                    <a:solidFill>
                      <a:schemeClr val="bg1"/>
                    </a:solidFill>
                  </a:rPr>
                  <a:t>2</a:t>
                </a:r>
              </a:p>
            </p:txBody>
          </p:sp>
          <p:sp>
            <p:nvSpPr>
              <p:cNvPr id="35913" name="Rectangle 29"/>
              <p:cNvSpPr>
                <a:spLocks noChangeArrowheads="1"/>
              </p:cNvSpPr>
              <p:nvPr/>
            </p:nvSpPr>
            <p:spPr bwMode="auto">
              <a:xfrm>
                <a:off x="1342" y="3184"/>
                <a:ext cx="502" cy="231"/>
              </a:xfrm>
              <a:prstGeom prst="rect">
                <a:avLst/>
              </a:prstGeom>
              <a:noFill/>
              <a:ln w="9525">
                <a:noFill/>
                <a:miter lim="800000"/>
                <a:headEnd/>
                <a:tailEnd/>
              </a:ln>
            </p:spPr>
            <p:txBody>
              <a:bodyPr wrap="none">
                <a:spAutoFit/>
              </a:bodyPr>
              <a:lstStyle/>
              <a:p>
                <a:r>
                  <a:rPr lang="en-US">
                    <a:solidFill>
                      <a:schemeClr val="bg1"/>
                    </a:solidFill>
                  </a:rPr>
                  <a:t>4.5in.</a:t>
                </a:r>
                <a:r>
                  <a:rPr lang="en-US" baseline="30000">
                    <a:solidFill>
                      <a:schemeClr val="bg1"/>
                    </a:solidFill>
                  </a:rPr>
                  <a:t>2</a:t>
                </a:r>
              </a:p>
            </p:txBody>
          </p:sp>
          <p:sp>
            <p:nvSpPr>
              <p:cNvPr id="35914" name="Rectangle 30"/>
              <p:cNvSpPr>
                <a:spLocks noChangeArrowheads="1"/>
              </p:cNvSpPr>
              <p:nvPr/>
            </p:nvSpPr>
            <p:spPr bwMode="auto">
              <a:xfrm>
                <a:off x="1496" y="3669"/>
                <a:ext cx="387" cy="231"/>
              </a:xfrm>
              <a:prstGeom prst="rect">
                <a:avLst/>
              </a:prstGeom>
              <a:noFill/>
              <a:ln w="9525">
                <a:noFill/>
                <a:miter lim="800000"/>
                <a:headEnd/>
                <a:tailEnd/>
              </a:ln>
            </p:spPr>
            <p:txBody>
              <a:bodyPr wrap="none">
                <a:spAutoFit/>
              </a:bodyPr>
              <a:lstStyle/>
              <a:p>
                <a:r>
                  <a:rPr lang="en-US">
                    <a:solidFill>
                      <a:schemeClr val="bg1"/>
                    </a:solidFill>
                  </a:rPr>
                  <a:t>9in.</a:t>
                </a:r>
                <a:r>
                  <a:rPr lang="en-US" baseline="30000">
                    <a:solidFill>
                      <a:schemeClr val="bg1"/>
                    </a:solidFill>
                  </a:rPr>
                  <a:t>2</a:t>
                </a:r>
              </a:p>
            </p:txBody>
          </p:sp>
        </p:grpSp>
      </p:grpSp>
      <mc:AlternateContent xmlns:mc="http://schemas.openxmlformats.org/markup-compatibility/2006" xmlns:a14="http://schemas.microsoft.com/office/drawing/2010/main">
        <mc:Choice Requires="a14">
          <p:sp>
            <p:nvSpPr>
              <p:cNvPr id="16" name="TextBox 15"/>
              <p:cNvSpPr txBox="1"/>
              <p:nvPr/>
            </p:nvSpPr>
            <p:spPr>
              <a:xfrm>
                <a:off x="4304788" y="1870820"/>
                <a:ext cx="1925142" cy="143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600" b="1" i="1" dirty="0" smtClean="0">
                              <a:solidFill>
                                <a:schemeClr val="tx1"/>
                              </a:solidFill>
                              <a:latin typeface="Cambria Math"/>
                            </a:rPr>
                          </m:ctrlPr>
                        </m:naryPr>
                        <m:sub/>
                        <m:sup/>
                        <m:e>
                          <m:sSub>
                            <m:sSubPr>
                              <m:ctrlPr>
                                <a:rPr lang="en-US" sz="3600" b="1" i="1" dirty="0">
                                  <a:latin typeface="Cambria Math"/>
                                </a:rPr>
                              </m:ctrlPr>
                            </m:sSubPr>
                            <m:e>
                              <m:r>
                                <a:rPr lang="en-US" sz="3600" b="1" i="0" dirty="0">
                                  <a:latin typeface="Cambria Math"/>
                                </a:rPr>
                                <m:t>𝐀</m:t>
                              </m:r>
                            </m:e>
                            <m:sub>
                              <m:r>
                                <a:rPr lang="en-US" sz="3600" b="1" i="0" dirty="0">
                                  <a:latin typeface="Cambria Math"/>
                                </a:rPr>
                                <m:t>𝐢</m:t>
                              </m:r>
                            </m:sub>
                          </m:sSub>
                          <m:r>
                            <a:rPr lang="en-US" sz="3600" b="1" i="0" dirty="0" smtClean="0">
                              <a:latin typeface="Cambria Math"/>
                            </a:rPr>
                            <m:t>=</m:t>
                          </m:r>
                        </m:e>
                      </m:nary>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304788" y="1870820"/>
                <a:ext cx="1925142" cy="1433854"/>
              </a:xfrm>
              <a:prstGeom prst="rect">
                <a:avLst/>
              </a:prstGeom>
              <a:blipFill rotWithShape="1">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940" name="Picture 25"/>
          <p:cNvPicPr>
            <a:picLocks noChangeAspect="1" noChangeArrowheads="1"/>
          </p:cNvPicPr>
          <p:nvPr/>
        </p:nvPicPr>
        <p:blipFill>
          <a:blip r:embed="rId4"/>
          <a:srcRect/>
          <a:stretch>
            <a:fillRect/>
          </a:stretch>
        </p:blipFill>
        <p:spPr bwMode="auto">
          <a:xfrm>
            <a:off x="5948363" y="2038350"/>
            <a:ext cx="2886075" cy="3124200"/>
          </a:xfrm>
          <a:prstGeom prst="rect">
            <a:avLst/>
          </a:prstGeom>
          <a:noFill/>
          <a:ln w="9525">
            <a:noFill/>
            <a:miter lim="800000"/>
            <a:headEnd/>
            <a:tailEnd/>
          </a:ln>
        </p:spPr>
      </p:pic>
      <p:sp>
        <p:nvSpPr>
          <p:cNvPr id="36941" name="Rectangle 2"/>
          <p:cNvSpPr>
            <a:spLocks noGrp="1" noChangeArrowheads="1"/>
          </p:cNvSpPr>
          <p:nvPr>
            <p:ph type="title"/>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36942" name="Rectangle 3"/>
          <p:cNvSpPr>
            <a:spLocks noGrp="1" noChangeArrowheads="1"/>
          </p:cNvSpPr>
          <p:nvPr>
            <p:ph type="body" sz="half" idx="1"/>
          </p:nvPr>
        </p:nvSpPr>
        <p:spPr>
          <a:xfrm>
            <a:off x="152400" y="571500"/>
            <a:ext cx="8686800" cy="1066800"/>
          </a:xfrm>
        </p:spPr>
        <p:txBody>
          <a:bodyPr/>
          <a:lstStyle/>
          <a:p>
            <a:pPr eaLnBrk="1" hangingPunct="1">
              <a:buFontTx/>
              <a:buNone/>
            </a:pPr>
            <a:r>
              <a:rPr lang="en-US" smtClean="0"/>
              <a:t>9. Divide the summed product of areas and distances by the summed object total area.</a:t>
            </a:r>
          </a:p>
        </p:txBody>
      </p:sp>
      <p:graphicFrame>
        <p:nvGraphicFramePr>
          <p:cNvPr id="63537" name="Object 71"/>
          <p:cNvGraphicFramePr>
            <a:graphicFrameLocks noGrp="1" noChangeAspect="1"/>
          </p:cNvGraphicFramePr>
          <p:nvPr>
            <p:ph sz="quarter" idx="2"/>
          </p:nvPr>
        </p:nvGraphicFramePr>
        <p:xfrm>
          <a:off x="1312863" y="5246688"/>
          <a:ext cx="1973262" cy="930275"/>
        </p:xfrm>
        <a:graphic>
          <a:graphicData uri="http://schemas.openxmlformats.org/presentationml/2006/ole">
            <mc:AlternateContent xmlns:mc="http://schemas.openxmlformats.org/markup-compatibility/2006">
              <mc:Choice xmlns:v="urn:schemas-microsoft-com:vml" Requires="v">
                <p:oleObj spid="_x0000_s36955" name="Equation" r:id="rId5" imgW="889000" imgH="419100" progId="Equation.DSMT4">
                  <p:embed/>
                </p:oleObj>
              </mc:Choice>
              <mc:Fallback>
                <p:oleObj name="Equation" r:id="rId5" imgW="889000" imgH="419100" progId="Equation.DSMT4">
                  <p:embed/>
                  <p:pic>
                    <p:nvPicPr>
                      <p:cNvPr id="0" name="Picture 7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5246688"/>
                        <a:ext cx="197326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67" name="Text Box 4"/>
          <p:cNvSpPr txBox="1">
            <a:spLocks noChangeArrowheads="1"/>
          </p:cNvSpPr>
          <p:nvPr/>
        </p:nvSpPr>
        <p:spPr bwMode="auto">
          <a:xfrm>
            <a:off x="2741155" y="3024188"/>
            <a:ext cx="1405395"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36966" name="Text Box 6"/>
          <p:cNvSpPr txBox="1">
            <a:spLocks noChangeArrowheads="1"/>
          </p:cNvSpPr>
          <p:nvPr/>
        </p:nvSpPr>
        <p:spPr bwMode="auto">
          <a:xfrm>
            <a:off x="2810167" y="2381255"/>
            <a:ext cx="1436397"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sp>
        <p:nvSpPr>
          <p:cNvPr id="36965" name="Text Box 9"/>
          <p:cNvSpPr txBox="1">
            <a:spLocks noChangeArrowheads="1"/>
          </p:cNvSpPr>
          <p:nvPr/>
        </p:nvSpPr>
        <p:spPr bwMode="auto">
          <a:xfrm>
            <a:off x="2785075" y="1717680"/>
            <a:ext cx="1407513" cy="519113"/>
          </a:xfrm>
          <a:prstGeom prst="rect">
            <a:avLst/>
          </a:prstGeom>
          <a:noFill/>
          <a:ln w="9525">
            <a:noFill/>
            <a:miter lim="800000"/>
            <a:headEnd/>
            <a:tailEnd/>
          </a:ln>
        </p:spPr>
        <p:txBody>
          <a:bodyPr>
            <a:spAutoFit/>
          </a:bodyPr>
          <a:lstStyle/>
          <a:p>
            <a:pPr>
              <a:spcBef>
                <a:spcPct val="50000"/>
              </a:spcBef>
            </a:pPr>
            <a:r>
              <a:rPr lang="en-US" sz="2800" dirty="0">
                <a:solidFill>
                  <a:srgbClr val="0000FF"/>
                </a:solidFill>
              </a:rPr>
              <a:t>85.5in.</a:t>
            </a:r>
            <a:r>
              <a:rPr lang="en-US" sz="2800" baseline="30000" dirty="0">
                <a:solidFill>
                  <a:srgbClr val="0000FF"/>
                </a:solidFill>
              </a:rPr>
              <a:t>3</a:t>
            </a:r>
            <a:endParaRPr lang="en-US" sz="2800" dirty="0">
              <a:solidFill>
                <a:srgbClr val="0000FF"/>
              </a:solidFill>
            </a:endParaRPr>
          </a:p>
        </p:txBody>
      </p:sp>
      <p:graphicFrame>
        <p:nvGraphicFramePr>
          <p:cNvPr id="63498" name="Object 75"/>
          <p:cNvGraphicFramePr>
            <a:graphicFrameLocks noChangeAspect="1"/>
          </p:cNvGraphicFramePr>
          <p:nvPr/>
        </p:nvGraphicFramePr>
        <p:xfrm>
          <a:off x="1360488" y="3890963"/>
          <a:ext cx="2278062" cy="1074737"/>
        </p:xfrm>
        <a:graphic>
          <a:graphicData uri="http://schemas.openxmlformats.org/presentationml/2006/ole">
            <mc:AlternateContent xmlns:mc="http://schemas.openxmlformats.org/markup-compatibility/2006">
              <mc:Choice xmlns:v="urn:schemas-microsoft-com:vml" Requires="v">
                <p:oleObj spid="_x0000_s36956" name="Equation" r:id="rId7" imgW="889000" imgH="419100" progId="Equation.DSMT4">
                  <p:embed/>
                </p:oleObj>
              </mc:Choice>
              <mc:Fallback>
                <p:oleObj name="Equation" r:id="rId7" imgW="889000" imgH="419100" progId="Equation.DSMT4">
                  <p:embed/>
                  <p:pic>
                    <p:nvPicPr>
                      <p:cNvPr id="0"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488" y="3890963"/>
                        <a:ext cx="2278062"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16" name="Line 28"/>
          <p:cNvSpPr>
            <a:spLocks noChangeShapeType="1"/>
          </p:cNvSpPr>
          <p:nvPr/>
        </p:nvSpPr>
        <p:spPr bwMode="auto">
          <a:xfrm flipV="1">
            <a:off x="5981700" y="2085975"/>
            <a:ext cx="2686050" cy="2676525"/>
          </a:xfrm>
          <a:prstGeom prst="line">
            <a:avLst/>
          </a:prstGeom>
          <a:noFill/>
          <a:ln w="19050">
            <a:solidFill>
              <a:srgbClr val="FFFF00"/>
            </a:solidFill>
            <a:prstDash val="dashDot"/>
            <a:round/>
            <a:headEnd/>
            <a:tailEnd/>
          </a:ln>
        </p:spPr>
        <p:txBody>
          <a:bodyPr/>
          <a:lstStyle/>
          <a:p>
            <a:endParaRPr lang="en-US"/>
          </a:p>
        </p:txBody>
      </p:sp>
      <p:sp>
        <p:nvSpPr>
          <p:cNvPr id="63517" name="Line 29"/>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63518" name="Line 30"/>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pic>
        <p:nvPicPr>
          <p:cNvPr id="36949" name="Picture 24" descr="datum"/>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824663" y="3519488"/>
            <a:ext cx="396875" cy="398462"/>
          </a:xfrm>
          <a:prstGeom prst="rect">
            <a:avLst/>
          </a:prstGeom>
          <a:noFill/>
          <a:ln w="9525">
            <a:noFill/>
            <a:miter lim="800000"/>
            <a:headEnd/>
            <a:tailEnd/>
          </a:ln>
        </p:spPr>
      </p:pic>
      <p:pic>
        <p:nvPicPr>
          <p:cNvPr id="36950" name="Picture 31"/>
          <p:cNvPicPr>
            <a:picLocks noChangeAspect="1" noChangeArrowheads="1"/>
          </p:cNvPicPr>
          <p:nvPr/>
        </p:nvPicPr>
        <p:blipFill>
          <a:blip r:embed="rId10"/>
          <a:srcRect/>
          <a:stretch>
            <a:fillRect/>
          </a:stretch>
        </p:blipFill>
        <p:spPr bwMode="auto">
          <a:xfrm>
            <a:off x="985838" y="5532438"/>
            <a:ext cx="344487" cy="555625"/>
          </a:xfrm>
          <a:prstGeom prst="rect">
            <a:avLst/>
          </a:prstGeom>
          <a:noFill/>
          <a:ln w="9525">
            <a:noFill/>
            <a:miter lim="800000"/>
            <a:headEnd/>
            <a:tailEnd/>
          </a:ln>
        </p:spPr>
      </p:pic>
      <p:sp>
        <p:nvSpPr>
          <p:cNvPr id="63520" name="Text Box 32"/>
          <p:cNvSpPr txBox="1">
            <a:spLocks noChangeArrowheads="1"/>
          </p:cNvSpPr>
          <p:nvPr/>
        </p:nvSpPr>
        <p:spPr bwMode="auto">
          <a:xfrm>
            <a:off x="3457575" y="415290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grpSp>
        <p:nvGrpSpPr>
          <p:cNvPr id="5" name="Group 40"/>
          <p:cNvGrpSpPr>
            <a:grpSpLocks/>
          </p:cNvGrpSpPr>
          <p:nvPr/>
        </p:nvGrpSpPr>
        <p:grpSpPr bwMode="auto">
          <a:xfrm rot="5400000">
            <a:off x="6267450" y="1597026"/>
            <a:ext cx="479425" cy="1035050"/>
            <a:chOff x="3490" y="2336"/>
            <a:chExt cx="302" cy="680"/>
          </a:xfrm>
        </p:grpSpPr>
        <p:sp>
          <p:nvSpPr>
            <p:cNvPr id="36961" name="Line 36"/>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36962" name="Line 37"/>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36963" name="Line 38"/>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36964" name="Text Box 39"/>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a:t>2.7in.</a:t>
              </a:r>
            </a:p>
          </p:txBody>
        </p:sp>
      </p:grpSp>
      <p:grpSp>
        <p:nvGrpSpPr>
          <p:cNvPr id="6" name="Group 41"/>
          <p:cNvGrpSpPr>
            <a:grpSpLocks/>
          </p:cNvGrpSpPr>
          <p:nvPr/>
        </p:nvGrpSpPr>
        <p:grpSpPr bwMode="auto">
          <a:xfrm>
            <a:off x="5521325" y="3721100"/>
            <a:ext cx="479425" cy="1060450"/>
            <a:chOff x="3490" y="2336"/>
            <a:chExt cx="302" cy="680"/>
          </a:xfrm>
        </p:grpSpPr>
        <p:sp>
          <p:nvSpPr>
            <p:cNvPr id="36957" name="Line 42"/>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36958" name="Line 43"/>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36959" name="Line 44"/>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36960" name="Text Box 45"/>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a:t>2.7in.</a:t>
              </a:r>
            </a:p>
          </p:txBody>
        </p:sp>
      </p:grpSp>
      <p:pic>
        <p:nvPicPr>
          <p:cNvPr id="36954" name="Picture 46"/>
          <p:cNvPicPr>
            <a:picLocks noChangeAspect="1" noChangeArrowheads="1"/>
          </p:cNvPicPr>
          <p:nvPr/>
        </p:nvPicPr>
        <p:blipFill>
          <a:blip r:embed="rId11"/>
          <a:srcRect/>
          <a:stretch>
            <a:fillRect/>
          </a:stretch>
        </p:blipFill>
        <p:spPr bwMode="auto">
          <a:xfrm>
            <a:off x="955675" y="4221162"/>
            <a:ext cx="377825" cy="541338"/>
          </a:xfrm>
          <a:prstGeom prst="rect">
            <a:avLst/>
          </a:prstGeom>
          <a:noFill/>
          <a:ln w="9525">
            <a:noFill/>
            <a:miter lim="800000"/>
            <a:headEnd/>
            <a:tailEnd/>
          </a:ln>
        </p:spPr>
      </p:pic>
      <p:sp>
        <p:nvSpPr>
          <p:cNvPr id="63540" name="Text Box 52"/>
          <p:cNvSpPr txBox="1">
            <a:spLocks noChangeArrowheads="1"/>
          </p:cNvSpPr>
          <p:nvPr/>
        </p:nvSpPr>
        <p:spPr bwMode="auto">
          <a:xfrm>
            <a:off x="3143250" y="546735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sp>
        <p:nvSpPr>
          <p:cNvPr id="63545" name="Text Box 57"/>
          <p:cNvSpPr txBox="1">
            <a:spLocks noChangeArrowheads="1"/>
          </p:cNvSpPr>
          <p:nvPr/>
        </p:nvSpPr>
        <p:spPr bwMode="auto">
          <a:xfrm>
            <a:off x="5191125" y="5362575"/>
            <a:ext cx="3562350" cy="641350"/>
          </a:xfrm>
          <a:prstGeom prst="rect">
            <a:avLst/>
          </a:prstGeom>
          <a:noFill/>
          <a:ln w="9525">
            <a:noFill/>
            <a:miter lim="800000"/>
            <a:headEnd/>
            <a:tailEnd/>
          </a:ln>
        </p:spPr>
        <p:txBody>
          <a:bodyPr>
            <a:spAutoFit/>
          </a:bodyPr>
          <a:lstStyle/>
          <a:p>
            <a:pPr>
              <a:spcBef>
                <a:spcPct val="50000"/>
              </a:spcBef>
            </a:pPr>
            <a:r>
              <a:rPr lang="en-US"/>
              <a:t>Does this shape have any lines of symmetry?</a:t>
            </a:r>
          </a:p>
        </p:txBody>
      </p:sp>
      <mc:AlternateContent xmlns:mc="http://schemas.openxmlformats.org/markup-compatibility/2006" xmlns:a14="http://schemas.microsoft.com/office/drawing/2010/main">
        <mc:Choice Requires="a14">
          <p:sp>
            <p:nvSpPr>
              <p:cNvPr id="2" name="Rectangle 1"/>
              <p:cNvSpPr/>
              <p:nvPr/>
            </p:nvSpPr>
            <p:spPr>
              <a:xfrm>
                <a:off x="1477669" y="1561553"/>
                <a:ext cx="129554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a:rPr>
                          </m:ctrlPr>
                        </m:naryPr>
                        <m:sub/>
                        <m:sup/>
                        <m:e>
                          <m:sSub>
                            <m:sSubPr>
                              <m:ctrlPr>
                                <a:rPr lang="en-US" b="1" i="1" dirty="0">
                                  <a:solidFill>
                                    <a:srgbClr val="0000FF"/>
                                  </a:solidFill>
                                  <a:latin typeface="Cambria Math"/>
                                </a:rPr>
                              </m:ctrlPr>
                            </m:sSubPr>
                            <m:e>
                              <m:sSub>
                                <m:sSubPr>
                                  <m:ctrlPr>
                                    <a:rPr lang="en-US" b="1" i="1" dirty="0">
                                      <a:solidFill>
                                        <a:srgbClr val="0000FF"/>
                                      </a:solidFill>
                                      <a:latin typeface="Cambria Math"/>
                                    </a:rPr>
                                  </m:ctrlPr>
                                </m:sSubPr>
                                <m:e>
                                  <m:r>
                                    <a:rPr lang="en-US" b="1" dirty="0">
                                      <a:solidFill>
                                        <a:srgbClr val="0000FF"/>
                                      </a:solidFill>
                                      <a:latin typeface="Cambria Math"/>
                                    </a:rPr>
                                    <m:t>𝐀</m:t>
                                  </m:r>
                                </m:e>
                                <m:sub>
                                  <m:r>
                                    <a:rPr lang="en-US" b="1" dirty="0">
                                      <a:solidFill>
                                        <a:srgbClr val="0000FF"/>
                                      </a:solidFill>
                                      <a:latin typeface="Cambria Math"/>
                                    </a:rPr>
                                    <m:t>𝐢</m:t>
                                  </m:r>
                                  <m:r>
                                    <a:rPr lang="en-US" b="1" i="0" dirty="0" smtClean="0">
                                      <a:solidFill>
                                        <a:srgbClr val="0000FF"/>
                                      </a:solidFill>
                                      <a:latin typeface="Cambria Math"/>
                                    </a:rPr>
                                    <m:t> </m:t>
                                  </m:r>
                                </m:sub>
                              </m:sSub>
                              <m:bar>
                                <m:barPr>
                                  <m:pos m:val="top"/>
                                  <m:ctrlPr>
                                    <a:rPr lang="en-US" b="1" i="1" dirty="0">
                                      <a:solidFill>
                                        <a:srgbClr val="0000FF"/>
                                      </a:solidFill>
                                      <a:latin typeface="Cambria Math"/>
                                    </a:rPr>
                                  </m:ctrlPr>
                                </m:barPr>
                                <m:e>
                                  <m:r>
                                    <a:rPr lang="en-US" b="1" i="1" dirty="0" smtClean="0">
                                      <a:solidFill>
                                        <a:srgbClr val="0000FF"/>
                                      </a:solidFill>
                                      <a:latin typeface="Cambria Math"/>
                                    </a:rPr>
                                    <m:t>𝒙</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chemeClr val="accent2"/>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477669" y="1561553"/>
                <a:ext cx="1295546" cy="76309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630069" y="2299741"/>
                <a:ext cx="126348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a:rPr>
                          </m:ctrlPr>
                        </m:naryPr>
                        <m:sub/>
                        <m:sup/>
                        <m:e>
                          <m:sSub>
                            <m:sSubPr>
                              <m:ctrlPr>
                                <a:rPr lang="en-US" b="1" i="1" dirty="0">
                                  <a:solidFill>
                                    <a:srgbClr val="0000FF"/>
                                  </a:solidFill>
                                  <a:latin typeface="Cambria Math"/>
                                </a:rPr>
                              </m:ctrlPr>
                            </m:sSubPr>
                            <m:e>
                              <m:sSub>
                                <m:sSubPr>
                                  <m:ctrlPr>
                                    <a:rPr lang="en-US" b="1" i="1" dirty="0">
                                      <a:solidFill>
                                        <a:srgbClr val="0000FF"/>
                                      </a:solidFill>
                                      <a:latin typeface="Cambria Math"/>
                                    </a:rPr>
                                  </m:ctrlPr>
                                </m:sSubPr>
                                <m:e>
                                  <m:r>
                                    <a:rPr lang="en-US" b="1" dirty="0">
                                      <a:solidFill>
                                        <a:srgbClr val="0000FF"/>
                                      </a:solidFill>
                                      <a:latin typeface="Cambria Math"/>
                                    </a:rPr>
                                    <m:t>𝐀</m:t>
                                  </m:r>
                                </m:e>
                                <m:sub>
                                  <m:r>
                                    <a:rPr lang="en-US" b="1" dirty="0">
                                      <a:solidFill>
                                        <a:srgbClr val="0000FF"/>
                                      </a:solidFill>
                                      <a:latin typeface="Cambria Math"/>
                                    </a:rPr>
                                    <m:t>𝐢</m:t>
                                  </m:r>
                                </m:sub>
                              </m:sSub>
                              <m:bar>
                                <m:barPr>
                                  <m:pos m:val="top"/>
                                  <m:ctrlPr>
                                    <a:rPr lang="en-US" b="1" i="1" dirty="0">
                                      <a:solidFill>
                                        <a:srgbClr val="0000FF"/>
                                      </a:solidFill>
                                      <a:latin typeface="Cambria Math"/>
                                    </a:rPr>
                                  </m:ctrlPr>
                                </m:barPr>
                                <m:e>
                                  <m:r>
                                    <a:rPr lang="en-US" b="1" i="1" dirty="0">
                                      <a:solidFill>
                                        <a:srgbClr val="0000FF"/>
                                      </a:solidFill>
                                      <a:latin typeface="Cambria Math"/>
                                    </a:rPr>
                                    <m:t>𝒚</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rgbClr val="0000FF"/>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1630069" y="2299741"/>
                <a:ext cx="1263486" cy="763094"/>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736316" y="2908547"/>
                <a:ext cx="1050992"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b="1" i="1" smtClean="0">
                              <a:solidFill>
                                <a:srgbClr val="FF0000"/>
                              </a:solidFill>
                              <a:latin typeface="Cambria Math"/>
                            </a:rPr>
                          </m:ctrlPr>
                        </m:naryPr>
                        <m:sub/>
                        <m:sup/>
                        <m:e>
                          <m:sSub>
                            <m:sSubPr>
                              <m:ctrlPr>
                                <a:rPr lang="en-US" b="1" i="1" smtClean="0">
                                  <a:solidFill>
                                    <a:srgbClr val="FF0000"/>
                                  </a:solidFill>
                                  <a:latin typeface="Cambria Math"/>
                                </a:rPr>
                              </m:ctrlPr>
                            </m:sSubPr>
                            <m:e>
                              <m:r>
                                <a:rPr lang="en-US" b="1" i="0" smtClean="0">
                                  <a:solidFill>
                                    <a:srgbClr val="FF0000"/>
                                  </a:solidFill>
                                  <a:latin typeface="Cambria Math"/>
                                </a:rPr>
                                <m:t>𝐀</m:t>
                              </m:r>
                            </m:e>
                            <m:sub>
                              <m:r>
                                <a:rPr lang="en-US" b="1" i="0" smtClean="0">
                                  <a:solidFill>
                                    <a:srgbClr val="FF0000"/>
                                  </a:solidFill>
                                  <a:latin typeface="Cambria Math"/>
                                </a:rPr>
                                <m:t>𝐢</m:t>
                              </m:r>
                            </m:sub>
                          </m:sSub>
                          <m:r>
                            <a:rPr lang="en-US" b="1" i="0" dirty="0">
                              <a:solidFill>
                                <a:srgbClr val="FF0000"/>
                              </a:solidFill>
                              <a:latin typeface="Cambria Math"/>
                            </a:rPr>
                            <m:t>=</m:t>
                          </m:r>
                        </m:e>
                      </m:nary>
                    </m:oMath>
                  </m:oMathPara>
                </a14:m>
                <a:endParaRPr lang="en-US" b="1" dirty="0"/>
              </a:p>
            </p:txBody>
          </p:sp>
        </mc:Choice>
        <mc:Fallback xmlns="">
          <p:sp>
            <p:nvSpPr>
              <p:cNvPr id="37" name="Rectangle 36"/>
              <p:cNvSpPr>
                <a:spLocks noRot="1" noChangeAspect="1" noMove="1" noResize="1" noEditPoints="1" noAdjustHandles="1" noChangeArrowheads="1" noChangeShapeType="1" noTextEdit="1"/>
              </p:cNvSpPr>
              <p:nvPr/>
            </p:nvSpPr>
            <p:spPr>
              <a:xfrm>
                <a:off x="1736316" y="2908547"/>
                <a:ext cx="1050992" cy="763094"/>
              </a:xfrm>
              <a:prstGeom prst="rect">
                <a:avLst/>
              </a:prstGeom>
              <a:blipFill rotWithShape="1">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5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35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5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5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6" grpId="0" animBg="1"/>
      <p:bldP spid="63517" grpId="0" animBg="1"/>
      <p:bldP spid="63518" grpId="0" animBg="1"/>
      <p:bldP spid="63520" grpId="0"/>
      <p:bldP spid="63540" grpId="0"/>
      <p:bldP spid="6354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28674" name="Rectangle 3"/>
          <p:cNvSpPr>
            <a:spLocks noGrp="1" noChangeArrowheads="1"/>
          </p:cNvSpPr>
          <p:nvPr>
            <p:ph idx="1"/>
          </p:nvPr>
        </p:nvSpPr>
        <p:spPr>
          <a:xfrm>
            <a:off x="238125" y="981075"/>
            <a:ext cx="8658225" cy="1600200"/>
          </a:xfrm>
        </p:spPr>
        <p:txBody>
          <a:bodyPr/>
          <a:lstStyle/>
          <a:p>
            <a:pPr eaLnBrk="1" hangingPunct="1">
              <a:lnSpc>
                <a:spcPct val="90000"/>
              </a:lnSpc>
              <a:buFontTx/>
              <a:buNone/>
            </a:pPr>
            <a:r>
              <a:rPr lang="en-US" sz="3400" smtClean="0"/>
              <a:t>	Object’s center of gravity or center of mass</a:t>
            </a:r>
          </a:p>
          <a:p>
            <a:pPr eaLnBrk="1" hangingPunct="1">
              <a:lnSpc>
                <a:spcPct val="90000"/>
              </a:lnSpc>
              <a:buFontTx/>
              <a:buNone/>
            </a:pPr>
            <a:r>
              <a:rPr lang="en-US" sz="3400" smtClean="0"/>
              <a:t>	Graphically labeled as </a:t>
            </a:r>
          </a:p>
        </p:txBody>
      </p:sp>
      <p:pic>
        <p:nvPicPr>
          <p:cNvPr id="28675" name="Picture 4" descr="datum"/>
          <p:cNvPicPr>
            <a:picLocks noChangeAspect="1" noChangeArrowheads="1"/>
          </p:cNvPicPr>
          <p:nvPr/>
        </p:nvPicPr>
        <p:blipFill>
          <a:blip r:embed="rId3"/>
          <a:srcRect/>
          <a:stretch>
            <a:fillRect/>
          </a:stretch>
        </p:blipFill>
        <p:spPr bwMode="auto">
          <a:xfrm>
            <a:off x="5072063" y="2062163"/>
            <a:ext cx="531812" cy="533400"/>
          </a:xfrm>
          <a:prstGeom prst="rect">
            <a:avLst/>
          </a:prstGeom>
          <a:noFill/>
          <a:ln w="9525">
            <a:noFill/>
            <a:miter lim="800000"/>
            <a:headEnd/>
            <a:tailEnd/>
          </a:ln>
        </p:spPr>
      </p:pic>
      <p:pic>
        <p:nvPicPr>
          <p:cNvPr id="28676" name="Picture 9" descr="weightBalance.jpg"/>
          <p:cNvPicPr>
            <a:picLocks noChangeAspect="1"/>
          </p:cNvPicPr>
          <p:nvPr/>
        </p:nvPicPr>
        <p:blipFill>
          <a:blip r:embed="rId4"/>
          <a:srcRect/>
          <a:stretch>
            <a:fillRect/>
          </a:stretch>
        </p:blipFill>
        <p:spPr bwMode="auto">
          <a:xfrm>
            <a:off x="3263900" y="2868613"/>
            <a:ext cx="2662238" cy="3643312"/>
          </a:xfrm>
          <a:prstGeom prst="rect">
            <a:avLst/>
          </a:prstGeom>
          <a:noFill/>
          <a:ln w="9525">
            <a:noFill/>
            <a:miter lim="800000"/>
            <a:headEnd/>
            <a:tailEnd/>
          </a:ln>
        </p:spPr>
      </p:pic>
      <p:pic>
        <p:nvPicPr>
          <p:cNvPr id="28677" name="Picture 4" descr="datu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59263" y="3333750"/>
            <a:ext cx="444500" cy="44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z="3200" smtClean="0"/>
              <a:t>Alternative Solution</a:t>
            </a:r>
          </a:p>
        </p:txBody>
      </p:sp>
      <p:sp>
        <p:nvSpPr>
          <p:cNvPr id="155651" name="Rectangle 3"/>
          <p:cNvSpPr>
            <a:spLocks noGrp="1" noChangeArrowheads="1"/>
          </p:cNvSpPr>
          <p:nvPr>
            <p:ph type="body" idx="1"/>
          </p:nvPr>
        </p:nvSpPr>
        <p:spPr>
          <a:xfrm>
            <a:off x="381000" y="1295400"/>
            <a:ext cx="8229600" cy="4830763"/>
          </a:xfrm>
        </p:spPr>
        <p:txBody>
          <a:bodyPr/>
          <a:lstStyle/>
          <a:p>
            <a:pPr>
              <a:lnSpc>
                <a:spcPct val="90000"/>
              </a:lnSpc>
            </a:pPr>
            <a:r>
              <a:rPr lang="en-US" smtClean="0"/>
              <a:t>The same problem solved a different way</a:t>
            </a:r>
          </a:p>
          <a:p>
            <a:pPr>
              <a:lnSpc>
                <a:spcPct val="90000"/>
              </a:lnSpc>
            </a:pPr>
            <a:endParaRPr lang="en-US" sz="1200" smtClean="0"/>
          </a:p>
          <a:p>
            <a:pPr lvl="1">
              <a:lnSpc>
                <a:spcPct val="90000"/>
              </a:lnSpc>
            </a:pPr>
            <a:r>
              <a:rPr lang="en-US" smtClean="0"/>
              <a:t>Previous method added smaller, more manageable areas to make a more complex part.</a:t>
            </a:r>
          </a:p>
          <a:p>
            <a:pPr lvl="1">
              <a:lnSpc>
                <a:spcPct val="90000"/>
              </a:lnSpc>
            </a:pPr>
            <a:endParaRPr lang="en-US" sz="1200" smtClean="0"/>
          </a:p>
          <a:p>
            <a:pPr lvl="1">
              <a:lnSpc>
                <a:spcPct val="90000"/>
              </a:lnSpc>
            </a:pPr>
            <a:r>
              <a:rPr lang="en-US" smtClean="0"/>
              <a:t>Alternative Method = Subtractive Method</a:t>
            </a:r>
          </a:p>
          <a:p>
            <a:pPr lvl="2">
              <a:lnSpc>
                <a:spcPct val="90000"/>
              </a:lnSpc>
            </a:pPr>
            <a:r>
              <a:rPr lang="en-US" smtClean="0"/>
              <a:t>Uses the exact same equations</a:t>
            </a:r>
          </a:p>
          <a:p>
            <a:pPr lvl="2">
              <a:lnSpc>
                <a:spcPct val="90000"/>
              </a:lnSpc>
            </a:pPr>
            <a:r>
              <a:rPr lang="en-US" smtClean="0"/>
              <a:t>Uses nearly the exact same process</a:t>
            </a:r>
          </a:p>
          <a:p>
            <a:pPr lvl="3">
              <a:lnSpc>
                <a:spcPct val="90000"/>
              </a:lnSpc>
            </a:pPr>
            <a:r>
              <a:rPr lang="en-US" sz="2400" smtClean="0"/>
              <a:t>Start with a bigger and simpler shape</a:t>
            </a:r>
          </a:p>
          <a:p>
            <a:pPr lvl="3">
              <a:lnSpc>
                <a:spcPct val="90000"/>
              </a:lnSpc>
            </a:pPr>
            <a:r>
              <a:rPr lang="en-US" sz="2400" smtClean="0"/>
              <a:t>Treat shapes that need to be removed as “negative” areas</a:t>
            </a:r>
          </a:p>
          <a:p>
            <a:pPr>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55651">
                                            <p:txEl>
                                              <p:pRg st="5" end="5"/>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155651">
                                            <p:txEl>
                                              <p:pRg st="6" end="6"/>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55651">
                                            <p:txEl>
                                              <p:pRg st="7" end="7"/>
                                            </p:txEl>
                                          </p:spTgt>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nodeType="afterEffect">
                                  <p:stCondLst>
                                    <p:cond delay="0"/>
                                  </p:stCondLst>
                                  <p:childTnLst>
                                    <p:set>
                                      <p:cBhvr>
                                        <p:cTn id="26" dur="1" fill="hold">
                                          <p:stCondLst>
                                            <p:cond delay="0"/>
                                          </p:stCondLst>
                                        </p:cTn>
                                        <p:tgtEl>
                                          <p:spTgt spid="155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57200" y="274638"/>
            <a:ext cx="8229600" cy="715962"/>
          </a:xfrm>
        </p:spPr>
        <p:txBody>
          <a:bodyPr/>
          <a:lstStyle/>
          <a:p>
            <a:r>
              <a:rPr lang="en-US" smtClean="0"/>
              <a:t>Centroid Location – Subtractive Method</a:t>
            </a:r>
          </a:p>
        </p:txBody>
      </p:sp>
      <p:sp>
        <p:nvSpPr>
          <p:cNvPr id="96259" name="Rectangle 3"/>
          <p:cNvSpPr>
            <a:spLocks noGrp="1" noChangeArrowheads="1"/>
          </p:cNvSpPr>
          <p:nvPr>
            <p:ph type="body" sz="half" idx="1"/>
          </p:nvPr>
        </p:nvSpPr>
        <p:spPr>
          <a:xfrm>
            <a:off x="381000" y="1295400"/>
            <a:ext cx="4038600" cy="4830763"/>
          </a:xfrm>
        </p:spPr>
        <p:txBody>
          <a:bodyPr/>
          <a:lstStyle/>
          <a:p>
            <a:pPr marL="457200" indent="-457200">
              <a:lnSpc>
                <a:spcPct val="80000"/>
              </a:lnSpc>
              <a:buFontTx/>
              <a:buAutoNum type="arabicPeriod"/>
              <a:defRPr/>
            </a:pPr>
            <a:r>
              <a:rPr lang="en-US" sz="2400" dirty="0" smtClean="0"/>
              <a:t>Determine reference </a:t>
            </a:r>
            <a:r>
              <a:rPr lang="en-US" sz="2400" dirty="0"/>
              <a:t>a</a:t>
            </a:r>
            <a:r>
              <a:rPr lang="en-US" sz="2400" dirty="0" smtClean="0"/>
              <a:t>xis and start with an area that is bigger than what is given</a:t>
            </a:r>
          </a:p>
          <a:p>
            <a:pPr marL="457200" indent="-457200">
              <a:lnSpc>
                <a:spcPct val="80000"/>
              </a:lnSpc>
              <a:buFontTx/>
              <a:buAutoNum type="arabicPeriod"/>
              <a:defRPr/>
            </a:pPr>
            <a:endParaRPr lang="en-US" sz="2400" dirty="0" smtClean="0"/>
          </a:p>
          <a:p>
            <a:pPr marL="457200" lvl="1" indent="0">
              <a:lnSpc>
                <a:spcPct val="80000"/>
              </a:lnSpc>
              <a:buFontTx/>
              <a:buNone/>
              <a:defRPr/>
            </a:pPr>
            <a:r>
              <a:rPr lang="en-US" sz="2000" dirty="0" smtClean="0"/>
              <a:t>Square = Shape 1</a:t>
            </a:r>
          </a:p>
          <a:p>
            <a:pPr marL="838200" lvl="1" indent="-381000">
              <a:lnSpc>
                <a:spcPct val="80000"/>
              </a:lnSpc>
              <a:buFontTx/>
              <a:buChar char="•"/>
              <a:defRPr/>
            </a:pPr>
            <a:endParaRPr lang="en-US" sz="2000" dirty="0" smtClean="0"/>
          </a:p>
          <a:p>
            <a:pPr marL="457200" indent="-457200">
              <a:lnSpc>
                <a:spcPct val="80000"/>
              </a:lnSpc>
              <a:buFontTx/>
              <a:buAutoNum type="arabicPeriod"/>
              <a:defRPr/>
            </a:pPr>
            <a:r>
              <a:rPr lang="en-US" sz="2400" dirty="0" smtClean="0"/>
              <a:t>Remove an area to get the centroid of the complex shape</a:t>
            </a:r>
          </a:p>
          <a:p>
            <a:pPr marL="457200" indent="-457200">
              <a:lnSpc>
                <a:spcPct val="80000"/>
              </a:lnSpc>
              <a:buFontTx/>
              <a:buAutoNum type="arabicPeriod"/>
              <a:defRPr/>
            </a:pPr>
            <a:endParaRPr lang="en-US" sz="2400" dirty="0" smtClean="0"/>
          </a:p>
          <a:p>
            <a:pPr marL="457200" lvl="1" indent="0">
              <a:lnSpc>
                <a:spcPct val="80000"/>
              </a:lnSpc>
              <a:buFontTx/>
              <a:buNone/>
              <a:defRPr/>
            </a:pPr>
            <a:r>
              <a:rPr lang="en-US" sz="2000" dirty="0" smtClean="0"/>
              <a:t>Triangle = Shape 2</a:t>
            </a:r>
          </a:p>
        </p:txBody>
      </p:sp>
      <p:grpSp>
        <p:nvGrpSpPr>
          <p:cNvPr id="73731" name="Group 37"/>
          <p:cNvGrpSpPr>
            <a:grpSpLocks/>
          </p:cNvGrpSpPr>
          <p:nvPr/>
        </p:nvGrpSpPr>
        <p:grpSpPr bwMode="auto">
          <a:xfrm>
            <a:off x="4403725" y="1452563"/>
            <a:ext cx="4379913" cy="4284662"/>
            <a:chOff x="2788" y="907"/>
            <a:chExt cx="2759" cy="2699"/>
          </a:xfrm>
        </p:grpSpPr>
        <p:pic>
          <p:nvPicPr>
            <p:cNvPr id="73737" name="Picture 4" descr="Centroid Problem"/>
            <p:cNvPicPr>
              <a:picLocks noChangeAspect="1" noChangeArrowheads="1"/>
            </p:cNvPicPr>
            <p:nvPr/>
          </p:nvPicPr>
          <p:blipFill>
            <a:blip r:embed="rId2"/>
            <a:srcRect/>
            <a:stretch>
              <a:fillRect/>
            </a:stretch>
          </p:blipFill>
          <p:spPr bwMode="auto">
            <a:xfrm>
              <a:off x="3168" y="1326"/>
              <a:ext cx="1992" cy="1998"/>
            </a:xfrm>
            <a:prstGeom prst="rect">
              <a:avLst/>
            </a:prstGeom>
            <a:noFill/>
            <a:ln w="9525">
              <a:noFill/>
              <a:miter lim="800000"/>
              <a:headEnd/>
              <a:tailEnd/>
            </a:ln>
          </p:spPr>
        </p:pic>
        <p:grpSp>
          <p:nvGrpSpPr>
            <p:cNvPr id="73738" name="Group 15"/>
            <p:cNvGrpSpPr>
              <a:grpSpLocks/>
            </p:cNvGrpSpPr>
            <p:nvPr/>
          </p:nvGrpSpPr>
          <p:grpSpPr bwMode="auto">
            <a:xfrm>
              <a:off x="3180" y="3328"/>
              <a:ext cx="1979" cy="278"/>
              <a:chOff x="3180" y="3328"/>
              <a:chExt cx="1979" cy="278"/>
            </a:xfrm>
          </p:grpSpPr>
          <p:sp>
            <p:nvSpPr>
              <p:cNvPr id="73757" name="Line 10"/>
              <p:cNvSpPr>
                <a:spLocks noChangeShapeType="1"/>
              </p:cNvSpPr>
              <p:nvPr/>
            </p:nvSpPr>
            <p:spPr bwMode="auto">
              <a:xfrm flipH="1">
                <a:off x="3185" y="3330"/>
                <a:ext cx="0" cy="276"/>
              </a:xfrm>
              <a:prstGeom prst="line">
                <a:avLst/>
              </a:prstGeom>
              <a:noFill/>
              <a:ln w="9525">
                <a:solidFill>
                  <a:schemeClr val="tx1"/>
                </a:solidFill>
                <a:round/>
                <a:headEnd/>
                <a:tailEnd/>
              </a:ln>
            </p:spPr>
            <p:txBody>
              <a:bodyPr/>
              <a:lstStyle/>
              <a:p>
                <a:endParaRPr lang="en-US"/>
              </a:p>
            </p:txBody>
          </p:sp>
          <p:sp>
            <p:nvSpPr>
              <p:cNvPr id="73758" name="Line 11"/>
              <p:cNvSpPr>
                <a:spLocks noChangeShapeType="1"/>
              </p:cNvSpPr>
              <p:nvPr/>
            </p:nvSpPr>
            <p:spPr bwMode="auto">
              <a:xfrm flipH="1">
                <a:off x="5159" y="3328"/>
                <a:ext cx="0" cy="276"/>
              </a:xfrm>
              <a:prstGeom prst="line">
                <a:avLst/>
              </a:prstGeom>
              <a:noFill/>
              <a:ln w="9525">
                <a:solidFill>
                  <a:schemeClr val="tx1"/>
                </a:solidFill>
                <a:round/>
                <a:headEnd/>
                <a:tailEnd/>
              </a:ln>
            </p:spPr>
            <p:txBody>
              <a:bodyPr/>
              <a:lstStyle/>
              <a:p>
                <a:endParaRPr lang="en-US"/>
              </a:p>
            </p:txBody>
          </p:sp>
          <p:sp>
            <p:nvSpPr>
              <p:cNvPr id="73759" name="Line 12"/>
              <p:cNvSpPr>
                <a:spLocks noChangeShapeType="1"/>
              </p:cNvSpPr>
              <p:nvPr/>
            </p:nvSpPr>
            <p:spPr bwMode="auto">
              <a:xfrm>
                <a:off x="3180" y="3485"/>
                <a:ext cx="817" cy="0"/>
              </a:xfrm>
              <a:prstGeom prst="line">
                <a:avLst/>
              </a:prstGeom>
              <a:noFill/>
              <a:ln w="9525">
                <a:solidFill>
                  <a:schemeClr val="tx1"/>
                </a:solidFill>
                <a:round/>
                <a:headEnd type="triangle" w="med" len="med"/>
                <a:tailEnd/>
              </a:ln>
            </p:spPr>
            <p:txBody>
              <a:bodyPr/>
              <a:lstStyle/>
              <a:p>
                <a:endParaRPr lang="en-US"/>
              </a:p>
            </p:txBody>
          </p:sp>
          <p:sp>
            <p:nvSpPr>
              <p:cNvPr id="73760" name="Line 13"/>
              <p:cNvSpPr>
                <a:spLocks noChangeShapeType="1"/>
              </p:cNvSpPr>
              <p:nvPr/>
            </p:nvSpPr>
            <p:spPr bwMode="auto">
              <a:xfrm>
                <a:off x="4341" y="3483"/>
                <a:ext cx="817" cy="0"/>
              </a:xfrm>
              <a:prstGeom prst="line">
                <a:avLst/>
              </a:prstGeom>
              <a:noFill/>
              <a:ln w="9525">
                <a:solidFill>
                  <a:schemeClr val="tx1"/>
                </a:solidFill>
                <a:round/>
                <a:headEnd/>
                <a:tailEnd type="triangle" w="med" len="med"/>
              </a:ln>
            </p:spPr>
            <p:txBody>
              <a:bodyPr/>
              <a:lstStyle/>
              <a:p>
                <a:endParaRPr lang="en-US"/>
              </a:p>
            </p:txBody>
          </p:sp>
          <p:sp>
            <p:nvSpPr>
              <p:cNvPr id="73761" name="Text Box 14"/>
              <p:cNvSpPr txBox="1">
                <a:spLocks noChangeArrowheads="1"/>
              </p:cNvSpPr>
              <p:nvPr/>
            </p:nvSpPr>
            <p:spPr bwMode="auto">
              <a:xfrm>
                <a:off x="4003" y="3370"/>
                <a:ext cx="407" cy="233"/>
              </a:xfrm>
              <a:prstGeom prst="rect">
                <a:avLst/>
              </a:prstGeom>
              <a:noFill/>
              <a:ln w="9525">
                <a:noFill/>
                <a:miter lim="800000"/>
                <a:headEnd/>
                <a:tailEnd/>
              </a:ln>
            </p:spPr>
            <p:txBody>
              <a:bodyPr>
                <a:spAutoFit/>
              </a:bodyPr>
              <a:lstStyle/>
              <a:p>
                <a:pPr>
                  <a:spcBef>
                    <a:spcPct val="50000"/>
                  </a:spcBef>
                </a:pPr>
                <a:r>
                  <a:rPr lang="en-US"/>
                  <a:t>6 in.</a:t>
                </a:r>
              </a:p>
            </p:txBody>
          </p:sp>
        </p:grpSp>
        <p:grpSp>
          <p:nvGrpSpPr>
            <p:cNvPr id="73739" name="Group 35"/>
            <p:cNvGrpSpPr>
              <a:grpSpLocks/>
            </p:cNvGrpSpPr>
            <p:nvPr/>
          </p:nvGrpSpPr>
          <p:grpSpPr bwMode="auto">
            <a:xfrm>
              <a:off x="2788" y="1328"/>
              <a:ext cx="441" cy="1978"/>
              <a:chOff x="2788" y="1328"/>
              <a:chExt cx="441" cy="1978"/>
            </a:xfrm>
          </p:grpSpPr>
          <p:sp>
            <p:nvSpPr>
              <p:cNvPr id="73752" name="Line 17"/>
              <p:cNvSpPr>
                <a:spLocks noChangeShapeType="1"/>
              </p:cNvSpPr>
              <p:nvPr/>
            </p:nvSpPr>
            <p:spPr bwMode="auto">
              <a:xfrm rot="16200000" flipH="1">
                <a:off x="3035" y="3164"/>
                <a:ext cx="0" cy="276"/>
              </a:xfrm>
              <a:prstGeom prst="line">
                <a:avLst/>
              </a:prstGeom>
              <a:noFill/>
              <a:ln w="9525">
                <a:solidFill>
                  <a:schemeClr val="tx1"/>
                </a:solidFill>
                <a:round/>
                <a:headEnd/>
                <a:tailEnd/>
              </a:ln>
            </p:spPr>
            <p:txBody>
              <a:bodyPr/>
              <a:lstStyle/>
              <a:p>
                <a:endParaRPr lang="en-US"/>
              </a:p>
            </p:txBody>
          </p:sp>
          <p:sp>
            <p:nvSpPr>
              <p:cNvPr id="73753" name="Line 18"/>
              <p:cNvSpPr>
                <a:spLocks noChangeShapeType="1"/>
              </p:cNvSpPr>
              <p:nvPr/>
            </p:nvSpPr>
            <p:spPr bwMode="auto">
              <a:xfrm rot="16200000" flipH="1">
                <a:off x="3032" y="1190"/>
                <a:ext cx="0" cy="276"/>
              </a:xfrm>
              <a:prstGeom prst="line">
                <a:avLst/>
              </a:prstGeom>
              <a:noFill/>
              <a:ln w="9525">
                <a:solidFill>
                  <a:schemeClr val="tx1"/>
                </a:solidFill>
                <a:round/>
                <a:headEnd/>
                <a:tailEnd/>
              </a:ln>
            </p:spPr>
            <p:txBody>
              <a:bodyPr/>
              <a:lstStyle/>
              <a:p>
                <a:endParaRPr lang="en-US"/>
              </a:p>
            </p:txBody>
          </p:sp>
          <p:sp>
            <p:nvSpPr>
              <p:cNvPr id="73754" name="Line 19"/>
              <p:cNvSpPr>
                <a:spLocks noChangeShapeType="1"/>
              </p:cNvSpPr>
              <p:nvPr/>
            </p:nvSpPr>
            <p:spPr bwMode="auto">
              <a:xfrm rot="-5400000">
                <a:off x="2643" y="2898"/>
                <a:ext cx="817" cy="0"/>
              </a:xfrm>
              <a:prstGeom prst="line">
                <a:avLst/>
              </a:prstGeom>
              <a:noFill/>
              <a:ln w="9525">
                <a:solidFill>
                  <a:schemeClr val="tx1"/>
                </a:solidFill>
                <a:round/>
                <a:headEnd type="triangle" w="med" len="med"/>
                <a:tailEnd/>
              </a:ln>
            </p:spPr>
            <p:txBody>
              <a:bodyPr/>
              <a:lstStyle/>
              <a:p>
                <a:endParaRPr lang="en-US"/>
              </a:p>
            </p:txBody>
          </p:sp>
          <p:sp>
            <p:nvSpPr>
              <p:cNvPr id="73755" name="Line 20"/>
              <p:cNvSpPr>
                <a:spLocks noChangeShapeType="1"/>
              </p:cNvSpPr>
              <p:nvPr/>
            </p:nvSpPr>
            <p:spPr bwMode="auto">
              <a:xfrm rot="-5400000">
                <a:off x="2641" y="1737"/>
                <a:ext cx="817" cy="0"/>
              </a:xfrm>
              <a:prstGeom prst="line">
                <a:avLst/>
              </a:prstGeom>
              <a:noFill/>
              <a:ln w="9525">
                <a:solidFill>
                  <a:schemeClr val="tx1"/>
                </a:solidFill>
                <a:round/>
                <a:headEnd/>
                <a:tailEnd type="triangle" w="med" len="med"/>
              </a:ln>
            </p:spPr>
            <p:txBody>
              <a:bodyPr/>
              <a:lstStyle/>
              <a:p>
                <a:endParaRPr lang="en-US"/>
              </a:p>
            </p:txBody>
          </p:sp>
          <p:sp>
            <p:nvSpPr>
              <p:cNvPr id="73756" name="Text Box 21"/>
              <p:cNvSpPr txBox="1">
                <a:spLocks noChangeArrowheads="1"/>
              </p:cNvSpPr>
              <p:nvPr/>
            </p:nvSpPr>
            <p:spPr bwMode="auto">
              <a:xfrm>
                <a:off x="2788" y="2192"/>
                <a:ext cx="441" cy="233"/>
              </a:xfrm>
              <a:prstGeom prst="rect">
                <a:avLst/>
              </a:prstGeom>
              <a:noFill/>
              <a:ln w="9525">
                <a:noFill/>
                <a:miter lim="800000"/>
                <a:headEnd/>
                <a:tailEnd/>
              </a:ln>
            </p:spPr>
            <p:txBody>
              <a:bodyPr>
                <a:spAutoFit/>
              </a:bodyPr>
              <a:lstStyle/>
              <a:p>
                <a:pPr>
                  <a:spcBef>
                    <a:spcPct val="50000"/>
                  </a:spcBef>
                </a:pPr>
                <a:r>
                  <a:rPr lang="en-US"/>
                  <a:t>6 in.</a:t>
                </a:r>
              </a:p>
            </p:txBody>
          </p:sp>
        </p:grpSp>
        <p:grpSp>
          <p:nvGrpSpPr>
            <p:cNvPr id="73740" name="Group 28"/>
            <p:cNvGrpSpPr>
              <a:grpSpLocks/>
            </p:cNvGrpSpPr>
            <p:nvPr/>
          </p:nvGrpSpPr>
          <p:grpSpPr bwMode="auto">
            <a:xfrm>
              <a:off x="4157" y="907"/>
              <a:ext cx="995" cy="278"/>
              <a:chOff x="4157" y="907"/>
              <a:chExt cx="995" cy="278"/>
            </a:xfrm>
          </p:grpSpPr>
          <p:sp>
            <p:nvSpPr>
              <p:cNvPr id="73747" name="Line 23"/>
              <p:cNvSpPr>
                <a:spLocks noChangeShapeType="1"/>
              </p:cNvSpPr>
              <p:nvPr/>
            </p:nvSpPr>
            <p:spPr bwMode="auto">
              <a:xfrm flipH="1">
                <a:off x="4160" y="909"/>
                <a:ext cx="0" cy="276"/>
              </a:xfrm>
              <a:prstGeom prst="line">
                <a:avLst/>
              </a:prstGeom>
              <a:noFill/>
              <a:ln w="9525">
                <a:solidFill>
                  <a:schemeClr val="tx1"/>
                </a:solidFill>
                <a:round/>
                <a:headEnd/>
                <a:tailEnd/>
              </a:ln>
            </p:spPr>
            <p:txBody>
              <a:bodyPr/>
              <a:lstStyle/>
              <a:p>
                <a:endParaRPr lang="en-US"/>
              </a:p>
            </p:txBody>
          </p:sp>
          <p:sp>
            <p:nvSpPr>
              <p:cNvPr id="73748" name="Line 24"/>
              <p:cNvSpPr>
                <a:spLocks noChangeShapeType="1"/>
              </p:cNvSpPr>
              <p:nvPr/>
            </p:nvSpPr>
            <p:spPr bwMode="auto">
              <a:xfrm flipH="1">
                <a:off x="5152" y="907"/>
                <a:ext cx="0" cy="276"/>
              </a:xfrm>
              <a:prstGeom prst="line">
                <a:avLst/>
              </a:prstGeom>
              <a:noFill/>
              <a:ln w="9525">
                <a:solidFill>
                  <a:schemeClr val="tx1"/>
                </a:solidFill>
                <a:round/>
                <a:headEnd/>
                <a:tailEnd/>
              </a:ln>
            </p:spPr>
            <p:txBody>
              <a:bodyPr/>
              <a:lstStyle/>
              <a:p>
                <a:endParaRPr lang="en-US"/>
              </a:p>
            </p:txBody>
          </p:sp>
          <p:sp>
            <p:nvSpPr>
              <p:cNvPr id="73749" name="Line 25"/>
              <p:cNvSpPr>
                <a:spLocks noChangeShapeType="1"/>
              </p:cNvSpPr>
              <p:nvPr/>
            </p:nvSpPr>
            <p:spPr bwMode="auto">
              <a:xfrm>
                <a:off x="4157" y="1064"/>
                <a:ext cx="325" cy="0"/>
              </a:xfrm>
              <a:prstGeom prst="line">
                <a:avLst/>
              </a:prstGeom>
              <a:noFill/>
              <a:ln w="9525">
                <a:solidFill>
                  <a:schemeClr val="tx1"/>
                </a:solidFill>
                <a:round/>
                <a:headEnd type="triangle" w="med" len="med"/>
                <a:tailEnd/>
              </a:ln>
            </p:spPr>
            <p:txBody>
              <a:bodyPr/>
              <a:lstStyle/>
              <a:p>
                <a:endParaRPr lang="en-US"/>
              </a:p>
            </p:txBody>
          </p:sp>
          <p:sp>
            <p:nvSpPr>
              <p:cNvPr id="73750" name="Line 26"/>
              <p:cNvSpPr>
                <a:spLocks noChangeShapeType="1"/>
              </p:cNvSpPr>
              <p:nvPr/>
            </p:nvSpPr>
            <p:spPr bwMode="auto">
              <a:xfrm>
                <a:off x="4828" y="1061"/>
                <a:ext cx="323" cy="1"/>
              </a:xfrm>
              <a:prstGeom prst="line">
                <a:avLst/>
              </a:prstGeom>
              <a:noFill/>
              <a:ln w="9525">
                <a:solidFill>
                  <a:schemeClr val="tx1"/>
                </a:solidFill>
                <a:round/>
                <a:headEnd/>
                <a:tailEnd type="triangle" w="med" len="med"/>
              </a:ln>
            </p:spPr>
            <p:txBody>
              <a:bodyPr/>
              <a:lstStyle/>
              <a:p>
                <a:endParaRPr lang="en-US"/>
              </a:p>
            </p:txBody>
          </p:sp>
          <p:sp>
            <p:nvSpPr>
              <p:cNvPr id="73751" name="Text Box 27"/>
              <p:cNvSpPr txBox="1">
                <a:spLocks noChangeArrowheads="1"/>
              </p:cNvSpPr>
              <p:nvPr/>
            </p:nvSpPr>
            <p:spPr bwMode="auto">
              <a:xfrm>
                <a:off x="4496" y="949"/>
                <a:ext cx="493" cy="233"/>
              </a:xfrm>
              <a:prstGeom prst="rect">
                <a:avLst/>
              </a:prstGeom>
              <a:noFill/>
              <a:ln w="9525">
                <a:noFill/>
                <a:miter lim="800000"/>
                <a:headEnd/>
                <a:tailEnd/>
              </a:ln>
            </p:spPr>
            <p:txBody>
              <a:bodyPr>
                <a:spAutoFit/>
              </a:bodyPr>
              <a:lstStyle/>
              <a:p>
                <a:pPr>
                  <a:spcBef>
                    <a:spcPct val="50000"/>
                  </a:spcBef>
                </a:pPr>
                <a:r>
                  <a:rPr lang="en-US"/>
                  <a:t>3 in.</a:t>
                </a:r>
              </a:p>
            </p:txBody>
          </p:sp>
        </p:grpSp>
        <p:grpSp>
          <p:nvGrpSpPr>
            <p:cNvPr id="73741" name="Group 36"/>
            <p:cNvGrpSpPr>
              <a:grpSpLocks/>
            </p:cNvGrpSpPr>
            <p:nvPr/>
          </p:nvGrpSpPr>
          <p:grpSpPr bwMode="auto">
            <a:xfrm>
              <a:off x="5107" y="1336"/>
              <a:ext cx="440" cy="995"/>
              <a:chOff x="5107" y="1336"/>
              <a:chExt cx="440" cy="995"/>
            </a:xfrm>
          </p:grpSpPr>
          <p:sp>
            <p:nvSpPr>
              <p:cNvPr id="73742" name="Line 30"/>
              <p:cNvSpPr>
                <a:spLocks noChangeShapeType="1"/>
              </p:cNvSpPr>
              <p:nvPr/>
            </p:nvSpPr>
            <p:spPr bwMode="auto">
              <a:xfrm rot="5400000" flipH="1">
                <a:off x="5314" y="1201"/>
                <a:ext cx="0" cy="276"/>
              </a:xfrm>
              <a:prstGeom prst="line">
                <a:avLst/>
              </a:prstGeom>
              <a:noFill/>
              <a:ln w="9525">
                <a:solidFill>
                  <a:schemeClr val="tx1"/>
                </a:solidFill>
                <a:round/>
                <a:headEnd/>
                <a:tailEnd/>
              </a:ln>
            </p:spPr>
            <p:txBody>
              <a:bodyPr/>
              <a:lstStyle/>
              <a:p>
                <a:endParaRPr lang="en-US"/>
              </a:p>
            </p:txBody>
          </p:sp>
          <p:sp>
            <p:nvSpPr>
              <p:cNvPr id="73743" name="Line 31"/>
              <p:cNvSpPr>
                <a:spLocks noChangeShapeType="1"/>
              </p:cNvSpPr>
              <p:nvPr/>
            </p:nvSpPr>
            <p:spPr bwMode="auto">
              <a:xfrm rot="5400000" flipH="1">
                <a:off x="5316" y="2193"/>
                <a:ext cx="0" cy="276"/>
              </a:xfrm>
              <a:prstGeom prst="line">
                <a:avLst/>
              </a:prstGeom>
              <a:noFill/>
              <a:ln w="9525">
                <a:solidFill>
                  <a:schemeClr val="tx1"/>
                </a:solidFill>
                <a:round/>
                <a:headEnd/>
                <a:tailEnd/>
              </a:ln>
            </p:spPr>
            <p:txBody>
              <a:bodyPr/>
              <a:lstStyle/>
              <a:p>
                <a:endParaRPr lang="en-US"/>
              </a:p>
            </p:txBody>
          </p:sp>
          <p:sp>
            <p:nvSpPr>
              <p:cNvPr id="73744" name="Line 32"/>
              <p:cNvSpPr>
                <a:spLocks noChangeShapeType="1"/>
              </p:cNvSpPr>
              <p:nvPr/>
            </p:nvSpPr>
            <p:spPr bwMode="auto">
              <a:xfrm rot="5400000">
                <a:off x="5134" y="1499"/>
                <a:ext cx="325" cy="0"/>
              </a:xfrm>
              <a:prstGeom prst="line">
                <a:avLst/>
              </a:prstGeom>
              <a:noFill/>
              <a:ln w="9525">
                <a:solidFill>
                  <a:schemeClr val="tx1"/>
                </a:solidFill>
                <a:round/>
                <a:headEnd type="triangle" w="med" len="med"/>
                <a:tailEnd/>
              </a:ln>
            </p:spPr>
            <p:txBody>
              <a:bodyPr/>
              <a:lstStyle/>
              <a:p>
                <a:endParaRPr lang="en-US"/>
              </a:p>
            </p:txBody>
          </p:sp>
          <p:sp>
            <p:nvSpPr>
              <p:cNvPr id="73745" name="Line 33"/>
              <p:cNvSpPr>
                <a:spLocks noChangeShapeType="1"/>
              </p:cNvSpPr>
              <p:nvPr/>
            </p:nvSpPr>
            <p:spPr bwMode="auto">
              <a:xfrm rot="5400000">
                <a:off x="5137" y="2168"/>
                <a:ext cx="323" cy="1"/>
              </a:xfrm>
              <a:prstGeom prst="line">
                <a:avLst/>
              </a:prstGeom>
              <a:noFill/>
              <a:ln w="9525">
                <a:solidFill>
                  <a:schemeClr val="tx1"/>
                </a:solidFill>
                <a:round/>
                <a:headEnd/>
                <a:tailEnd type="triangle" w="med" len="med"/>
              </a:ln>
            </p:spPr>
            <p:txBody>
              <a:bodyPr/>
              <a:lstStyle/>
              <a:p>
                <a:endParaRPr lang="en-US"/>
              </a:p>
            </p:txBody>
          </p:sp>
          <p:sp>
            <p:nvSpPr>
              <p:cNvPr id="73746" name="Text Box 34"/>
              <p:cNvSpPr txBox="1">
                <a:spLocks noChangeArrowheads="1"/>
              </p:cNvSpPr>
              <p:nvPr/>
            </p:nvSpPr>
            <p:spPr bwMode="auto">
              <a:xfrm>
                <a:off x="5107" y="1748"/>
                <a:ext cx="440" cy="233"/>
              </a:xfrm>
              <a:prstGeom prst="rect">
                <a:avLst/>
              </a:prstGeom>
              <a:noFill/>
              <a:ln w="9525">
                <a:noFill/>
                <a:miter lim="800000"/>
                <a:headEnd/>
                <a:tailEnd/>
              </a:ln>
            </p:spPr>
            <p:txBody>
              <a:bodyPr>
                <a:spAutoFit/>
              </a:bodyPr>
              <a:lstStyle/>
              <a:p>
                <a:pPr>
                  <a:spcBef>
                    <a:spcPct val="50000"/>
                  </a:spcBef>
                </a:pPr>
                <a:r>
                  <a:rPr lang="en-US"/>
                  <a:t>3 in.</a:t>
                </a:r>
              </a:p>
            </p:txBody>
          </p:sp>
        </p:grpSp>
      </p:grpSp>
      <p:sp>
        <p:nvSpPr>
          <p:cNvPr id="96262" name="Line 6"/>
          <p:cNvSpPr>
            <a:spLocks noChangeShapeType="1"/>
          </p:cNvSpPr>
          <p:nvPr/>
        </p:nvSpPr>
        <p:spPr bwMode="auto">
          <a:xfrm>
            <a:off x="6583363" y="2120900"/>
            <a:ext cx="1573212" cy="1588"/>
          </a:xfrm>
          <a:prstGeom prst="line">
            <a:avLst/>
          </a:prstGeom>
          <a:noFill/>
          <a:ln w="9525">
            <a:solidFill>
              <a:schemeClr val="tx1"/>
            </a:solidFill>
            <a:round/>
            <a:headEnd/>
            <a:tailEnd/>
          </a:ln>
        </p:spPr>
        <p:txBody>
          <a:bodyPr/>
          <a:lstStyle/>
          <a:p>
            <a:endParaRPr lang="en-US"/>
          </a:p>
        </p:txBody>
      </p:sp>
      <p:sp>
        <p:nvSpPr>
          <p:cNvPr id="96263" name="Line 7"/>
          <p:cNvSpPr>
            <a:spLocks noChangeShapeType="1"/>
          </p:cNvSpPr>
          <p:nvPr/>
        </p:nvSpPr>
        <p:spPr bwMode="auto">
          <a:xfrm flipH="1" flipV="1">
            <a:off x="8170863" y="2138363"/>
            <a:ext cx="6350" cy="1525587"/>
          </a:xfrm>
          <a:prstGeom prst="line">
            <a:avLst/>
          </a:prstGeom>
          <a:noFill/>
          <a:ln w="9525">
            <a:solidFill>
              <a:schemeClr val="tx1"/>
            </a:solidFill>
            <a:round/>
            <a:headEnd/>
            <a:tailEnd/>
          </a:ln>
        </p:spPr>
        <p:txBody>
          <a:bodyPr/>
          <a:lstStyle/>
          <a:p>
            <a:endParaRPr lang="en-US"/>
          </a:p>
        </p:txBody>
      </p:sp>
      <p:sp>
        <p:nvSpPr>
          <p:cNvPr id="96264" name="Oval 8"/>
          <p:cNvSpPr>
            <a:spLocks noChangeArrowheads="1"/>
          </p:cNvSpPr>
          <p:nvPr/>
        </p:nvSpPr>
        <p:spPr bwMode="auto">
          <a:xfrm rot="2932344">
            <a:off x="6324600" y="1636713"/>
            <a:ext cx="2662237" cy="1716088"/>
          </a:xfrm>
          <a:prstGeom prst="ellipse">
            <a:avLst/>
          </a:prstGeom>
          <a:noFill/>
          <a:ln w="47625">
            <a:solidFill>
              <a:srgbClr val="000080"/>
            </a:solidFill>
            <a:round/>
            <a:headEnd/>
            <a:tailEnd/>
          </a:ln>
        </p:spPr>
        <p:txBody>
          <a:bodyPr wrap="none" anchor="ctr"/>
          <a:lstStyle/>
          <a:p>
            <a:endParaRPr lang="en-US"/>
          </a:p>
        </p:txBody>
      </p:sp>
      <p:sp>
        <p:nvSpPr>
          <p:cNvPr id="58389" name="Line 21"/>
          <p:cNvSpPr>
            <a:spLocks noChangeShapeType="1"/>
          </p:cNvSpPr>
          <p:nvPr/>
        </p:nvSpPr>
        <p:spPr bwMode="auto">
          <a:xfrm flipH="1">
            <a:off x="5030788" y="1852613"/>
            <a:ext cx="7937" cy="3417887"/>
          </a:xfrm>
          <a:prstGeom prst="line">
            <a:avLst/>
          </a:prstGeom>
          <a:noFill/>
          <a:ln w="38100">
            <a:solidFill>
              <a:srgbClr val="0000FF"/>
            </a:solidFill>
            <a:round/>
            <a:headEnd type="triangle" w="med" len="med"/>
            <a:tailEnd/>
          </a:ln>
        </p:spPr>
        <p:txBody>
          <a:bodyPr/>
          <a:lstStyle/>
          <a:p>
            <a:endParaRPr lang="en-US"/>
          </a:p>
        </p:txBody>
      </p:sp>
      <p:sp>
        <p:nvSpPr>
          <p:cNvPr id="58390" name="Line 22"/>
          <p:cNvSpPr>
            <a:spLocks noChangeShapeType="1"/>
          </p:cNvSpPr>
          <p:nvPr/>
        </p:nvSpPr>
        <p:spPr bwMode="auto">
          <a:xfrm flipH="1">
            <a:off x="5024438" y="5265738"/>
            <a:ext cx="3522662" cy="0"/>
          </a:xfrm>
          <a:prstGeom prst="line">
            <a:avLst/>
          </a:prstGeom>
          <a:noFill/>
          <a:ln w="38100">
            <a:solidFill>
              <a:srgbClr val="0000FF"/>
            </a:solidFill>
            <a:round/>
            <a:headEnd type="triangle" w="med" len="me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8389"/>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5839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6259">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626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626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96259">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6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96264" grpId="0" animBg="1"/>
      <p:bldP spid="58389" grpId="0" animBg="1"/>
      <p:bldP spid="583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0" y="0"/>
            <a:ext cx="9144000" cy="838200"/>
          </a:xfrm>
        </p:spPr>
        <p:txBody>
          <a:bodyPr/>
          <a:lstStyle/>
          <a:p>
            <a:pPr eaLnBrk="1" hangingPunct="1"/>
            <a:r>
              <a:rPr lang="en-US" sz="4000" smtClean="0"/>
              <a:t>Centroid Location </a:t>
            </a:r>
            <a:r>
              <a:rPr lang="en-US" smtClean="0">
                <a:solidFill>
                  <a:srgbClr val="FF0000"/>
                </a:solidFill>
              </a:rPr>
              <a:t>Complex Shapes</a:t>
            </a:r>
          </a:p>
        </p:txBody>
      </p:sp>
      <p:sp>
        <p:nvSpPr>
          <p:cNvPr id="74754" name="Rectangle 3"/>
          <p:cNvSpPr>
            <a:spLocks noGrp="1" noChangeArrowheads="1"/>
          </p:cNvSpPr>
          <p:nvPr>
            <p:ph idx="4294967295"/>
          </p:nvPr>
        </p:nvSpPr>
        <p:spPr>
          <a:xfrm>
            <a:off x="304800" y="838200"/>
            <a:ext cx="8382000" cy="774700"/>
          </a:xfrm>
        </p:spPr>
        <p:txBody>
          <a:bodyPr/>
          <a:lstStyle/>
          <a:p>
            <a:pPr eaLnBrk="1" hangingPunct="1">
              <a:buFontTx/>
              <a:buNone/>
            </a:pPr>
            <a:r>
              <a:rPr lang="en-US" sz="3200" smtClean="0"/>
              <a:t>3. Calculate the area of each simple shape.</a:t>
            </a:r>
          </a:p>
          <a:p>
            <a:pPr eaLnBrk="1" hangingPunct="1">
              <a:buFontTx/>
              <a:buNone/>
            </a:pPr>
            <a:r>
              <a:rPr lang="en-US" sz="1400" smtClean="0"/>
              <a:t>Assume measurements have 3 digits.</a:t>
            </a:r>
          </a:p>
        </p:txBody>
      </p:sp>
      <p:sp>
        <p:nvSpPr>
          <p:cNvPr id="74755" name="Text Box 36"/>
          <p:cNvSpPr txBox="1">
            <a:spLocks noChangeArrowheads="1"/>
          </p:cNvSpPr>
          <p:nvPr/>
        </p:nvSpPr>
        <p:spPr bwMode="auto">
          <a:xfrm>
            <a:off x="3917950" y="1393825"/>
            <a:ext cx="4176713" cy="579438"/>
          </a:xfrm>
          <a:prstGeom prst="rect">
            <a:avLst/>
          </a:prstGeom>
          <a:noFill/>
          <a:ln w="9525">
            <a:noFill/>
            <a:miter lim="800000"/>
            <a:headEnd/>
            <a:tailEnd/>
          </a:ln>
        </p:spPr>
        <p:txBody>
          <a:bodyPr>
            <a:spAutoFit/>
          </a:bodyPr>
          <a:lstStyle/>
          <a:p>
            <a:pPr>
              <a:spcBef>
                <a:spcPct val="50000"/>
              </a:spcBef>
            </a:pPr>
            <a:r>
              <a:rPr lang="en-US" sz="3200"/>
              <a:t>Area of shape #1 =</a:t>
            </a:r>
            <a:endParaRPr lang="en-US" sz="3200">
              <a:solidFill>
                <a:srgbClr val="0000FF"/>
              </a:solidFill>
            </a:endParaRPr>
          </a:p>
        </p:txBody>
      </p:sp>
      <p:sp>
        <p:nvSpPr>
          <p:cNvPr id="60454" name="Text Box 38"/>
          <p:cNvSpPr txBox="1">
            <a:spLocks noChangeArrowheads="1"/>
          </p:cNvSpPr>
          <p:nvPr/>
        </p:nvSpPr>
        <p:spPr bwMode="auto">
          <a:xfrm>
            <a:off x="3943350" y="2589213"/>
            <a:ext cx="5200650" cy="579437"/>
          </a:xfrm>
          <a:prstGeom prst="rect">
            <a:avLst/>
          </a:prstGeom>
          <a:noFill/>
          <a:ln w="9525">
            <a:noFill/>
            <a:miter lim="800000"/>
            <a:headEnd/>
            <a:tailEnd/>
          </a:ln>
        </p:spPr>
        <p:txBody>
          <a:bodyPr>
            <a:spAutoFit/>
          </a:bodyPr>
          <a:lstStyle/>
          <a:p>
            <a:pPr>
              <a:spcBef>
                <a:spcPct val="50000"/>
              </a:spcBef>
            </a:pPr>
            <a:r>
              <a:rPr lang="en-US" sz="3200" b="1"/>
              <a:t>6.0in. x 6.0in. = </a:t>
            </a:r>
            <a:r>
              <a:rPr lang="en-US" sz="3200" b="1">
                <a:solidFill>
                  <a:srgbClr val="FF0000"/>
                </a:solidFill>
              </a:rPr>
              <a:t>36 in.</a:t>
            </a:r>
            <a:r>
              <a:rPr lang="en-US" sz="3200" b="1" baseline="30000">
                <a:solidFill>
                  <a:srgbClr val="FF0000"/>
                </a:solidFill>
              </a:rPr>
              <a:t>2</a:t>
            </a:r>
            <a:endParaRPr lang="en-US" sz="3200" b="1">
              <a:solidFill>
                <a:srgbClr val="FF0000"/>
              </a:solidFill>
            </a:endParaRPr>
          </a:p>
        </p:txBody>
      </p:sp>
      <p:sp>
        <p:nvSpPr>
          <p:cNvPr id="60456" name="Text Box 40"/>
          <p:cNvSpPr txBox="1">
            <a:spLocks noChangeArrowheads="1"/>
          </p:cNvSpPr>
          <p:nvPr/>
        </p:nvSpPr>
        <p:spPr bwMode="auto">
          <a:xfrm>
            <a:off x="3768725" y="6081713"/>
            <a:ext cx="5232400" cy="579437"/>
          </a:xfrm>
          <a:prstGeom prst="rect">
            <a:avLst/>
          </a:prstGeom>
          <a:noFill/>
          <a:ln w="9525">
            <a:noFill/>
            <a:miter lim="800000"/>
            <a:headEnd/>
            <a:tailEnd/>
          </a:ln>
        </p:spPr>
        <p:txBody>
          <a:bodyPr>
            <a:spAutoFit/>
          </a:bodyPr>
          <a:lstStyle/>
          <a:p>
            <a:pPr>
              <a:spcBef>
                <a:spcPct val="50000"/>
              </a:spcBef>
            </a:pPr>
            <a:r>
              <a:rPr lang="en-US" sz="3200" b="1"/>
              <a:t>-½x3.0in.x3.0in. = </a:t>
            </a:r>
            <a:r>
              <a:rPr lang="en-US" sz="3200" b="1">
                <a:solidFill>
                  <a:srgbClr val="FF0000"/>
                </a:solidFill>
              </a:rPr>
              <a:t>-4.5 in.</a:t>
            </a:r>
            <a:r>
              <a:rPr lang="en-US" sz="3200" b="1" baseline="30000">
                <a:solidFill>
                  <a:srgbClr val="FF0000"/>
                </a:solidFill>
              </a:rPr>
              <a:t>2</a:t>
            </a:r>
            <a:endParaRPr lang="en-US" sz="3200" b="1">
              <a:solidFill>
                <a:srgbClr val="FF0000"/>
              </a:solidFill>
            </a:endParaRPr>
          </a:p>
        </p:txBody>
      </p:sp>
      <p:sp>
        <p:nvSpPr>
          <p:cNvPr id="60461" name="Text Box 45"/>
          <p:cNvSpPr txBox="1">
            <a:spLocks noChangeArrowheads="1"/>
          </p:cNvSpPr>
          <p:nvPr/>
        </p:nvSpPr>
        <p:spPr bwMode="auto">
          <a:xfrm>
            <a:off x="3810000" y="5486400"/>
            <a:ext cx="4487863"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-½ base x height</a:t>
            </a:r>
          </a:p>
        </p:txBody>
      </p:sp>
      <p:sp>
        <p:nvSpPr>
          <p:cNvPr id="60462" name="Text Box 46"/>
          <p:cNvSpPr txBox="1">
            <a:spLocks noChangeArrowheads="1"/>
          </p:cNvSpPr>
          <p:nvPr/>
        </p:nvSpPr>
        <p:spPr bwMode="auto">
          <a:xfrm>
            <a:off x="4621213" y="1971675"/>
            <a:ext cx="3813175"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width x height</a:t>
            </a:r>
          </a:p>
        </p:txBody>
      </p:sp>
      <p:sp>
        <p:nvSpPr>
          <p:cNvPr id="119850" name="Text Box 42"/>
          <p:cNvSpPr txBox="1">
            <a:spLocks noChangeArrowheads="1"/>
          </p:cNvSpPr>
          <p:nvPr/>
        </p:nvSpPr>
        <p:spPr bwMode="auto">
          <a:xfrm>
            <a:off x="3908425" y="3400425"/>
            <a:ext cx="3929063" cy="579438"/>
          </a:xfrm>
          <a:prstGeom prst="rect">
            <a:avLst/>
          </a:prstGeom>
          <a:noFill/>
          <a:ln w="9525">
            <a:noFill/>
            <a:miter lim="800000"/>
            <a:headEnd/>
            <a:tailEnd/>
          </a:ln>
        </p:spPr>
        <p:txBody>
          <a:bodyPr>
            <a:spAutoFit/>
          </a:bodyPr>
          <a:lstStyle/>
          <a:p>
            <a:pPr>
              <a:spcBef>
                <a:spcPct val="50000"/>
              </a:spcBef>
            </a:pPr>
            <a:r>
              <a:rPr lang="en-US" sz="3200"/>
              <a:t>Area of shape #2 =</a:t>
            </a:r>
          </a:p>
        </p:txBody>
      </p:sp>
      <p:grpSp>
        <p:nvGrpSpPr>
          <p:cNvPr id="74761" name="Group 45"/>
          <p:cNvGrpSpPr>
            <a:grpSpLocks/>
          </p:cNvGrpSpPr>
          <p:nvPr/>
        </p:nvGrpSpPr>
        <p:grpSpPr bwMode="auto">
          <a:xfrm>
            <a:off x="0" y="1825625"/>
            <a:ext cx="3768725" cy="3741738"/>
            <a:chOff x="0" y="1150"/>
            <a:chExt cx="2374" cy="2357"/>
          </a:xfrm>
        </p:grpSpPr>
        <p:pic>
          <p:nvPicPr>
            <p:cNvPr id="74763" name="Picture 17" descr="Centroid Problem"/>
            <p:cNvPicPr>
              <a:picLocks noChangeAspect="1" noChangeArrowheads="1"/>
            </p:cNvPicPr>
            <p:nvPr/>
          </p:nvPicPr>
          <p:blipFill>
            <a:blip r:embed="rId3"/>
            <a:srcRect/>
            <a:stretch>
              <a:fillRect/>
            </a:stretch>
          </p:blipFill>
          <p:spPr bwMode="auto">
            <a:xfrm>
              <a:off x="386" y="1515"/>
              <a:ext cx="1600" cy="1742"/>
            </a:xfrm>
            <a:prstGeom prst="rect">
              <a:avLst/>
            </a:prstGeom>
            <a:noFill/>
            <a:ln w="9525">
              <a:noFill/>
              <a:miter lim="800000"/>
              <a:headEnd/>
              <a:tailEnd/>
            </a:ln>
          </p:spPr>
        </p:pic>
        <p:sp>
          <p:nvSpPr>
            <p:cNvPr id="74764" name="Line 19"/>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74765" name="Line 20"/>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74766" name="Line 21"/>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74767" name="Line 22"/>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74768" name="Text Box 23"/>
            <p:cNvSpPr txBox="1">
              <a:spLocks noChangeArrowheads="1"/>
            </p:cNvSpPr>
            <p:nvPr/>
          </p:nvSpPr>
          <p:spPr bwMode="auto">
            <a:xfrm>
              <a:off x="1008" y="3276"/>
              <a:ext cx="394" cy="231"/>
            </a:xfrm>
            <a:prstGeom prst="rect">
              <a:avLst/>
            </a:prstGeom>
            <a:noFill/>
            <a:ln w="9525">
              <a:noFill/>
              <a:miter lim="800000"/>
              <a:headEnd/>
              <a:tailEnd/>
            </a:ln>
          </p:spPr>
          <p:txBody>
            <a:bodyPr>
              <a:spAutoFit/>
            </a:bodyPr>
            <a:lstStyle/>
            <a:p>
              <a:pPr>
                <a:spcBef>
                  <a:spcPct val="50000"/>
                </a:spcBef>
              </a:pPr>
              <a:r>
                <a:rPr lang="en-US"/>
                <a:t>6 in.</a:t>
              </a:r>
            </a:p>
          </p:txBody>
        </p:sp>
        <p:sp>
          <p:nvSpPr>
            <p:cNvPr id="74769" name="Line 25"/>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74770" name="Line 26"/>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74771" name="Line 27"/>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74772" name="Line 28"/>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74773" name="Text Box 29"/>
            <p:cNvSpPr txBox="1">
              <a:spLocks noChangeArrowheads="1"/>
            </p:cNvSpPr>
            <p:nvPr/>
          </p:nvSpPr>
          <p:spPr bwMode="auto">
            <a:xfrm>
              <a:off x="0" y="2270"/>
              <a:ext cx="435" cy="233"/>
            </a:xfrm>
            <a:prstGeom prst="rect">
              <a:avLst/>
            </a:prstGeom>
            <a:noFill/>
            <a:ln w="9525">
              <a:noFill/>
              <a:miter lim="800000"/>
              <a:headEnd/>
              <a:tailEnd/>
            </a:ln>
          </p:spPr>
          <p:txBody>
            <a:bodyPr>
              <a:spAutoFit/>
            </a:bodyPr>
            <a:lstStyle/>
            <a:p>
              <a:pPr>
                <a:spcBef>
                  <a:spcPct val="50000"/>
                </a:spcBef>
              </a:pPr>
              <a:r>
                <a:rPr lang="en-US"/>
                <a:t>6 in.</a:t>
              </a:r>
            </a:p>
          </p:txBody>
        </p:sp>
        <p:sp>
          <p:nvSpPr>
            <p:cNvPr id="74774" name="Line 31"/>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74775" name="Line 32"/>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74776" name="Line 33"/>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74777" name="Line 34"/>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74778" name="Text Box 35"/>
            <p:cNvSpPr txBox="1">
              <a:spLocks noChangeArrowheads="1"/>
            </p:cNvSpPr>
            <p:nvPr/>
          </p:nvSpPr>
          <p:spPr bwMode="auto">
            <a:xfrm>
              <a:off x="1404" y="1166"/>
              <a:ext cx="393" cy="231"/>
            </a:xfrm>
            <a:prstGeom prst="rect">
              <a:avLst/>
            </a:prstGeom>
            <a:noFill/>
            <a:ln w="9525">
              <a:noFill/>
              <a:miter lim="800000"/>
              <a:headEnd/>
              <a:tailEnd/>
            </a:ln>
          </p:spPr>
          <p:txBody>
            <a:bodyPr>
              <a:spAutoFit/>
            </a:bodyPr>
            <a:lstStyle/>
            <a:p>
              <a:pPr>
                <a:spcBef>
                  <a:spcPct val="50000"/>
                </a:spcBef>
              </a:pPr>
              <a:r>
                <a:rPr lang="en-US"/>
                <a:t>3 in.</a:t>
              </a:r>
            </a:p>
          </p:txBody>
        </p:sp>
        <p:sp>
          <p:nvSpPr>
            <p:cNvPr id="74779" name="Line 37"/>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74780" name="Line 38"/>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74781" name="Line 39"/>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74782" name="Line 40"/>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74783" name="Text Box 41"/>
            <p:cNvSpPr txBox="1">
              <a:spLocks noChangeArrowheads="1"/>
            </p:cNvSpPr>
            <p:nvPr/>
          </p:nvSpPr>
          <p:spPr bwMode="auto">
            <a:xfrm>
              <a:off x="1943" y="1883"/>
              <a:ext cx="431" cy="233"/>
            </a:xfrm>
            <a:prstGeom prst="rect">
              <a:avLst/>
            </a:prstGeom>
            <a:noFill/>
            <a:ln w="9525">
              <a:noFill/>
              <a:miter lim="800000"/>
              <a:headEnd/>
              <a:tailEnd/>
            </a:ln>
          </p:spPr>
          <p:txBody>
            <a:bodyPr>
              <a:spAutoFit/>
            </a:bodyPr>
            <a:lstStyle/>
            <a:p>
              <a:pPr>
                <a:spcBef>
                  <a:spcPct val="50000"/>
                </a:spcBef>
              </a:pPr>
              <a:r>
                <a:rPr lang="en-US"/>
                <a:t>3 in.</a:t>
              </a:r>
            </a:p>
          </p:txBody>
        </p:sp>
        <p:sp>
          <p:nvSpPr>
            <p:cNvPr id="74784" name="Line 43"/>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74785" name="Line 44"/>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119854" name="Text Box 46"/>
          <p:cNvSpPr txBox="1">
            <a:spLocks noChangeArrowheads="1"/>
          </p:cNvSpPr>
          <p:nvPr/>
        </p:nvSpPr>
        <p:spPr bwMode="auto">
          <a:xfrm>
            <a:off x="3922713" y="4121150"/>
            <a:ext cx="4527550" cy="1187450"/>
          </a:xfrm>
          <a:prstGeom prst="rect">
            <a:avLst/>
          </a:prstGeom>
          <a:noFill/>
          <a:ln w="9525">
            <a:noFill/>
            <a:miter lim="800000"/>
            <a:headEnd/>
            <a:tailEnd/>
          </a:ln>
        </p:spPr>
        <p:txBody>
          <a:bodyPr>
            <a:spAutoFit/>
          </a:bodyPr>
          <a:lstStyle/>
          <a:p>
            <a:pPr>
              <a:spcBef>
                <a:spcPct val="50000"/>
              </a:spcBef>
            </a:pPr>
            <a:r>
              <a:rPr lang="en-US" sz="2400"/>
              <a:t>Note: Since the area is being </a:t>
            </a:r>
            <a:r>
              <a:rPr lang="en-US" sz="2400" b="1" i="1"/>
              <a:t>removed</a:t>
            </a:r>
            <a:r>
              <a:rPr lang="en-US" sz="2400" b="1"/>
              <a:t>,</a:t>
            </a:r>
            <a:r>
              <a:rPr lang="en-US" sz="2400"/>
              <a:t> we are going to call it a </a:t>
            </a:r>
            <a:r>
              <a:rPr lang="en-US" sz="2400" b="1" i="1"/>
              <a:t>negative area</a:t>
            </a:r>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8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6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4" grpId="0"/>
      <p:bldP spid="60456" grpId="0"/>
      <p:bldP spid="60461" grpId="0"/>
      <p:bldP spid="60462" grpId="0"/>
      <p:bldP spid="119850" grpId="0"/>
      <p:bldP spid="1198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0" y="0"/>
            <a:ext cx="9144000" cy="838200"/>
          </a:xfrm>
        </p:spPr>
        <p:txBody>
          <a:bodyPr/>
          <a:lstStyle/>
          <a:p>
            <a:pPr eaLnBrk="1" hangingPunct="1"/>
            <a:r>
              <a:rPr lang="en-US" sz="4000" smtClean="0"/>
              <a:t>Centroid Location </a:t>
            </a:r>
            <a:r>
              <a:rPr lang="en-US" smtClean="0">
                <a:solidFill>
                  <a:srgbClr val="FF0000"/>
                </a:solidFill>
              </a:rPr>
              <a:t>Complex Shapes</a:t>
            </a:r>
          </a:p>
        </p:txBody>
      </p:sp>
      <p:sp>
        <p:nvSpPr>
          <p:cNvPr id="76802" name="Rectangle 3"/>
          <p:cNvSpPr>
            <a:spLocks noGrp="1" noChangeArrowheads="1"/>
          </p:cNvSpPr>
          <p:nvPr>
            <p:ph idx="4294967295"/>
          </p:nvPr>
        </p:nvSpPr>
        <p:spPr>
          <a:xfrm>
            <a:off x="231775" y="782638"/>
            <a:ext cx="8699500" cy="654050"/>
          </a:xfrm>
        </p:spPr>
        <p:txBody>
          <a:bodyPr/>
          <a:lstStyle/>
          <a:p>
            <a:pPr eaLnBrk="1" hangingPunct="1">
              <a:buFontTx/>
              <a:buNone/>
            </a:pPr>
            <a:r>
              <a:rPr lang="en-US" smtClean="0"/>
              <a:t>4. Determine the centroid of each simple shape.</a:t>
            </a:r>
          </a:p>
        </p:txBody>
      </p:sp>
      <p:sp>
        <p:nvSpPr>
          <p:cNvPr id="76803" name="Text Box 40"/>
          <p:cNvSpPr txBox="1">
            <a:spLocks noChangeArrowheads="1"/>
          </p:cNvSpPr>
          <p:nvPr/>
        </p:nvSpPr>
        <p:spPr bwMode="auto">
          <a:xfrm>
            <a:off x="4119563" y="1477963"/>
            <a:ext cx="4738687" cy="519112"/>
          </a:xfrm>
          <a:prstGeom prst="rect">
            <a:avLst/>
          </a:prstGeom>
          <a:noFill/>
          <a:ln w="9525">
            <a:noFill/>
            <a:miter lim="800000"/>
            <a:headEnd/>
            <a:tailEnd/>
          </a:ln>
        </p:spPr>
        <p:txBody>
          <a:bodyPr>
            <a:spAutoFit/>
          </a:bodyPr>
          <a:lstStyle/>
          <a:p>
            <a:pPr>
              <a:spcBef>
                <a:spcPct val="50000"/>
              </a:spcBef>
            </a:pPr>
            <a:r>
              <a:rPr lang="en-US" sz="2800"/>
              <a:t>Shape #1 Centroid Location</a:t>
            </a:r>
            <a:endParaRPr lang="en-US" sz="1400">
              <a:solidFill>
                <a:srgbClr val="0000FF"/>
              </a:solidFill>
            </a:endParaRPr>
          </a:p>
        </p:txBody>
      </p:sp>
      <p:sp>
        <p:nvSpPr>
          <p:cNvPr id="71721" name="Rectangle 41"/>
          <p:cNvSpPr>
            <a:spLocks noChangeArrowheads="1"/>
          </p:cNvSpPr>
          <p:nvPr/>
        </p:nvSpPr>
        <p:spPr bwMode="auto">
          <a:xfrm>
            <a:off x="4484688" y="1985963"/>
            <a:ext cx="3590925" cy="1735137"/>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the lines of symmetry.</a:t>
            </a:r>
          </a:p>
          <a:p>
            <a:pPr>
              <a:spcBef>
                <a:spcPct val="50000"/>
              </a:spcBef>
            </a:pPr>
            <a:r>
              <a:rPr lang="en-US" sz="2400"/>
              <a:t>Middle of the square</a:t>
            </a:r>
          </a:p>
        </p:txBody>
      </p:sp>
      <p:sp>
        <p:nvSpPr>
          <p:cNvPr id="71723" name="Rectangle 43"/>
          <p:cNvSpPr>
            <a:spLocks noChangeArrowheads="1"/>
          </p:cNvSpPr>
          <p:nvPr/>
        </p:nvSpPr>
        <p:spPr bwMode="auto">
          <a:xfrm>
            <a:off x="4522788" y="4772025"/>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1/3 its height and 1/3 its base.</a:t>
            </a:r>
          </a:p>
        </p:txBody>
      </p:sp>
      <p:grpSp>
        <p:nvGrpSpPr>
          <p:cNvPr id="76806" name="Group 20"/>
          <p:cNvGrpSpPr>
            <a:grpSpLocks/>
          </p:cNvGrpSpPr>
          <p:nvPr/>
        </p:nvGrpSpPr>
        <p:grpSpPr bwMode="auto">
          <a:xfrm>
            <a:off x="0" y="1670050"/>
            <a:ext cx="3873500" cy="3741738"/>
            <a:chOff x="-15" y="1150"/>
            <a:chExt cx="2440" cy="2357"/>
          </a:xfrm>
        </p:grpSpPr>
        <p:pic>
          <p:nvPicPr>
            <p:cNvPr id="76816" name="Picture 21" descr="Centroid Problem"/>
            <p:cNvPicPr>
              <a:picLocks noChangeAspect="1" noChangeArrowheads="1"/>
            </p:cNvPicPr>
            <p:nvPr/>
          </p:nvPicPr>
          <p:blipFill>
            <a:blip r:embed="rId3"/>
            <a:srcRect/>
            <a:stretch>
              <a:fillRect/>
            </a:stretch>
          </p:blipFill>
          <p:spPr bwMode="auto">
            <a:xfrm>
              <a:off x="386" y="1515"/>
              <a:ext cx="1600" cy="1742"/>
            </a:xfrm>
            <a:prstGeom prst="rect">
              <a:avLst/>
            </a:prstGeom>
            <a:noFill/>
            <a:ln w="9525">
              <a:noFill/>
              <a:miter lim="800000"/>
              <a:headEnd/>
              <a:tailEnd/>
            </a:ln>
          </p:spPr>
        </p:pic>
        <p:sp>
          <p:nvSpPr>
            <p:cNvPr id="76817" name="Line 22"/>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76818" name="Line 23"/>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76819" name="Line 24"/>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76820" name="Line 25"/>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76821" name="Text Box 26"/>
            <p:cNvSpPr txBox="1">
              <a:spLocks noChangeArrowheads="1"/>
            </p:cNvSpPr>
            <p:nvPr/>
          </p:nvSpPr>
          <p:spPr bwMode="auto">
            <a:xfrm>
              <a:off x="1008" y="3276"/>
              <a:ext cx="394" cy="231"/>
            </a:xfrm>
            <a:prstGeom prst="rect">
              <a:avLst/>
            </a:prstGeom>
            <a:noFill/>
            <a:ln w="9525">
              <a:noFill/>
              <a:miter lim="800000"/>
              <a:headEnd/>
              <a:tailEnd/>
            </a:ln>
          </p:spPr>
          <p:txBody>
            <a:bodyPr>
              <a:spAutoFit/>
            </a:bodyPr>
            <a:lstStyle/>
            <a:p>
              <a:pPr>
                <a:spcBef>
                  <a:spcPct val="50000"/>
                </a:spcBef>
              </a:pPr>
              <a:r>
                <a:rPr lang="en-US"/>
                <a:t>6 in.</a:t>
              </a:r>
            </a:p>
          </p:txBody>
        </p:sp>
        <p:sp>
          <p:nvSpPr>
            <p:cNvPr id="76822" name="Line 27"/>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76823" name="Line 28"/>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76824" name="Line 29"/>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76825" name="Line 30"/>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76826" name="Text Box 31"/>
            <p:cNvSpPr txBox="1">
              <a:spLocks noChangeArrowheads="1"/>
            </p:cNvSpPr>
            <p:nvPr/>
          </p:nvSpPr>
          <p:spPr bwMode="auto">
            <a:xfrm>
              <a:off x="-15" y="2270"/>
              <a:ext cx="450" cy="233"/>
            </a:xfrm>
            <a:prstGeom prst="rect">
              <a:avLst/>
            </a:prstGeom>
            <a:noFill/>
            <a:ln w="9525">
              <a:noFill/>
              <a:miter lim="800000"/>
              <a:headEnd/>
              <a:tailEnd/>
            </a:ln>
          </p:spPr>
          <p:txBody>
            <a:bodyPr>
              <a:spAutoFit/>
            </a:bodyPr>
            <a:lstStyle/>
            <a:p>
              <a:pPr>
                <a:spcBef>
                  <a:spcPct val="50000"/>
                </a:spcBef>
              </a:pPr>
              <a:r>
                <a:rPr lang="en-US"/>
                <a:t>6 in.</a:t>
              </a:r>
            </a:p>
          </p:txBody>
        </p:sp>
        <p:sp>
          <p:nvSpPr>
            <p:cNvPr id="76827" name="Line 32"/>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76828" name="Line 33"/>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76829" name="Line 34"/>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76830" name="Line 35"/>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76831" name="Text Box 36"/>
            <p:cNvSpPr txBox="1">
              <a:spLocks noChangeArrowheads="1"/>
            </p:cNvSpPr>
            <p:nvPr/>
          </p:nvSpPr>
          <p:spPr bwMode="auto">
            <a:xfrm>
              <a:off x="1404" y="1166"/>
              <a:ext cx="393" cy="231"/>
            </a:xfrm>
            <a:prstGeom prst="rect">
              <a:avLst/>
            </a:prstGeom>
            <a:noFill/>
            <a:ln w="9525">
              <a:noFill/>
              <a:miter lim="800000"/>
              <a:headEnd/>
              <a:tailEnd/>
            </a:ln>
          </p:spPr>
          <p:txBody>
            <a:bodyPr>
              <a:spAutoFit/>
            </a:bodyPr>
            <a:lstStyle/>
            <a:p>
              <a:pPr>
                <a:spcBef>
                  <a:spcPct val="50000"/>
                </a:spcBef>
              </a:pPr>
              <a:r>
                <a:rPr lang="en-US"/>
                <a:t>3 in.</a:t>
              </a:r>
            </a:p>
          </p:txBody>
        </p:sp>
        <p:sp>
          <p:nvSpPr>
            <p:cNvPr id="76832" name="Line 37"/>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76833" name="Line 38"/>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76834" name="Line 39"/>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76835" name="Line 40"/>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76836" name="Text Box 41"/>
            <p:cNvSpPr txBox="1">
              <a:spLocks noChangeArrowheads="1"/>
            </p:cNvSpPr>
            <p:nvPr/>
          </p:nvSpPr>
          <p:spPr bwMode="auto">
            <a:xfrm>
              <a:off x="1943" y="1883"/>
              <a:ext cx="482" cy="233"/>
            </a:xfrm>
            <a:prstGeom prst="rect">
              <a:avLst/>
            </a:prstGeom>
            <a:noFill/>
            <a:ln w="9525">
              <a:noFill/>
              <a:miter lim="800000"/>
              <a:headEnd/>
              <a:tailEnd/>
            </a:ln>
          </p:spPr>
          <p:txBody>
            <a:bodyPr>
              <a:spAutoFit/>
            </a:bodyPr>
            <a:lstStyle/>
            <a:p>
              <a:pPr>
                <a:spcBef>
                  <a:spcPct val="50000"/>
                </a:spcBef>
              </a:pPr>
              <a:r>
                <a:rPr lang="en-US"/>
                <a:t>3 in.</a:t>
              </a:r>
            </a:p>
          </p:txBody>
        </p:sp>
        <p:sp>
          <p:nvSpPr>
            <p:cNvPr id="76837" name="Line 42"/>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76838" name="Line 43"/>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71708" name="Line 28"/>
          <p:cNvSpPr>
            <a:spLocks noChangeShapeType="1"/>
          </p:cNvSpPr>
          <p:nvPr/>
        </p:nvSpPr>
        <p:spPr bwMode="auto">
          <a:xfrm flipV="1">
            <a:off x="642938" y="3643313"/>
            <a:ext cx="2533650" cy="6350"/>
          </a:xfrm>
          <a:prstGeom prst="line">
            <a:avLst/>
          </a:prstGeom>
          <a:noFill/>
          <a:ln w="38100">
            <a:solidFill>
              <a:schemeClr val="folHlink"/>
            </a:solidFill>
            <a:prstDash val="sysDot"/>
            <a:round/>
            <a:headEnd/>
            <a:tailEnd/>
          </a:ln>
        </p:spPr>
        <p:txBody>
          <a:bodyPr/>
          <a:lstStyle/>
          <a:p>
            <a:endParaRPr lang="en-US"/>
          </a:p>
        </p:txBody>
      </p:sp>
      <p:sp>
        <p:nvSpPr>
          <p:cNvPr id="71709" name="Line 29"/>
          <p:cNvSpPr>
            <a:spLocks noChangeShapeType="1"/>
          </p:cNvSpPr>
          <p:nvPr/>
        </p:nvSpPr>
        <p:spPr bwMode="auto">
          <a:xfrm flipH="1">
            <a:off x="1890713" y="2265363"/>
            <a:ext cx="19050" cy="2692400"/>
          </a:xfrm>
          <a:prstGeom prst="line">
            <a:avLst/>
          </a:prstGeom>
          <a:noFill/>
          <a:ln w="38100">
            <a:solidFill>
              <a:schemeClr val="folHlink"/>
            </a:solidFill>
            <a:prstDash val="sysDot"/>
            <a:round/>
            <a:headEnd/>
            <a:tailEnd/>
          </a:ln>
        </p:spPr>
        <p:txBody>
          <a:bodyPr/>
          <a:lstStyle/>
          <a:p>
            <a:endParaRPr lang="en-US"/>
          </a:p>
        </p:txBody>
      </p:sp>
      <p:pic>
        <p:nvPicPr>
          <p:cNvPr id="71712"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97038" y="3443288"/>
            <a:ext cx="396875" cy="398462"/>
          </a:xfrm>
          <a:prstGeom prst="rect">
            <a:avLst/>
          </a:prstGeom>
          <a:noFill/>
          <a:ln w="9525">
            <a:noFill/>
            <a:miter lim="800000"/>
            <a:headEnd/>
            <a:tailEnd/>
          </a:ln>
        </p:spPr>
      </p:pic>
      <p:sp>
        <p:nvSpPr>
          <p:cNvPr id="71717" name="Line 37"/>
          <p:cNvSpPr>
            <a:spLocks noChangeShapeType="1"/>
          </p:cNvSpPr>
          <p:nvPr/>
        </p:nvSpPr>
        <p:spPr bwMode="auto">
          <a:xfrm>
            <a:off x="2755900" y="2252663"/>
            <a:ext cx="6350" cy="400050"/>
          </a:xfrm>
          <a:prstGeom prst="line">
            <a:avLst/>
          </a:prstGeom>
          <a:noFill/>
          <a:ln w="38100">
            <a:solidFill>
              <a:schemeClr val="folHlink"/>
            </a:solidFill>
            <a:prstDash val="sysDot"/>
            <a:round/>
            <a:headEnd/>
            <a:tailEnd/>
          </a:ln>
        </p:spPr>
        <p:txBody>
          <a:bodyPr/>
          <a:lstStyle/>
          <a:p>
            <a:endParaRPr lang="en-US"/>
          </a:p>
        </p:txBody>
      </p:sp>
      <p:pic>
        <p:nvPicPr>
          <p:cNvPr id="71714" name="Picture 34"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60638" y="2481263"/>
            <a:ext cx="396875" cy="398462"/>
          </a:xfrm>
          <a:prstGeom prst="rect">
            <a:avLst/>
          </a:prstGeom>
          <a:noFill/>
          <a:ln w="9525">
            <a:noFill/>
            <a:miter lim="800000"/>
            <a:headEnd/>
            <a:tailEnd/>
          </a:ln>
        </p:spPr>
      </p:pic>
      <p:sp>
        <p:nvSpPr>
          <p:cNvPr id="71716" name="Line 36"/>
          <p:cNvSpPr>
            <a:spLocks noChangeShapeType="1"/>
          </p:cNvSpPr>
          <p:nvPr/>
        </p:nvSpPr>
        <p:spPr bwMode="auto">
          <a:xfrm flipH="1" flipV="1">
            <a:off x="2786063" y="2689225"/>
            <a:ext cx="349250" cy="4763"/>
          </a:xfrm>
          <a:prstGeom prst="line">
            <a:avLst/>
          </a:prstGeom>
          <a:noFill/>
          <a:ln w="38100">
            <a:solidFill>
              <a:schemeClr val="folHlink"/>
            </a:solidFill>
            <a:prstDash val="sysDot"/>
            <a:round/>
            <a:headEnd/>
            <a:tailEnd/>
          </a:ln>
        </p:spPr>
        <p:txBody>
          <a:bodyPr/>
          <a:lstStyle/>
          <a:p>
            <a:endParaRPr lang="en-US"/>
          </a:p>
        </p:txBody>
      </p:sp>
      <p:sp>
        <p:nvSpPr>
          <p:cNvPr id="71718" name="Text Box 38"/>
          <p:cNvSpPr txBox="1">
            <a:spLocks noChangeArrowheads="1"/>
          </p:cNvSpPr>
          <p:nvPr/>
        </p:nvSpPr>
        <p:spPr bwMode="auto">
          <a:xfrm>
            <a:off x="2381250" y="1946275"/>
            <a:ext cx="692150" cy="366713"/>
          </a:xfrm>
          <a:prstGeom prst="rect">
            <a:avLst/>
          </a:prstGeom>
          <a:noFill/>
          <a:ln w="9525">
            <a:noFill/>
            <a:miter lim="800000"/>
            <a:headEnd/>
            <a:tailEnd/>
          </a:ln>
        </p:spPr>
        <p:txBody>
          <a:bodyPr wrap="none">
            <a:spAutoFit/>
          </a:bodyPr>
          <a:lstStyle/>
          <a:p>
            <a:r>
              <a:rPr lang="en-US">
                <a:solidFill>
                  <a:schemeClr val="accent2"/>
                </a:solidFill>
              </a:rPr>
              <a:t>1/3 b</a:t>
            </a:r>
          </a:p>
        </p:txBody>
      </p:sp>
      <p:sp>
        <p:nvSpPr>
          <p:cNvPr id="71719" name="Text Box 39"/>
          <p:cNvSpPr txBox="1">
            <a:spLocks noChangeArrowheads="1"/>
          </p:cNvSpPr>
          <p:nvPr/>
        </p:nvSpPr>
        <p:spPr bwMode="auto">
          <a:xfrm>
            <a:off x="3181350" y="2497138"/>
            <a:ext cx="692150" cy="366712"/>
          </a:xfrm>
          <a:prstGeom prst="rect">
            <a:avLst/>
          </a:prstGeom>
          <a:solidFill>
            <a:schemeClr val="bg1"/>
          </a:solidFill>
          <a:ln w="9525">
            <a:noFill/>
            <a:miter lim="800000"/>
            <a:headEnd/>
            <a:tailEnd/>
          </a:ln>
        </p:spPr>
        <p:txBody>
          <a:bodyPr wrap="none">
            <a:spAutoFit/>
          </a:bodyPr>
          <a:lstStyle/>
          <a:p>
            <a:r>
              <a:rPr lang="en-US">
                <a:solidFill>
                  <a:schemeClr val="accent2"/>
                </a:solidFill>
              </a:rPr>
              <a:t>1/3 h</a:t>
            </a:r>
          </a:p>
        </p:txBody>
      </p:sp>
      <p:sp>
        <p:nvSpPr>
          <p:cNvPr id="76815" name="Text Box 44"/>
          <p:cNvSpPr txBox="1">
            <a:spLocks noChangeArrowheads="1"/>
          </p:cNvSpPr>
          <p:nvPr/>
        </p:nvSpPr>
        <p:spPr bwMode="auto">
          <a:xfrm>
            <a:off x="4162425" y="4265613"/>
            <a:ext cx="4649788" cy="519112"/>
          </a:xfrm>
          <a:prstGeom prst="rect">
            <a:avLst/>
          </a:prstGeom>
          <a:noFill/>
          <a:ln w="9525">
            <a:noFill/>
            <a:miter lim="800000"/>
            <a:headEnd/>
            <a:tailEnd/>
          </a:ln>
        </p:spPr>
        <p:txBody>
          <a:bodyPr>
            <a:spAutoFit/>
          </a:bodyPr>
          <a:lstStyle/>
          <a:p>
            <a:pPr>
              <a:spcBef>
                <a:spcPct val="50000"/>
              </a:spcBef>
            </a:pPr>
            <a:r>
              <a:rPr lang="en-US" sz="2800"/>
              <a:t>Shape #2 Centroid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21">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1709"/>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71708"/>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7171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723"/>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17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9"/>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717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1718"/>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71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1" grpId="0" build="allAtOnce"/>
      <p:bldP spid="71723" grpId="0"/>
      <p:bldP spid="71708" grpId="0" animBg="1"/>
      <p:bldP spid="71709" grpId="0" animBg="1"/>
      <p:bldP spid="71717" grpId="0" animBg="1"/>
      <p:bldP spid="71716" grpId="0" animBg="1"/>
      <p:bldP spid="71718" grpId="0"/>
      <p:bldP spid="717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xfrm>
            <a:off x="0" y="0"/>
            <a:ext cx="9144000" cy="838200"/>
          </a:xfrm>
        </p:spPr>
        <p:txBody>
          <a:bodyPr/>
          <a:lstStyle/>
          <a:p>
            <a:pPr eaLnBrk="1" hangingPunct="1"/>
            <a:r>
              <a:rPr lang="en-US" sz="4000" smtClean="0"/>
              <a:t>Centroid Location </a:t>
            </a:r>
            <a:r>
              <a:rPr lang="en-US" smtClean="0">
                <a:solidFill>
                  <a:srgbClr val="FF0000"/>
                </a:solidFill>
              </a:rPr>
              <a:t>Complex Shapes</a:t>
            </a:r>
          </a:p>
        </p:txBody>
      </p:sp>
      <p:sp>
        <p:nvSpPr>
          <p:cNvPr id="78850" name="Rectangle 3"/>
          <p:cNvSpPr>
            <a:spLocks noGrp="1" noChangeArrowheads="1"/>
          </p:cNvSpPr>
          <p:nvPr>
            <p:ph idx="4294967295"/>
          </p:nvPr>
        </p:nvSpPr>
        <p:spPr>
          <a:xfrm>
            <a:off x="101600" y="696913"/>
            <a:ext cx="8915400" cy="1219200"/>
          </a:xfrm>
        </p:spPr>
        <p:txBody>
          <a:bodyPr/>
          <a:lstStyle/>
          <a:p>
            <a:pPr eaLnBrk="1" hangingPunct="1">
              <a:buFontTx/>
              <a:buNone/>
            </a:pPr>
            <a:r>
              <a:rPr lang="en-US" smtClean="0"/>
              <a:t>5. Determine the distance from each simple shape’s centroid to the reference axis (x and y).</a:t>
            </a:r>
          </a:p>
        </p:txBody>
      </p:sp>
      <p:grpSp>
        <p:nvGrpSpPr>
          <p:cNvPr id="78851" name="Group 17"/>
          <p:cNvGrpSpPr>
            <a:grpSpLocks/>
          </p:cNvGrpSpPr>
          <p:nvPr/>
        </p:nvGrpSpPr>
        <p:grpSpPr bwMode="auto">
          <a:xfrm>
            <a:off x="1884363" y="1747838"/>
            <a:ext cx="4433887" cy="4670425"/>
            <a:chOff x="83" y="1150"/>
            <a:chExt cx="2233" cy="2352"/>
          </a:xfrm>
        </p:grpSpPr>
        <p:pic>
          <p:nvPicPr>
            <p:cNvPr id="78862" name="Picture 18" descr="Centroid Problem"/>
            <p:cNvPicPr>
              <a:picLocks noChangeAspect="1" noChangeArrowheads="1"/>
            </p:cNvPicPr>
            <p:nvPr/>
          </p:nvPicPr>
          <p:blipFill>
            <a:blip r:embed="rId3"/>
            <a:srcRect/>
            <a:stretch>
              <a:fillRect/>
            </a:stretch>
          </p:blipFill>
          <p:spPr bwMode="auto">
            <a:xfrm>
              <a:off x="386" y="1515"/>
              <a:ext cx="1600" cy="1742"/>
            </a:xfrm>
            <a:prstGeom prst="rect">
              <a:avLst/>
            </a:prstGeom>
            <a:noFill/>
            <a:ln w="9525">
              <a:noFill/>
              <a:miter lim="800000"/>
              <a:headEnd/>
              <a:tailEnd/>
            </a:ln>
          </p:spPr>
        </p:pic>
        <p:sp>
          <p:nvSpPr>
            <p:cNvPr id="78863" name="Line 19"/>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78864" name="Line 20"/>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78865" name="Line 21"/>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78866" name="Line 22"/>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78867" name="Text Box 23"/>
            <p:cNvSpPr txBox="1">
              <a:spLocks noChangeArrowheads="1"/>
            </p:cNvSpPr>
            <p:nvPr/>
          </p:nvSpPr>
          <p:spPr bwMode="auto">
            <a:xfrm>
              <a:off x="1008" y="3276"/>
              <a:ext cx="394" cy="185"/>
            </a:xfrm>
            <a:prstGeom prst="rect">
              <a:avLst/>
            </a:prstGeom>
            <a:noFill/>
            <a:ln w="9525">
              <a:noFill/>
              <a:miter lim="800000"/>
              <a:headEnd/>
              <a:tailEnd/>
            </a:ln>
          </p:spPr>
          <p:txBody>
            <a:bodyPr>
              <a:spAutoFit/>
            </a:bodyPr>
            <a:lstStyle/>
            <a:p>
              <a:pPr>
                <a:spcBef>
                  <a:spcPct val="50000"/>
                </a:spcBef>
              </a:pPr>
              <a:r>
                <a:rPr lang="en-US"/>
                <a:t>6 in.</a:t>
              </a:r>
            </a:p>
          </p:txBody>
        </p:sp>
        <p:sp>
          <p:nvSpPr>
            <p:cNvPr id="78868" name="Line 24"/>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78869" name="Line 25"/>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78870" name="Line 26"/>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78871" name="Line 27"/>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78872" name="Text Box 28"/>
            <p:cNvSpPr txBox="1">
              <a:spLocks noChangeArrowheads="1"/>
            </p:cNvSpPr>
            <p:nvPr/>
          </p:nvSpPr>
          <p:spPr bwMode="auto">
            <a:xfrm>
              <a:off x="83" y="2270"/>
              <a:ext cx="352" cy="185"/>
            </a:xfrm>
            <a:prstGeom prst="rect">
              <a:avLst/>
            </a:prstGeom>
            <a:noFill/>
            <a:ln w="9525">
              <a:noFill/>
              <a:miter lim="800000"/>
              <a:headEnd/>
              <a:tailEnd/>
            </a:ln>
          </p:spPr>
          <p:txBody>
            <a:bodyPr>
              <a:spAutoFit/>
            </a:bodyPr>
            <a:lstStyle/>
            <a:p>
              <a:pPr>
                <a:spcBef>
                  <a:spcPct val="50000"/>
                </a:spcBef>
              </a:pPr>
              <a:r>
                <a:rPr lang="en-US"/>
                <a:t>6 in.</a:t>
              </a:r>
            </a:p>
          </p:txBody>
        </p:sp>
        <p:sp>
          <p:nvSpPr>
            <p:cNvPr id="78873" name="Line 29"/>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78874" name="Line 30"/>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78875" name="Line 31"/>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78876" name="Line 32"/>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78877" name="Text Box 33"/>
            <p:cNvSpPr txBox="1">
              <a:spLocks noChangeArrowheads="1"/>
            </p:cNvSpPr>
            <p:nvPr/>
          </p:nvSpPr>
          <p:spPr bwMode="auto">
            <a:xfrm>
              <a:off x="1404" y="1166"/>
              <a:ext cx="393" cy="185"/>
            </a:xfrm>
            <a:prstGeom prst="rect">
              <a:avLst/>
            </a:prstGeom>
            <a:noFill/>
            <a:ln w="9525">
              <a:noFill/>
              <a:miter lim="800000"/>
              <a:headEnd/>
              <a:tailEnd/>
            </a:ln>
          </p:spPr>
          <p:txBody>
            <a:bodyPr>
              <a:spAutoFit/>
            </a:bodyPr>
            <a:lstStyle/>
            <a:p>
              <a:pPr>
                <a:spcBef>
                  <a:spcPct val="50000"/>
                </a:spcBef>
              </a:pPr>
              <a:r>
                <a:rPr lang="en-US"/>
                <a:t>3 in.</a:t>
              </a:r>
            </a:p>
          </p:txBody>
        </p:sp>
        <p:sp>
          <p:nvSpPr>
            <p:cNvPr id="78878" name="Line 34"/>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78879" name="Line 35"/>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78880" name="Line 36"/>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78881" name="Line 37"/>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78882" name="Text Box 38"/>
            <p:cNvSpPr txBox="1">
              <a:spLocks noChangeArrowheads="1"/>
            </p:cNvSpPr>
            <p:nvPr/>
          </p:nvSpPr>
          <p:spPr bwMode="auto">
            <a:xfrm>
              <a:off x="1943" y="1883"/>
              <a:ext cx="373" cy="185"/>
            </a:xfrm>
            <a:prstGeom prst="rect">
              <a:avLst/>
            </a:prstGeom>
            <a:noFill/>
            <a:ln w="9525">
              <a:noFill/>
              <a:miter lim="800000"/>
              <a:headEnd/>
              <a:tailEnd/>
            </a:ln>
          </p:spPr>
          <p:txBody>
            <a:bodyPr>
              <a:spAutoFit/>
            </a:bodyPr>
            <a:lstStyle/>
            <a:p>
              <a:pPr>
                <a:spcBef>
                  <a:spcPct val="50000"/>
                </a:spcBef>
              </a:pPr>
              <a:r>
                <a:rPr lang="en-US"/>
                <a:t>3 in.</a:t>
              </a:r>
            </a:p>
          </p:txBody>
        </p:sp>
        <p:sp>
          <p:nvSpPr>
            <p:cNvPr id="78883" name="Line 39"/>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78884" name="Line 40"/>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59398" name="Line 6"/>
          <p:cNvSpPr>
            <a:spLocks noChangeShapeType="1"/>
          </p:cNvSpPr>
          <p:nvPr/>
        </p:nvSpPr>
        <p:spPr bwMode="auto">
          <a:xfrm flipH="1">
            <a:off x="2493963" y="4219575"/>
            <a:ext cx="1546225" cy="0"/>
          </a:xfrm>
          <a:prstGeom prst="line">
            <a:avLst/>
          </a:prstGeom>
          <a:noFill/>
          <a:ln w="25400" cap="rnd">
            <a:solidFill>
              <a:srgbClr val="FFFF00"/>
            </a:solidFill>
            <a:prstDash val="sysDot"/>
            <a:round/>
            <a:headEnd/>
            <a:tailEnd/>
          </a:ln>
        </p:spPr>
        <p:txBody>
          <a:bodyPr/>
          <a:lstStyle/>
          <a:p>
            <a:endParaRPr lang="en-US"/>
          </a:p>
        </p:txBody>
      </p:sp>
      <p:sp>
        <p:nvSpPr>
          <p:cNvPr id="59399" name="Line 7"/>
          <p:cNvSpPr>
            <a:spLocks noChangeShapeType="1"/>
          </p:cNvSpPr>
          <p:nvPr/>
        </p:nvSpPr>
        <p:spPr bwMode="auto">
          <a:xfrm flipV="1">
            <a:off x="4043363" y="4222750"/>
            <a:ext cx="1587" cy="1647825"/>
          </a:xfrm>
          <a:prstGeom prst="line">
            <a:avLst/>
          </a:prstGeom>
          <a:noFill/>
          <a:ln w="25400" cap="rnd">
            <a:solidFill>
              <a:schemeClr val="tx1"/>
            </a:solidFill>
            <a:prstDash val="sysDot"/>
            <a:round/>
            <a:headEnd/>
            <a:tailEnd/>
          </a:ln>
        </p:spPr>
        <p:txBody>
          <a:bodyPr/>
          <a:lstStyle/>
          <a:p>
            <a:endParaRPr lang="en-US"/>
          </a:p>
        </p:txBody>
      </p:sp>
      <p:sp>
        <p:nvSpPr>
          <p:cNvPr id="59400" name="Line 8"/>
          <p:cNvSpPr>
            <a:spLocks noChangeShapeType="1"/>
          </p:cNvSpPr>
          <p:nvPr/>
        </p:nvSpPr>
        <p:spPr bwMode="auto">
          <a:xfrm flipH="1">
            <a:off x="2492375" y="2951163"/>
            <a:ext cx="2763838" cy="0"/>
          </a:xfrm>
          <a:prstGeom prst="line">
            <a:avLst/>
          </a:prstGeom>
          <a:noFill/>
          <a:ln w="25400" cap="rnd">
            <a:solidFill>
              <a:srgbClr val="FFFF00"/>
            </a:solidFill>
            <a:prstDash val="sysDot"/>
            <a:round/>
            <a:headEnd/>
            <a:tailEnd/>
          </a:ln>
        </p:spPr>
        <p:txBody>
          <a:bodyPr/>
          <a:lstStyle/>
          <a:p>
            <a:endParaRPr lang="en-US"/>
          </a:p>
        </p:txBody>
      </p:sp>
      <p:sp>
        <p:nvSpPr>
          <p:cNvPr id="59401" name="Line 9"/>
          <p:cNvSpPr>
            <a:spLocks noChangeShapeType="1"/>
          </p:cNvSpPr>
          <p:nvPr/>
        </p:nvSpPr>
        <p:spPr bwMode="auto">
          <a:xfrm flipV="1">
            <a:off x="5265738" y="2957513"/>
            <a:ext cx="9525" cy="2935287"/>
          </a:xfrm>
          <a:prstGeom prst="line">
            <a:avLst/>
          </a:prstGeom>
          <a:noFill/>
          <a:ln w="25400" cap="rnd">
            <a:solidFill>
              <a:schemeClr val="tx1"/>
            </a:solidFill>
            <a:prstDash val="sysDot"/>
            <a:round/>
            <a:headEnd/>
            <a:tailEnd/>
          </a:ln>
        </p:spPr>
        <p:txBody>
          <a:bodyPr/>
          <a:lstStyle/>
          <a:p>
            <a:endParaRPr lang="en-US"/>
          </a:p>
        </p:txBody>
      </p:sp>
      <p:sp>
        <p:nvSpPr>
          <p:cNvPr id="59404" name="Text Box 12"/>
          <p:cNvSpPr txBox="1">
            <a:spLocks noChangeArrowheads="1"/>
          </p:cNvSpPr>
          <p:nvPr/>
        </p:nvSpPr>
        <p:spPr bwMode="auto">
          <a:xfrm>
            <a:off x="3444875" y="2565400"/>
            <a:ext cx="695325"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5in.</a:t>
            </a:r>
          </a:p>
        </p:txBody>
      </p:sp>
      <p:sp>
        <p:nvSpPr>
          <p:cNvPr id="59406" name="Text Box 14"/>
          <p:cNvSpPr txBox="1">
            <a:spLocks noChangeArrowheads="1"/>
          </p:cNvSpPr>
          <p:nvPr/>
        </p:nvSpPr>
        <p:spPr bwMode="auto">
          <a:xfrm>
            <a:off x="2917825" y="3906838"/>
            <a:ext cx="88265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3in.</a:t>
            </a:r>
          </a:p>
        </p:txBody>
      </p:sp>
      <p:sp>
        <p:nvSpPr>
          <p:cNvPr id="59407" name="Text Box 15"/>
          <p:cNvSpPr txBox="1">
            <a:spLocks noChangeArrowheads="1"/>
          </p:cNvSpPr>
          <p:nvPr/>
        </p:nvSpPr>
        <p:spPr bwMode="auto">
          <a:xfrm rot="5400000">
            <a:off x="3813969" y="5072857"/>
            <a:ext cx="73660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3in.</a:t>
            </a:r>
          </a:p>
        </p:txBody>
      </p:sp>
      <p:sp>
        <p:nvSpPr>
          <p:cNvPr id="59409" name="Text Box 17"/>
          <p:cNvSpPr txBox="1">
            <a:spLocks noChangeArrowheads="1"/>
          </p:cNvSpPr>
          <p:nvPr/>
        </p:nvSpPr>
        <p:spPr bwMode="auto">
          <a:xfrm>
            <a:off x="4662488" y="4460875"/>
            <a:ext cx="80645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5in.</a:t>
            </a:r>
          </a:p>
        </p:txBody>
      </p:sp>
      <p:pic>
        <p:nvPicPr>
          <p:cNvPr id="78860"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44925" y="4016375"/>
            <a:ext cx="396875" cy="398463"/>
          </a:xfrm>
          <a:prstGeom prst="rect">
            <a:avLst/>
          </a:prstGeom>
          <a:noFill/>
          <a:ln w="9525">
            <a:noFill/>
            <a:miter lim="800000"/>
            <a:headEnd/>
            <a:tailEnd/>
          </a:ln>
        </p:spPr>
      </p:pic>
      <p:pic>
        <p:nvPicPr>
          <p:cNvPr id="78861"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78413" y="2749550"/>
            <a:ext cx="396875" cy="398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4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4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P spid="59400" grpId="0" animBg="1"/>
      <p:bldP spid="59401" grpId="0" animBg="1"/>
      <p:bldP spid="59404" grpId="0"/>
      <p:bldP spid="59406" grpId="0"/>
      <p:bldP spid="59407" grpId="0"/>
      <p:bldP spid="594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80898" name="Rectangle 3"/>
          <p:cNvSpPr>
            <a:spLocks noGrp="1" noChangeArrowheads="1"/>
          </p:cNvSpPr>
          <p:nvPr>
            <p:ph type="body" sz="half" idx="4294967295"/>
          </p:nvPr>
        </p:nvSpPr>
        <p:spPr>
          <a:xfrm>
            <a:off x="412750" y="676275"/>
            <a:ext cx="8529638" cy="1149350"/>
          </a:xfrm>
        </p:spPr>
        <p:txBody>
          <a:bodyPr/>
          <a:lstStyle/>
          <a:p>
            <a:pPr eaLnBrk="1" hangingPunct="1">
              <a:buFontTx/>
              <a:buNone/>
            </a:pPr>
            <a:r>
              <a:rPr lang="en-US" smtClean="0"/>
              <a:t>6. Multiply each simple shape’s area by its distance from centroid to reference axis.</a:t>
            </a:r>
          </a:p>
        </p:txBody>
      </p:sp>
      <mc:AlternateContent xmlns:mc="http://schemas.openxmlformats.org/markup-compatibility/2006" xmlns:a14="http://schemas.microsoft.com/office/drawing/2010/main">
        <mc:Choice Requires="a14">
          <p:graphicFrame>
            <p:nvGraphicFramePr>
              <p:cNvPr id="126072" name="Group 120"/>
              <p:cNvGraphicFramePr>
                <a:graphicFrameLocks noGrp="1"/>
              </p:cNvGraphicFramePr>
              <p:nvPr>
                <p:ph sz="quarter" idx="4294967295"/>
              </p:nvPr>
            </p:nvGraphicFramePr>
            <p:xfrm>
              <a:off x="3502025" y="1663700"/>
              <a:ext cx="5494338" cy="1595721"/>
            </p:xfrm>
            <a:graphic>
              <a:graphicData uri="http://schemas.openxmlformats.org/drawingml/2006/table">
                <a:tbl>
                  <a:tblPr/>
                  <a:tblGrid>
                    <a:gridCol w="1214438"/>
                    <a:gridCol w="1552575"/>
                    <a:gridCol w="328612"/>
                    <a:gridCol w="1095375"/>
                    <a:gridCol w="1303338"/>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rgbClr val="FF0000"/>
                                        </a:solidFill>
                                        <a:effectLst/>
                                        <a:latin typeface="Cambria Math"/>
                                      </a:rPr>
                                    </m:ctrlPr>
                                  </m:sSubPr>
                                  <m:e>
                                    <m:bar>
                                      <m:barPr>
                                        <m:pos m:val="top"/>
                                        <m:ctrlPr>
                                          <a:rPr kumimoji="0" lang="en-US" sz="2800" b="1" i="1" u="none" strike="noStrike" cap="none" normalizeH="0" baseline="0" dirty="0" smtClean="0">
                                            <a:ln>
                                              <a:noFill/>
                                            </a:ln>
                                            <a:solidFill>
                                              <a:srgbClr val="FF0000"/>
                                            </a:solidFill>
                                            <a:effectLst/>
                                            <a:latin typeface="Cambria Math"/>
                                          </a:rPr>
                                        </m:ctrlPr>
                                      </m:barPr>
                                      <m:e>
                                        <m:r>
                                          <a:rPr kumimoji="0" lang="en-US" sz="2800" b="1" i="0" u="none" strike="noStrike" cap="none" normalizeH="0" baseline="0" dirty="0" smtClean="0">
                                            <a:ln>
                                              <a:noFill/>
                                            </a:ln>
                                            <a:solidFill>
                                              <a:srgbClr val="FF0000"/>
                                            </a:solidFill>
                                            <a:effectLst/>
                                            <a:latin typeface="Cambria Math"/>
                                          </a:rPr>
                                          <m:t>𝐱</m:t>
                                        </m:r>
                                      </m:e>
                                    </m:bar>
                                  </m:e>
                                  <m:sub>
                                    <m:r>
                                      <a:rPr kumimoji="0" lang="en-US" sz="2800" b="1" i="0" u="none" strike="noStrike" cap="none" normalizeH="0" baseline="0" dirty="0" smtClean="0">
                                        <a:ln>
                                          <a:noFill/>
                                        </a:ln>
                                        <a:solidFill>
                                          <a:srgbClr val="FF0000"/>
                                        </a:solidFill>
                                        <a:effectLst/>
                                        <a:latin typeface="Cambria Math"/>
                                      </a:rPr>
                                      <m:t>𝐢</m:t>
                                    </m:r>
                                  </m:sub>
                                </m:sSub>
                              </m:oMath>
                            </m:oMathPara>
                          </a14:m>
                          <a:endParaRPr kumimoji="0" lang="en-US" sz="2800" b="1"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126072" name="Group 120"/>
              <p:cNvGraphicFramePr>
                <a:graphicFrameLocks noGrp="1"/>
              </p:cNvGraphicFramePr>
              <p:nvPr>
                <p:ph sz="quarter" idx="4294967295"/>
              </p:nvPr>
            </p:nvGraphicFramePr>
            <p:xfrm>
              <a:off x="3502025" y="1663700"/>
              <a:ext cx="5494338" cy="1595721"/>
            </p:xfrm>
            <a:graphic>
              <a:graphicData uri="http://schemas.openxmlformats.org/drawingml/2006/table">
                <a:tbl>
                  <a:tblPr/>
                  <a:tblGrid>
                    <a:gridCol w="1214438"/>
                    <a:gridCol w="1552575"/>
                    <a:gridCol w="328612"/>
                    <a:gridCol w="1095375"/>
                    <a:gridCol w="1303338"/>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283889" t="-7609" r="-118889" b="-200000"/>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322897" t="-7609" b="-200000"/>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0999" name="Group 103"/>
              <p:cNvGraphicFramePr>
                <a:graphicFrameLocks noGrp="1"/>
              </p:cNvGraphicFramePr>
              <p:nvPr>
                <p:ph sz="quarter" idx="4294967295"/>
              </p:nvPr>
            </p:nvGraphicFramePr>
            <p:xfrm>
              <a:off x="3508375" y="3987800"/>
              <a:ext cx="5524500" cy="1598959"/>
            </p:xfrm>
            <a:graphic>
              <a:graphicData uri="http://schemas.openxmlformats.org/drawingml/2006/table">
                <a:tbl>
                  <a:tblPr/>
                  <a:tblGrid>
                    <a:gridCol w="1243013"/>
                    <a:gridCol w="1508125"/>
                    <a:gridCol w="374650"/>
                    <a:gridCol w="1079500"/>
                    <a:gridCol w="1319212"/>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4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36in.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-4.5in.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80999" name="Group 103"/>
              <p:cNvGraphicFramePr>
                <a:graphicFrameLocks noGrp="1"/>
              </p:cNvGraphicFramePr>
              <p:nvPr>
                <p:ph sz="quarter" idx="4294967295"/>
              </p:nvPr>
            </p:nvGraphicFramePr>
            <p:xfrm>
              <a:off x="3508375" y="3987800"/>
              <a:ext cx="5524500" cy="1598959"/>
            </p:xfrm>
            <a:graphic>
              <a:graphicData uri="http://schemas.openxmlformats.org/drawingml/2006/table">
                <a:tbl>
                  <a:tblPr/>
                  <a:tblGrid>
                    <a:gridCol w="1243013"/>
                    <a:gridCol w="1508125"/>
                    <a:gridCol w="374650"/>
                    <a:gridCol w="1079500"/>
                    <a:gridCol w="1319212"/>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4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00000" t="-10870" r="-122034" b="-215217"/>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27778" t="-10870" b="-215217"/>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36in.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-4.5in.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sp>
        <p:nvSpPr>
          <p:cNvPr id="62850" name="Rectangle 386"/>
          <p:cNvSpPr>
            <a:spLocks noChangeArrowheads="1"/>
          </p:cNvSpPr>
          <p:nvPr/>
        </p:nvSpPr>
        <p:spPr bwMode="auto">
          <a:xfrm>
            <a:off x="4865688" y="2193925"/>
            <a:ext cx="966787" cy="461963"/>
          </a:xfrm>
          <a:prstGeom prst="rect">
            <a:avLst/>
          </a:prstGeom>
          <a:noFill/>
          <a:ln w="9525">
            <a:noFill/>
            <a:miter lim="800000"/>
            <a:headEnd/>
            <a:tailEnd/>
          </a:ln>
        </p:spPr>
        <p:txBody>
          <a:bodyPr wrap="none">
            <a:spAutoFit/>
          </a:bodyPr>
          <a:lstStyle/>
          <a:p>
            <a:pPr>
              <a:spcBef>
                <a:spcPct val="20000"/>
              </a:spcBef>
            </a:pPr>
            <a:r>
              <a:rPr lang="en-US" sz="2400">
                <a:solidFill>
                  <a:schemeClr val="bg1"/>
                </a:solidFill>
              </a:rPr>
              <a:t>36in.</a:t>
            </a:r>
            <a:r>
              <a:rPr lang="en-US" sz="2400" baseline="30000">
                <a:solidFill>
                  <a:schemeClr val="bg1"/>
                </a:solidFill>
              </a:rPr>
              <a:t>2</a:t>
            </a:r>
          </a:p>
        </p:txBody>
      </p:sp>
      <p:sp>
        <p:nvSpPr>
          <p:cNvPr id="62851" name="Rectangle 387"/>
          <p:cNvSpPr>
            <a:spLocks noChangeArrowheads="1"/>
          </p:cNvSpPr>
          <p:nvPr/>
        </p:nvSpPr>
        <p:spPr bwMode="auto">
          <a:xfrm>
            <a:off x="4819650" y="2719388"/>
            <a:ext cx="1154113" cy="461962"/>
          </a:xfrm>
          <a:prstGeom prst="rect">
            <a:avLst/>
          </a:prstGeom>
          <a:noFill/>
          <a:ln w="9525">
            <a:noFill/>
            <a:miter lim="800000"/>
            <a:headEnd/>
            <a:tailEnd/>
          </a:ln>
        </p:spPr>
        <p:txBody>
          <a:bodyPr wrap="none">
            <a:spAutoFit/>
          </a:bodyPr>
          <a:lstStyle/>
          <a:p>
            <a:pPr>
              <a:spcBef>
                <a:spcPct val="20000"/>
              </a:spcBef>
            </a:pPr>
            <a:r>
              <a:rPr lang="en-US" sz="2400">
                <a:solidFill>
                  <a:schemeClr val="bg1"/>
                </a:solidFill>
              </a:rPr>
              <a:t>-4.5in.</a:t>
            </a:r>
            <a:r>
              <a:rPr lang="en-US" sz="2400" baseline="30000">
                <a:solidFill>
                  <a:schemeClr val="bg1"/>
                </a:solidFill>
              </a:rPr>
              <a:t>2</a:t>
            </a:r>
          </a:p>
        </p:txBody>
      </p:sp>
      <p:sp>
        <p:nvSpPr>
          <p:cNvPr id="62853" name="Rectangle 389"/>
          <p:cNvSpPr>
            <a:spLocks noChangeArrowheads="1"/>
          </p:cNvSpPr>
          <p:nvPr/>
        </p:nvSpPr>
        <p:spPr bwMode="auto">
          <a:xfrm>
            <a:off x="6645275" y="2192338"/>
            <a:ext cx="938213" cy="461962"/>
          </a:xfrm>
          <a:prstGeom prst="rect">
            <a:avLst/>
          </a:prstGeom>
          <a:noFill/>
          <a:ln w="9525">
            <a:noFill/>
            <a:miter lim="800000"/>
            <a:headEnd/>
            <a:tailEnd/>
          </a:ln>
        </p:spPr>
        <p:txBody>
          <a:bodyPr wrap="none">
            <a:spAutoFit/>
          </a:bodyPr>
          <a:lstStyle/>
          <a:p>
            <a:r>
              <a:rPr lang="en-US" sz="2400">
                <a:solidFill>
                  <a:srgbClr val="FF0000"/>
                </a:solidFill>
              </a:rPr>
              <a:t>3.0in.</a:t>
            </a:r>
          </a:p>
        </p:txBody>
      </p:sp>
      <p:sp>
        <p:nvSpPr>
          <p:cNvPr id="62854" name="Rectangle 390"/>
          <p:cNvSpPr>
            <a:spLocks noChangeArrowheads="1"/>
          </p:cNvSpPr>
          <p:nvPr/>
        </p:nvSpPr>
        <p:spPr bwMode="auto">
          <a:xfrm>
            <a:off x="6591300" y="2695575"/>
            <a:ext cx="938213" cy="461963"/>
          </a:xfrm>
          <a:prstGeom prst="rect">
            <a:avLst/>
          </a:prstGeom>
          <a:noFill/>
          <a:ln w="9525">
            <a:noFill/>
            <a:miter lim="800000"/>
            <a:headEnd/>
            <a:tailEnd/>
          </a:ln>
        </p:spPr>
        <p:txBody>
          <a:bodyPr wrap="none">
            <a:spAutoFit/>
          </a:bodyPr>
          <a:lstStyle/>
          <a:p>
            <a:r>
              <a:rPr lang="en-US" sz="2400">
                <a:solidFill>
                  <a:srgbClr val="FF0000"/>
                </a:solidFill>
              </a:rPr>
              <a:t>5.0in.</a:t>
            </a:r>
          </a:p>
        </p:txBody>
      </p:sp>
      <p:sp>
        <p:nvSpPr>
          <p:cNvPr id="62856" name="Rectangle 392"/>
          <p:cNvSpPr>
            <a:spLocks noChangeArrowheads="1"/>
          </p:cNvSpPr>
          <p:nvPr/>
        </p:nvSpPr>
        <p:spPr bwMode="auto">
          <a:xfrm>
            <a:off x="7685088" y="2203450"/>
            <a:ext cx="1727200" cy="461963"/>
          </a:xfrm>
          <a:prstGeom prst="rect">
            <a:avLst/>
          </a:prstGeom>
          <a:noFill/>
          <a:ln w="9525">
            <a:noFill/>
            <a:miter lim="800000"/>
            <a:headEnd/>
            <a:tailEnd/>
          </a:ln>
        </p:spPr>
        <p:txBody>
          <a:bodyPr>
            <a:spAutoFit/>
          </a:bodyPr>
          <a:lstStyle/>
          <a:p>
            <a:pPr>
              <a:spcBef>
                <a:spcPct val="20000"/>
              </a:spcBef>
            </a:pPr>
            <a:r>
              <a:rPr lang="en-US" sz="2400">
                <a:solidFill>
                  <a:schemeClr val="bg1"/>
                </a:solidFill>
              </a:rPr>
              <a:t>108in.</a:t>
            </a:r>
            <a:r>
              <a:rPr lang="en-US" sz="2400" baseline="30000">
                <a:solidFill>
                  <a:schemeClr val="bg1"/>
                </a:solidFill>
              </a:rPr>
              <a:t>3</a:t>
            </a:r>
          </a:p>
        </p:txBody>
      </p:sp>
      <p:sp>
        <p:nvSpPr>
          <p:cNvPr id="62857" name="Rectangle 393"/>
          <p:cNvSpPr>
            <a:spLocks noChangeArrowheads="1"/>
          </p:cNvSpPr>
          <p:nvPr/>
        </p:nvSpPr>
        <p:spPr bwMode="auto">
          <a:xfrm>
            <a:off x="7754938" y="2705100"/>
            <a:ext cx="1343025" cy="523875"/>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a:t>
            </a:r>
            <a:r>
              <a:rPr lang="en-US" sz="2400">
                <a:solidFill>
                  <a:schemeClr val="bg1"/>
                </a:solidFill>
              </a:rPr>
              <a:t>22.5in.</a:t>
            </a:r>
            <a:r>
              <a:rPr lang="en-US" sz="2400" baseline="30000">
                <a:solidFill>
                  <a:schemeClr val="bg1"/>
                </a:solidFill>
              </a:rPr>
              <a:t>3</a:t>
            </a:r>
          </a:p>
        </p:txBody>
      </p:sp>
      <p:sp>
        <p:nvSpPr>
          <p:cNvPr id="62859" name="Rectangle 395"/>
          <p:cNvSpPr>
            <a:spLocks noChangeArrowheads="1"/>
          </p:cNvSpPr>
          <p:nvPr/>
        </p:nvSpPr>
        <p:spPr bwMode="auto">
          <a:xfrm>
            <a:off x="7723188" y="4510088"/>
            <a:ext cx="1470025" cy="461962"/>
          </a:xfrm>
          <a:prstGeom prst="rect">
            <a:avLst/>
          </a:prstGeom>
          <a:noFill/>
          <a:ln w="9525">
            <a:noFill/>
            <a:miter lim="800000"/>
            <a:headEnd/>
            <a:tailEnd/>
          </a:ln>
        </p:spPr>
        <p:txBody>
          <a:bodyPr>
            <a:spAutoFit/>
          </a:bodyPr>
          <a:lstStyle/>
          <a:p>
            <a:pPr>
              <a:spcBef>
                <a:spcPct val="20000"/>
              </a:spcBef>
            </a:pPr>
            <a:r>
              <a:rPr lang="en-US" sz="2400">
                <a:solidFill>
                  <a:schemeClr val="bg1"/>
                </a:solidFill>
              </a:rPr>
              <a:t>108in.</a:t>
            </a:r>
            <a:r>
              <a:rPr lang="en-US" sz="2400" baseline="30000">
                <a:solidFill>
                  <a:schemeClr val="bg1"/>
                </a:solidFill>
              </a:rPr>
              <a:t>3</a:t>
            </a:r>
          </a:p>
        </p:txBody>
      </p:sp>
      <p:sp>
        <p:nvSpPr>
          <p:cNvPr id="62860" name="Rectangle 396"/>
          <p:cNvSpPr>
            <a:spLocks noChangeArrowheads="1"/>
          </p:cNvSpPr>
          <p:nvPr/>
        </p:nvSpPr>
        <p:spPr bwMode="auto">
          <a:xfrm>
            <a:off x="7696200" y="5027613"/>
            <a:ext cx="1585913" cy="461962"/>
          </a:xfrm>
          <a:prstGeom prst="rect">
            <a:avLst/>
          </a:prstGeom>
          <a:noFill/>
          <a:ln w="9525">
            <a:noFill/>
            <a:miter lim="800000"/>
            <a:headEnd/>
            <a:tailEnd/>
          </a:ln>
        </p:spPr>
        <p:txBody>
          <a:bodyPr>
            <a:spAutoFit/>
          </a:bodyPr>
          <a:lstStyle/>
          <a:p>
            <a:pPr>
              <a:spcBef>
                <a:spcPct val="20000"/>
              </a:spcBef>
            </a:pPr>
            <a:r>
              <a:rPr lang="en-US" sz="2400">
                <a:solidFill>
                  <a:schemeClr val="bg1"/>
                </a:solidFill>
              </a:rPr>
              <a:t>-22.5in.</a:t>
            </a:r>
            <a:r>
              <a:rPr lang="en-US" sz="2400" baseline="30000">
                <a:solidFill>
                  <a:schemeClr val="bg1"/>
                </a:solidFill>
              </a:rPr>
              <a:t>3</a:t>
            </a:r>
          </a:p>
        </p:txBody>
      </p:sp>
      <p:sp>
        <p:nvSpPr>
          <p:cNvPr id="62863" name="Rectangle 399"/>
          <p:cNvSpPr>
            <a:spLocks noChangeArrowheads="1"/>
          </p:cNvSpPr>
          <p:nvPr/>
        </p:nvSpPr>
        <p:spPr bwMode="auto">
          <a:xfrm>
            <a:off x="6621463" y="4959350"/>
            <a:ext cx="938212" cy="461963"/>
          </a:xfrm>
          <a:prstGeom prst="rect">
            <a:avLst/>
          </a:prstGeom>
          <a:noFill/>
          <a:ln w="9525">
            <a:noFill/>
            <a:miter lim="800000"/>
            <a:headEnd/>
            <a:tailEnd/>
          </a:ln>
        </p:spPr>
        <p:txBody>
          <a:bodyPr wrap="none">
            <a:spAutoFit/>
          </a:bodyPr>
          <a:lstStyle/>
          <a:p>
            <a:r>
              <a:rPr lang="en-US" sz="2400">
                <a:solidFill>
                  <a:schemeClr val="bg1"/>
                </a:solidFill>
              </a:rPr>
              <a:t>5.0in.</a:t>
            </a:r>
          </a:p>
        </p:txBody>
      </p:sp>
      <p:sp>
        <p:nvSpPr>
          <p:cNvPr id="62864" name="Rectangle 400"/>
          <p:cNvSpPr>
            <a:spLocks noChangeArrowheads="1"/>
          </p:cNvSpPr>
          <p:nvPr/>
        </p:nvSpPr>
        <p:spPr bwMode="auto">
          <a:xfrm>
            <a:off x="6553200" y="4498975"/>
            <a:ext cx="938213" cy="461963"/>
          </a:xfrm>
          <a:prstGeom prst="rect">
            <a:avLst/>
          </a:prstGeom>
          <a:noFill/>
          <a:ln w="9525">
            <a:noFill/>
            <a:miter lim="800000"/>
            <a:headEnd/>
            <a:tailEnd/>
          </a:ln>
        </p:spPr>
        <p:txBody>
          <a:bodyPr wrap="none">
            <a:spAutoFit/>
          </a:bodyPr>
          <a:lstStyle/>
          <a:p>
            <a:pPr>
              <a:spcBef>
                <a:spcPct val="20000"/>
              </a:spcBef>
            </a:pPr>
            <a:r>
              <a:rPr lang="en-US" sz="2400">
                <a:solidFill>
                  <a:schemeClr val="bg1"/>
                </a:solidFill>
              </a:rPr>
              <a:t>3.0in.</a:t>
            </a:r>
          </a:p>
        </p:txBody>
      </p:sp>
      <p:grpSp>
        <p:nvGrpSpPr>
          <p:cNvPr id="80961" name="Group 118"/>
          <p:cNvGrpSpPr>
            <a:grpSpLocks/>
          </p:cNvGrpSpPr>
          <p:nvPr/>
        </p:nvGrpSpPr>
        <p:grpSpPr bwMode="auto">
          <a:xfrm>
            <a:off x="-1588" y="1828800"/>
            <a:ext cx="3549651" cy="3635375"/>
            <a:chOff x="80" y="836"/>
            <a:chExt cx="2947" cy="2960"/>
          </a:xfrm>
        </p:grpSpPr>
        <p:grpSp>
          <p:nvGrpSpPr>
            <p:cNvPr id="80962" name="Group 84"/>
            <p:cNvGrpSpPr>
              <a:grpSpLocks/>
            </p:cNvGrpSpPr>
            <p:nvPr/>
          </p:nvGrpSpPr>
          <p:grpSpPr bwMode="auto">
            <a:xfrm>
              <a:off x="80" y="836"/>
              <a:ext cx="2947" cy="2960"/>
              <a:chOff x="32" y="1150"/>
              <a:chExt cx="2356" cy="2366"/>
            </a:xfrm>
          </p:grpSpPr>
          <p:pic>
            <p:nvPicPr>
              <p:cNvPr id="80973" name="Picture 85" descr="Centroid Problem"/>
              <p:cNvPicPr>
                <a:picLocks noChangeAspect="1" noChangeArrowheads="1"/>
              </p:cNvPicPr>
              <p:nvPr/>
            </p:nvPicPr>
            <p:blipFill>
              <a:blip r:embed="rId5"/>
              <a:srcRect/>
              <a:stretch>
                <a:fillRect/>
              </a:stretch>
            </p:blipFill>
            <p:spPr bwMode="auto">
              <a:xfrm>
                <a:off x="386" y="1515"/>
                <a:ext cx="1600" cy="1742"/>
              </a:xfrm>
              <a:prstGeom prst="rect">
                <a:avLst/>
              </a:prstGeom>
              <a:noFill/>
              <a:ln w="9525">
                <a:noFill/>
                <a:miter lim="800000"/>
                <a:headEnd/>
                <a:tailEnd/>
              </a:ln>
            </p:spPr>
          </p:pic>
          <p:sp>
            <p:nvSpPr>
              <p:cNvPr id="80974" name="Line 86"/>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80975" name="Line 87"/>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80976" name="Line 88"/>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80977" name="Line 89"/>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80978" name="Text Box 90"/>
              <p:cNvSpPr txBox="1">
                <a:spLocks noChangeArrowheads="1"/>
              </p:cNvSpPr>
              <p:nvPr/>
            </p:nvSpPr>
            <p:spPr bwMode="auto">
              <a:xfrm>
                <a:off x="1008" y="3276"/>
                <a:ext cx="433" cy="240"/>
              </a:xfrm>
              <a:prstGeom prst="rect">
                <a:avLst/>
              </a:prstGeom>
              <a:noFill/>
              <a:ln w="9525">
                <a:noFill/>
                <a:miter lim="800000"/>
                <a:headEnd/>
                <a:tailEnd/>
              </a:ln>
            </p:spPr>
            <p:txBody>
              <a:bodyPr>
                <a:spAutoFit/>
              </a:bodyPr>
              <a:lstStyle/>
              <a:p>
                <a:pPr>
                  <a:spcBef>
                    <a:spcPct val="50000"/>
                  </a:spcBef>
                </a:pPr>
                <a:r>
                  <a:rPr lang="en-US"/>
                  <a:t>6 in.</a:t>
                </a:r>
              </a:p>
            </p:txBody>
          </p:sp>
          <p:sp>
            <p:nvSpPr>
              <p:cNvPr id="80979" name="Line 91"/>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80980" name="Line 92"/>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80981" name="Line 93"/>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80982" name="Line 94"/>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80983" name="Text Box 95"/>
              <p:cNvSpPr txBox="1">
                <a:spLocks noChangeArrowheads="1"/>
              </p:cNvSpPr>
              <p:nvPr/>
            </p:nvSpPr>
            <p:spPr bwMode="auto">
              <a:xfrm>
                <a:off x="32" y="2270"/>
                <a:ext cx="464" cy="240"/>
              </a:xfrm>
              <a:prstGeom prst="rect">
                <a:avLst/>
              </a:prstGeom>
              <a:noFill/>
              <a:ln w="9525">
                <a:noFill/>
                <a:miter lim="800000"/>
                <a:headEnd/>
                <a:tailEnd/>
              </a:ln>
            </p:spPr>
            <p:txBody>
              <a:bodyPr>
                <a:spAutoFit/>
              </a:bodyPr>
              <a:lstStyle/>
              <a:p>
                <a:pPr>
                  <a:spcBef>
                    <a:spcPct val="50000"/>
                  </a:spcBef>
                </a:pPr>
                <a:r>
                  <a:rPr lang="en-US"/>
                  <a:t>6 in.</a:t>
                </a:r>
              </a:p>
            </p:txBody>
          </p:sp>
          <p:sp>
            <p:nvSpPr>
              <p:cNvPr id="80984" name="Line 96"/>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80985" name="Line 97"/>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80986" name="Line 98"/>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80987" name="Line 99"/>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80988" name="Text Box 100"/>
              <p:cNvSpPr txBox="1">
                <a:spLocks noChangeArrowheads="1"/>
              </p:cNvSpPr>
              <p:nvPr/>
            </p:nvSpPr>
            <p:spPr bwMode="auto">
              <a:xfrm>
                <a:off x="1404" y="1166"/>
                <a:ext cx="445" cy="240"/>
              </a:xfrm>
              <a:prstGeom prst="rect">
                <a:avLst/>
              </a:prstGeom>
              <a:noFill/>
              <a:ln w="9525">
                <a:noFill/>
                <a:miter lim="800000"/>
                <a:headEnd/>
                <a:tailEnd/>
              </a:ln>
            </p:spPr>
            <p:txBody>
              <a:bodyPr>
                <a:spAutoFit/>
              </a:bodyPr>
              <a:lstStyle/>
              <a:p>
                <a:pPr>
                  <a:spcBef>
                    <a:spcPct val="50000"/>
                  </a:spcBef>
                </a:pPr>
                <a:r>
                  <a:rPr lang="en-US"/>
                  <a:t>3 in.</a:t>
                </a:r>
              </a:p>
            </p:txBody>
          </p:sp>
          <p:sp>
            <p:nvSpPr>
              <p:cNvPr id="80989" name="Line 101"/>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80990" name="Line 102"/>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80991" name="Line 103"/>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80992" name="Line 104"/>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80993" name="Text Box 105"/>
              <p:cNvSpPr txBox="1">
                <a:spLocks noChangeArrowheads="1"/>
              </p:cNvSpPr>
              <p:nvPr/>
            </p:nvSpPr>
            <p:spPr bwMode="auto">
              <a:xfrm>
                <a:off x="1891" y="1883"/>
                <a:ext cx="497" cy="240"/>
              </a:xfrm>
              <a:prstGeom prst="rect">
                <a:avLst/>
              </a:prstGeom>
              <a:noFill/>
              <a:ln w="9525">
                <a:noFill/>
                <a:miter lim="800000"/>
                <a:headEnd/>
                <a:tailEnd/>
              </a:ln>
            </p:spPr>
            <p:txBody>
              <a:bodyPr>
                <a:spAutoFit/>
              </a:bodyPr>
              <a:lstStyle/>
              <a:p>
                <a:pPr>
                  <a:spcBef>
                    <a:spcPct val="50000"/>
                  </a:spcBef>
                </a:pPr>
                <a:r>
                  <a:rPr lang="en-US"/>
                  <a:t> 3 in.</a:t>
                </a:r>
              </a:p>
            </p:txBody>
          </p:sp>
          <p:sp>
            <p:nvSpPr>
              <p:cNvPr id="80994" name="Line 106"/>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80995" name="Line 107"/>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80963" name="Line 6"/>
            <p:cNvSpPr>
              <a:spLocks noChangeShapeType="1"/>
            </p:cNvSpPr>
            <p:nvPr/>
          </p:nvSpPr>
          <p:spPr bwMode="auto">
            <a:xfrm flipH="1">
              <a:off x="528" y="2393"/>
              <a:ext cx="974" cy="1"/>
            </a:xfrm>
            <a:prstGeom prst="line">
              <a:avLst/>
            </a:prstGeom>
            <a:noFill/>
            <a:ln w="25400" cap="rnd">
              <a:solidFill>
                <a:srgbClr val="FFFF00"/>
              </a:solidFill>
              <a:prstDash val="sysDot"/>
              <a:round/>
              <a:headEnd/>
              <a:tailEnd/>
            </a:ln>
          </p:spPr>
          <p:txBody>
            <a:bodyPr/>
            <a:lstStyle/>
            <a:p>
              <a:endParaRPr lang="en-US"/>
            </a:p>
          </p:txBody>
        </p:sp>
        <p:sp>
          <p:nvSpPr>
            <p:cNvPr id="80964" name="Line 7"/>
            <p:cNvSpPr>
              <a:spLocks noChangeShapeType="1"/>
            </p:cNvSpPr>
            <p:nvPr/>
          </p:nvSpPr>
          <p:spPr bwMode="auto">
            <a:xfrm flipV="1">
              <a:off x="1504" y="2395"/>
              <a:ext cx="1" cy="1038"/>
            </a:xfrm>
            <a:prstGeom prst="line">
              <a:avLst/>
            </a:prstGeom>
            <a:noFill/>
            <a:ln w="25400" cap="rnd">
              <a:solidFill>
                <a:schemeClr val="tx1"/>
              </a:solidFill>
              <a:prstDash val="sysDot"/>
              <a:round/>
              <a:headEnd/>
              <a:tailEnd/>
            </a:ln>
          </p:spPr>
          <p:txBody>
            <a:bodyPr/>
            <a:lstStyle/>
            <a:p>
              <a:endParaRPr lang="en-US"/>
            </a:p>
          </p:txBody>
        </p:sp>
        <p:sp>
          <p:nvSpPr>
            <p:cNvPr id="80965" name="Line 8"/>
            <p:cNvSpPr>
              <a:spLocks noChangeShapeType="1"/>
            </p:cNvSpPr>
            <p:nvPr/>
          </p:nvSpPr>
          <p:spPr bwMode="auto">
            <a:xfrm flipH="1">
              <a:off x="527" y="1594"/>
              <a:ext cx="1741" cy="1"/>
            </a:xfrm>
            <a:prstGeom prst="line">
              <a:avLst/>
            </a:prstGeom>
            <a:noFill/>
            <a:ln w="25400" cap="rnd">
              <a:solidFill>
                <a:srgbClr val="FFFF00"/>
              </a:solidFill>
              <a:prstDash val="sysDot"/>
              <a:round/>
              <a:headEnd/>
              <a:tailEnd/>
            </a:ln>
          </p:spPr>
          <p:txBody>
            <a:bodyPr/>
            <a:lstStyle/>
            <a:p>
              <a:endParaRPr lang="en-US"/>
            </a:p>
          </p:txBody>
        </p:sp>
        <p:sp>
          <p:nvSpPr>
            <p:cNvPr id="80966" name="Line 9"/>
            <p:cNvSpPr>
              <a:spLocks noChangeShapeType="1"/>
            </p:cNvSpPr>
            <p:nvPr/>
          </p:nvSpPr>
          <p:spPr bwMode="auto">
            <a:xfrm flipV="1">
              <a:off x="2274" y="1598"/>
              <a:ext cx="6" cy="1849"/>
            </a:xfrm>
            <a:prstGeom prst="line">
              <a:avLst/>
            </a:prstGeom>
            <a:noFill/>
            <a:ln w="25400" cap="rnd">
              <a:solidFill>
                <a:schemeClr val="tx1"/>
              </a:solidFill>
              <a:prstDash val="sysDot"/>
              <a:round/>
              <a:headEnd/>
              <a:tailEnd/>
            </a:ln>
          </p:spPr>
          <p:txBody>
            <a:bodyPr/>
            <a:lstStyle/>
            <a:p>
              <a:endParaRPr lang="en-US"/>
            </a:p>
          </p:txBody>
        </p:sp>
        <p:sp>
          <p:nvSpPr>
            <p:cNvPr id="80967" name="Text Box 12"/>
            <p:cNvSpPr txBox="1">
              <a:spLocks noChangeArrowheads="1"/>
            </p:cNvSpPr>
            <p:nvPr/>
          </p:nvSpPr>
          <p:spPr bwMode="auto">
            <a:xfrm>
              <a:off x="1127" y="1350"/>
              <a:ext cx="552" cy="301"/>
            </a:xfrm>
            <a:prstGeom prst="rect">
              <a:avLst/>
            </a:prstGeom>
            <a:noFill/>
            <a:ln w="9525">
              <a:noFill/>
              <a:miter lim="800000"/>
              <a:headEnd/>
              <a:tailEnd/>
            </a:ln>
          </p:spPr>
          <p:txBody>
            <a:bodyPr>
              <a:spAutoFit/>
            </a:bodyPr>
            <a:lstStyle/>
            <a:p>
              <a:pPr algn="ctr">
                <a:spcBef>
                  <a:spcPct val="50000"/>
                </a:spcBef>
              </a:pPr>
              <a:r>
                <a:rPr lang="en-US">
                  <a:solidFill>
                    <a:schemeClr val="bg1"/>
                  </a:solidFill>
                </a:rPr>
                <a:t>5 in.</a:t>
              </a:r>
            </a:p>
          </p:txBody>
        </p:sp>
        <p:sp>
          <p:nvSpPr>
            <p:cNvPr id="80968" name="Text Box 14"/>
            <p:cNvSpPr txBox="1">
              <a:spLocks noChangeArrowheads="1"/>
            </p:cNvSpPr>
            <p:nvPr/>
          </p:nvSpPr>
          <p:spPr bwMode="auto">
            <a:xfrm>
              <a:off x="795" y="2116"/>
              <a:ext cx="556" cy="298"/>
            </a:xfrm>
            <a:prstGeom prst="rect">
              <a:avLst/>
            </a:prstGeom>
            <a:noFill/>
            <a:ln w="9525">
              <a:noFill/>
              <a:miter lim="800000"/>
              <a:headEnd/>
              <a:tailEnd/>
            </a:ln>
          </p:spPr>
          <p:txBody>
            <a:bodyPr>
              <a:spAutoFit/>
            </a:bodyPr>
            <a:lstStyle/>
            <a:p>
              <a:pPr algn="ctr">
                <a:spcBef>
                  <a:spcPct val="50000"/>
                </a:spcBef>
              </a:pPr>
              <a:r>
                <a:rPr lang="en-US">
                  <a:solidFill>
                    <a:schemeClr val="bg1"/>
                  </a:solidFill>
                </a:rPr>
                <a:t>3 in.</a:t>
              </a:r>
            </a:p>
          </p:txBody>
        </p:sp>
        <p:sp>
          <p:nvSpPr>
            <p:cNvPr id="80969" name="Text Box 15"/>
            <p:cNvSpPr txBox="1">
              <a:spLocks noChangeArrowheads="1"/>
            </p:cNvSpPr>
            <p:nvPr/>
          </p:nvSpPr>
          <p:spPr bwMode="auto">
            <a:xfrm rot="5400000">
              <a:off x="1336" y="2833"/>
              <a:ext cx="585" cy="307"/>
            </a:xfrm>
            <a:prstGeom prst="rect">
              <a:avLst/>
            </a:prstGeom>
            <a:noFill/>
            <a:ln w="9525">
              <a:noFill/>
              <a:miter lim="800000"/>
              <a:headEnd/>
              <a:tailEnd/>
            </a:ln>
          </p:spPr>
          <p:txBody>
            <a:bodyPr>
              <a:spAutoFit/>
            </a:bodyPr>
            <a:lstStyle/>
            <a:p>
              <a:pPr algn="ctr">
                <a:spcBef>
                  <a:spcPct val="50000"/>
                </a:spcBef>
              </a:pPr>
              <a:r>
                <a:rPr lang="en-US">
                  <a:solidFill>
                    <a:schemeClr val="bg1"/>
                  </a:solidFill>
                </a:rPr>
                <a:t>3 in.</a:t>
              </a:r>
            </a:p>
          </p:txBody>
        </p:sp>
        <p:sp>
          <p:nvSpPr>
            <p:cNvPr id="80970" name="Text Box 17"/>
            <p:cNvSpPr txBox="1">
              <a:spLocks noChangeArrowheads="1"/>
            </p:cNvSpPr>
            <p:nvPr/>
          </p:nvSpPr>
          <p:spPr bwMode="auto">
            <a:xfrm>
              <a:off x="1796" y="2545"/>
              <a:ext cx="606" cy="301"/>
            </a:xfrm>
            <a:prstGeom prst="rect">
              <a:avLst/>
            </a:prstGeom>
            <a:noFill/>
            <a:ln w="9525">
              <a:noFill/>
              <a:miter lim="800000"/>
              <a:headEnd/>
              <a:tailEnd/>
            </a:ln>
          </p:spPr>
          <p:txBody>
            <a:bodyPr>
              <a:spAutoFit/>
            </a:bodyPr>
            <a:lstStyle/>
            <a:p>
              <a:pPr algn="ctr">
                <a:spcBef>
                  <a:spcPct val="50000"/>
                </a:spcBef>
              </a:pPr>
              <a:r>
                <a:rPr lang="en-US">
                  <a:solidFill>
                    <a:schemeClr val="bg1"/>
                  </a:solidFill>
                </a:rPr>
                <a:t>5 in.</a:t>
              </a:r>
            </a:p>
          </p:txBody>
        </p:sp>
        <p:pic>
          <p:nvPicPr>
            <p:cNvPr id="80971" name="Picture 32" descr="datu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79" y="2265"/>
              <a:ext cx="250" cy="251"/>
            </a:xfrm>
            <a:prstGeom prst="rect">
              <a:avLst/>
            </a:prstGeom>
            <a:noFill/>
            <a:ln w="9525">
              <a:noFill/>
              <a:miter lim="800000"/>
              <a:headEnd/>
              <a:tailEnd/>
            </a:ln>
          </p:spPr>
        </p:pic>
        <p:pic>
          <p:nvPicPr>
            <p:cNvPr id="80972" name="Picture 32" descr="datu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156" y="1467"/>
              <a:ext cx="250" cy="25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0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8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8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8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8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8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099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86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85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86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50" grpId="0"/>
      <p:bldP spid="62851" grpId="0"/>
      <p:bldP spid="62853" grpId="0"/>
      <p:bldP spid="62854" grpId="0"/>
      <p:bldP spid="62856" grpId="0"/>
      <p:bldP spid="62857" grpId="0"/>
      <p:bldP spid="62859" grpId="0"/>
      <p:bldP spid="62860" grpId="0"/>
      <p:bldP spid="62863" grpId="0"/>
      <p:bldP spid="628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0" name="Rectangle 2"/>
          <p:cNvSpPr>
            <a:spLocks noGrp="1" noChangeArrowheads="1"/>
          </p:cNvSpPr>
          <p:nvPr>
            <p:ph type="title" idx="4294967295"/>
          </p:nvPr>
        </p:nvSpPr>
        <p:spPr>
          <a:xfrm>
            <a:off x="0" y="-228600"/>
            <a:ext cx="9144000" cy="914400"/>
          </a:xfrm>
        </p:spPr>
        <p:txBody>
          <a:bodyPr/>
          <a:lstStyle/>
          <a:p>
            <a:pPr eaLnBrk="1" hangingPunct="1"/>
            <a:r>
              <a:rPr lang="en-US" sz="4000" smtClean="0"/>
              <a:t>Centroid Location </a:t>
            </a:r>
            <a:r>
              <a:rPr lang="en-US" sz="2800" smtClean="0">
                <a:solidFill>
                  <a:srgbClr val="FF0000"/>
                </a:solidFill>
              </a:rPr>
              <a:t>Complex Shapes</a:t>
            </a:r>
          </a:p>
        </p:txBody>
      </p:sp>
      <p:sp>
        <p:nvSpPr>
          <p:cNvPr id="48151" name="Rectangle 3"/>
          <p:cNvSpPr>
            <a:spLocks noGrp="1" noChangeArrowheads="1"/>
          </p:cNvSpPr>
          <p:nvPr>
            <p:ph type="body" sz="half" idx="4294967295"/>
          </p:nvPr>
        </p:nvSpPr>
        <p:spPr>
          <a:xfrm>
            <a:off x="0" y="674688"/>
            <a:ext cx="9144000" cy="1044575"/>
          </a:xfrm>
        </p:spPr>
        <p:txBody>
          <a:bodyPr/>
          <a:lstStyle/>
          <a:p>
            <a:pPr eaLnBrk="1" hangingPunct="1">
              <a:buFontTx/>
              <a:buNone/>
            </a:pPr>
            <a:r>
              <a:rPr lang="en-US" smtClean="0"/>
              <a:t>7. Sum the products of each simple shape’s area and their distances from the centroid to the reference axis.</a:t>
            </a:r>
          </a:p>
        </p:txBody>
      </p:sp>
      <mc:AlternateContent xmlns:mc="http://schemas.openxmlformats.org/markup-compatibility/2006" xmlns:a14="http://schemas.microsoft.com/office/drawing/2010/main">
        <mc:Choice Requires="a14">
          <p:graphicFrame>
            <p:nvGraphicFramePr>
              <p:cNvPr id="128047" name="Group 47"/>
              <p:cNvGraphicFramePr>
                <a:graphicFrameLocks noGrp="1"/>
              </p:cNvGraphicFramePr>
              <p:nvPr>
                <p:ph sz="quarter" idx="4294967295"/>
              </p:nvPr>
            </p:nvGraphicFramePr>
            <p:xfrm>
              <a:off x="879475" y="4294188"/>
              <a:ext cx="2832100" cy="1598959"/>
            </p:xfrm>
            <a:graphic>
              <a:graphicData uri="http://schemas.openxmlformats.org/drawingml/2006/table">
                <a:tbl>
                  <a:tblPr/>
                  <a:tblGrid>
                    <a:gridCol w="1352550"/>
                    <a:gridCol w="147955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22.5in.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128047" name="Group 47"/>
              <p:cNvGraphicFramePr>
                <a:graphicFrameLocks noGrp="1"/>
              </p:cNvGraphicFramePr>
              <p:nvPr>
                <p:ph sz="quarter" idx="4294967295"/>
              </p:nvPr>
            </p:nvGraphicFramePr>
            <p:xfrm>
              <a:off x="879475" y="4294188"/>
              <a:ext cx="2832100" cy="1598959"/>
            </p:xfrm>
            <a:graphic>
              <a:graphicData uri="http://schemas.openxmlformats.org/drawingml/2006/table">
                <a:tbl>
                  <a:tblPr/>
                  <a:tblGrid>
                    <a:gridCol w="1352550"/>
                    <a:gridCol w="1479550"/>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94650" t="-10870" r="-4115" b="-216304"/>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22.5in.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28046" name="Group 46"/>
              <p:cNvGraphicFramePr>
                <a:graphicFrameLocks noGrp="1"/>
              </p:cNvGraphicFramePr>
              <p:nvPr>
                <p:ph sz="quarter" idx="4294967295"/>
                <p:extLst>
                  <p:ext uri="{D42A27DB-BD31-4B8C-83A1-F6EECF244321}">
                    <p14:modId xmlns:p14="http://schemas.microsoft.com/office/powerpoint/2010/main" val="2766673026"/>
                  </p:ext>
                </p:extLst>
              </p:nvPr>
            </p:nvGraphicFramePr>
            <p:xfrm>
              <a:off x="915988" y="1889125"/>
              <a:ext cx="2781300" cy="1595721"/>
            </p:xfrm>
            <a:graphic>
              <a:graphicData uri="http://schemas.openxmlformats.org/drawingml/2006/table">
                <a:tbl>
                  <a:tblPr/>
                  <a:tblGrid>
                    <a:gridCol w="1330325"/>
                    <a:gridCol w="145097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a:rPr>
                                    </m:ctrlPr>
                                  </m:sSubPr>
                                  <m:e>
                                    <m:sSub>
                                      <m:sSubPr>
                                        <m:ctrlPr>
                                          <a:rPr kumimoji="0" lang="en-US" sz="2800" b="1" i="1" u="none" strike="noStrike" cap="none" normalizeH="0" baseline="0" dirty="0" smtClean="0">
                                            <a:ln>
                                              <a:noFill/>
                                            </a:ln>
                                            <a:solidFill>
                                              <a:schemeClr val="bg1"/>
                                            </a:solidFill>
                                            <a:effectLst/>
                                            <a:latin typeface="Cambria Math"/>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0"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22.5in.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128046" name="Group 46"/>
              <p:cNvGraphicFramePr>
                <a:graphicFrameLocks noGrp="1"/>
              </p:cNvGraphicFramePr>
              <p:nvPr>
                <p:ph sz="quarter" idx="4294967295"/>
                <p:extLst>
                  <p:ext uri="{D42A27DB-BD31-4B8C-83A1-F6EECF244321}">
                    <p14:modId xmlns:p14="http://schemas.microsoft.com/office/powerpoint/2010/main" val="2766673026"/>
                  </p:ext>
                </p:extLst>
              </p:nvPr>
            </p:nvGraphicFramePr>
            <p:xfrm>
              <a:off x="915988" y="1889125"/>
              <a:ext cx="2781300" cy="1595721"/>
            </p:xfrm>
            <a:graphic>
              <a:graphicData uri="http://schemas.openxmlformats.org/drawingml/2006/table">
                <a:tbl>
                  <a:tblPr/>
                  <a:tblGrid>
                    <a:gridCol w="1330325"/>
                    <a:gridCol w="1450975"/>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96218" t="-10870" r="-3782" b="-215217"/>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22.5in.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grpSp>
        <p:nvGrpSpPr>
          <p:cNvPr id="48185" name="Group 57"/>
          <p:cNvGrpSpPr>
            <a:grpSpLocks/>
          </p:cNvGrpSpPr>
          <p:nvPr/>
        </p:nvGrpSpPr>
        <p:grpSpPr bwMode="auto">
          <a:xfrm>
            <a:off x="5621738" y="1765300"/>
            <a:ext cx="2328462" cy="2132013"/>
            <a:chOff x="3739" y="1361"/>
            <a:chExt cx="1269" cy="1054"/>
          </a:xfrm>
        </p:grpSpPr>
        <p:graphicFrame>
          <p:nvGraphicFramePr>
            <p:cNvPr id="2" name="Object 18"/>
            <p:cNvGraphicFramePr>
              <a:graphicFrameLocks noChangeAspect="1"/>
            </p:cNvGraphicFramePr>
            <p:nvPr/>
          </p:nvGraphicFramePr>
          <p:xfrm>
            <a:off x="3864" y="1361"/>
            <a:ext cx="965" cy="611"/>
          </p:xfrm>
          <a:graphic>
            <a:graphicData uri="http://schemas.openxmlformats.org/presentationml/2006/ole">
              <mc:AlternateContent xmlns:mc="http://schemas.openxmlformats.org/markup-compatibility/2006">
                <mc:Choice xmlns:v="urn:schemas-microsoft-com:vml" Requires="v">
                  <p:oleObj spid="_x0000_s48203" name="Equation" r:id="rId6" imgW="723586" imgH="457002" progId="Equation.DSMT4">
                    <p:embed/>
                  </p:oleObj>
                </mc:Choice>
                <mc:Fallback>
                  <p:oleObj name="Equation" r:id="rId6" imgW="723586" imgH="457002"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 y="1361"/>
                          <a:ext cx="965" cy="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Box 55"/>
            <p:cNvSpPr txBox="1">
              <a:spLocks noChangeArrowheads="1"/>
            </p:cNvSpPr>
            <p:nvPr/>
          </p:nvSpPr>
          <p:spPr bwMode="auto">
            <a:xfrm>
              <a:off x="3976" y="2159"/>
              <a:ext cx="1032" cy="256"/>
            </a:xfrm>
            <a:prstGeom prst="rect">
              <a:avLst/>
            </a:prstGeom>
            <a:noFill/>
            <a:ln w="9525">
              <a:noFill/>
              <a:miter lim="800000"/>
              <a:headEnd/>
              <a:tailEnd/>
            </a:ln>
          </p:spPr>
          <p:txBody>
            <a:bodyPr>
              <a:spAutoFit/>
            </a:bodyPr>
            <a:lstStyle/>
            <a:p>
              <a:pPr>
                <a:spcBef>
                  <a:spcPct val="50000"/>
                </a:spcBef>
              </a:pPr>
              <a:r>
                <a:rPr lang="en-US" sz="2800">
                  <a:solidFill>
                    <a:srgbClr val="0000FF"/>
                  </a:solidFill>
                </a:rPr>
                <a:t>  85.5in.</a:t>
              </a:r>
              <a:r>
                <a:rPr lang="en-US" sz="2800" baseline="30000">
                  <a:solidFill>
                    <a:srgbClr val="0000FF"/>
                  </a:solidFill>
                </a:rPr>
                <a:t>3</a:t>
              </a:r>
              <a:endParaRPr lang="en-US" sz="2800">
                <a:solidFill>
                  <a:srgbClr val="0000FF"/>
                </a:solidFill>
              </a:endParaRPr>
            </a:p>
          </p:txBody>
        </p:sp>
        <p:sp>
          <p:nvSpPr>
            <p:cNvPr id="4" name="Line 56"/>
            <p:cNvSpPr>
              <a:spLocks noChangeShapeType="1"/>
            </p:cNvSpPr>
            <p:nvPr/>
          </p:nvSpPr>
          <p:spPr bwMode="auto">
            <a:xfrm>
              <a:off x="3739" y="2124"/>
              <a:ext cx="1156" cy="0"/>
            </a:xfrm>
            <a:prstGeom prst="line">
              <a:avLst/>
            </a:prstGeom>
            <a:noFill/>
            <a:ln w="9525">
              <a:solidFill>
                <a:schemeClr val="tx1"/>
              </a:solidFill>
              <a:round/>
              <a:headEnd/>
              <a:tailEnd/>
            </a:ln>
          </p:spPr>
          <p:txBody>
            <a:bodyPr/>
            <a:lstStyle/>
            <a:p>
              <a:endParaRPr lang="en-US"/>
            </a:p>
          </p:txBody>
        </p:sp>
      </p:grpSp>
      <p:grpSp>
        <p:nvGrpSpPr>
          <p:cNvPr id="48186" name="Group 58"/>
          <p:cNvGrpSpPr>
            <a:grpSpLocks/>
          </p:cNvGrpSpPr>
          <p:nvPr/>
        </p:nvGrpSpPr>
        <p:grpSpPr bwMode="auto">
          <a:xfrm>
            <a:off x="5632851" y="4283075"/>
            <a:ext cx="2328462" cy="2132013"/>
            <a:chOff x="3739" y="1361"/>
            <a:chExt cx="1269" cy="1054"/>
          </a:xfrm>
        </p:grpSpPr>
        <p:graphicFrame>
          <p:nvGraphicFramePr>
            <p:cNvPr id="61494" name="Object 59"/>
            <p:cNvGraphicFramePr>
              <a:graphicFrameLocks noChangeAspect="1"/>
            </p:cNvGraphicFramePr>
            <p:nvPr/>
          </p:nvGraphicFramePr>
          <p:xfrm>
            <a:off x="3864" y="1361"/>
            <a:ext cx="965" cy="611"/>
          </p:xfrm>
          <a:graphic>
            <a:graphicData uri="http://schemas.openxmlformats.org/presentationml/2006/ole">
              <mc:AlternateContent xmlns:mc="http://schemas.openxmlformats.org/markup-compatibility/2006">
                <mc:Choice xmlns:v="urn:schemas-microsoft-com:vml" Requires="v">
                  <p:oleObj spid="_x0000_s48204" name="Equation" r:id="rId8" imgW="723586" imgH="457002" progId="Equation.DSMT4">
                    <p:embed/>
                  </p:oleObj>
                </mc:Choice>
                <mc:Fallback>
                  <p:oleObj name="Equation" r:id="rId8" imgW="723586" imgH="457002"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 y="1361"/>
                          <a:ext cx="965" cy="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5" name="Text Box 55"/>
            <p:cNvSpPr txBox="1">
              <a:spLocks noChangeArrowheads="1"/>
            </p:cNvSpPr>
            <p:nvPr/>
          </p:nvSpPr>
          <p:spPr bwMode="auto">
            <a:xfrm>
              <a:off x="3976" y="2159"/>
              <a:ext cx="1032" cy="256"/>
            </a:xfrm>
            <a:prstGeom prst="rect">
              <a:avLst/>
            </a:prstGeom>
            <a:noFill/>
            <a:ln w="9525">
              <a:noFill/>
              <a:miter lim="800000"/>
              <a:headEnd/>
              <a:tailEnd/>
            </a:ln>
          </p:spPr>
          <p:txBody>
            <a:bodyPr>
              <a:spAutoFit/>
            </a:bodyPr>
            <a:lstStyle/>
            <a:p>
              <a:pPr>
                <a:spcBef>
                  <a:spcPct val="50000"/>
                </a:spcBef>
              </a:pPr>
              <a:r>
                <a:rPr lang="en-US" sz="2800">
                  <a:solidFill>
                    <a:srgbClr val="0000FF"/>
                  </a:solidFill>
                </a:rPr>
                <a:t>  85.5in.</a:t>
              </a:r>
              <a:r>
                <a:rPr lang="en-US" sz="2800" baseline="30000">
                  <a:solidFill>
                    <a:srgbClr val="0000FF"/>
                  </a:solidFill>
                </a:rPr>
                <a:t>3</a:t>
              </a:r>
              <a:endParaRPr lang="en-US" sz="2800">
                <a:solidFill>
                  <a:srgbClr val="0000FF"/>
                </a:solidFill>
              </a:endParaRPr>
            </a:p>
          </p:txBody>
        </p:sp>
        <p:sp>
          <p:nvSpPr>
            <p:cNvPr id="61496" name="Line 56"/>
            <p:cNvSpPr>
              <a:spLocks noChangeShapeType="1"/>
            </p:cNvSpPr>
            <p:nvPr/>
          </p:nvSpPr>
          <p:spPr bwMode="auto">
            <a:xfrm>
              <a:off x="3739" y="2124"/>
              <a:ext cx="1156" cy="0"/>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a14="http://schemas.microsoft.com/office/drawing/2010/main">
        <mc:Choice Requires="a14">
          <p:sp>
            <p:nvSpPr>
              <p:cNvPr id="16" name="TextBox 15"/>
              <p:cNvSpPr txBox="1"/>
              <p:nvPr/>
            </p:nvSpPr>
            <p:spPr>
              <a:xfrm>
                <a:off x="4460654" y="1636203"/>
                <a:ext cx="1595950"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a:rPr>
                          </m:ctrlPr>
                        </m:naryPr>
                        <m:sub/>
                        <m:sup/>
                        <m:e>
                          <m:sSub>
                            <m:sSubPr>
                              <m:ctrlPr>
                                <a:rPr lang="en-US" sz="2400" b="1" i="1" dirty="0">
                                  <a:solidFill>
                                    <a:schemeClr val="tx1"/>
                                  </a:solidFill>
                                  <a:latin typeface="Cambria Math"/>
                                </a:rPr>
                              </m:ctrlPr>
                            </m:sSubPr>
                            <m:e>
                              <m:sSub>
                                <m:sSubPr>
                                  <m:ctrlPr>
                                    <a:rPr lang="en-US" sz="2400" b="1" i="1" dirty="0">
                                      <a:solidFill>
                                        <a:schemeClr val="tx1"/>
                                      </a:solidFill>
                                      <a:latin typeface="Cambria Math"/>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a:rPr>
                                  </m:ctrlPr>
                                </m:barPr>
                                <m:e>
                                  <m:r>
                                    <a:rPr lang="en-US" sz="2400" b="1" dirty="0">
                                      <a:solidFill>
                                        <a:schemeClr val="tx1"/>
                                      </a:solidFill>
                                      <a:latin typeface="Cambria Math"/>
                                    </a:rPr>
                                    <m:t>𝐱</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60654" y="1636203"/>
                <a:ext cx="1595950" cy="98668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64551" y="4175125"/>
                <a:ext cx="1618392"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a:rPr>
                          </m:ctrlPr>
                        </m:naryPr>
                        <m:sub/>
                        <m:sup/>
                        <m:e>
                          <m:sSub>
                            <m:sSubPr>
                              <m:ctrlPr>
                                <a:rPr lang="en-US" sz="2400" b="1" i="1" dirty="0">
                                  <a:solidFill>
                                    <a:schemeClr val="tx1"/>
                                  </a:solidFill>
                                  <a:latin typeface="Cambria Math"/>
                                </a:rPr>
                              </m:ctrlPr>
                            </m:sSubPr>
                            <m:e>
                              <m:sSub>
                                <m:sSubPr>
                                  <m:ctrlPr>
                                    <a:rPr lang="en-US" sz="2400" b="1" i="1" dirty="0">
                                      <a:solidFill>
                                        <a:schemeClr val="tx1"/>
                                      </a:solidFill>
                                      <a:latin typeface="Cambria Math"/>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a:rPr>
                                  </m:ctrlPr>
                                </m:barPr>
                                <m:e>
                                  <m:r>
                                    <a:rPr lang="en-US" sz="2400" b="1" i="1" dirty="0" smtClean="0">
                                      <a:solidFill>
                                        <a:schemeClr val="tx1"/>
                                      </a:solidFill>
                                      <a:latin typeface="Cambria Math"/>
                                    </a:rPr>
                                    <m:t>𝒚</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64551" y="4175125"/>
                <a:ext cx="1618392" cy="986680"/>
              </a:xfrm>
              <a:prstGeom prst="rect">
                <a:avLst/>
              </a:prstGeom>
              <a:blipFill rotWithShape="1">
                <a:blip r:embed="rId10"/>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19" name="Rectangle 2"/>
          <p:cNvSpPr>
            <a:spLocks noGrp="1" noChangeArrowheads="1"/>
          </p:cNvSpPr>
          <p:nvPr>
            <p:ph type="title" idx="4294967295"/>
          </p:nvPr>
        </p:nvSpPr>
        <p:spPr>
          <a:xfrm>
            <a:off x="0" y="0"/>
            <a:ext cx="9144000" cy="674688"/>
          </a:xfrm>
        </p:spPr>
        <p:txBody>
          <a:bodyPr/>
          <a:lstStyle/>
          <a:p>
            <a:pPr eaLnBrk="1" hangingPunct="1"/>
            <a:r>
              <a:rPr lang="en-US" sz="4000" smtClean="0"/>
              <a:t>Centroid Location </a:t>
            </a:r>
            <a:r>
              <a:rPr lang="en-US" sz="2800" smtClean="0">
                <a:solidFill>
                  <a:srgbClr val="FF0000"/>
                </a:solidFill>
              </a:rPr>
              <a:t>Complex Shapes</a:t>
            </a:r>
          </a:p>
        </p:txBody>
      </p:sp>
      <p:sp>
        <p:nvSpPr>
          <p:cNvPr id="45120" name="Rectangle 3"/>
          <p:cNvSpPr>
            <a:spLocks noGrp="1" noChangeArrowheads="1"/>
          </p:cNvSpPr>
          <p:nvPr>
            <p:ph type="body" sz="half" idx="4294967295"/>
          </p:nvPr>
        </p:nvSpPr>
        <p:spPr>
          <a:xfrm>
            <a:off x="457200" y="712788"/>
            <a:ext cx="7974013" cy="939800"/>
          </a:xfrm>
        </p:spPr>
        <p:txBody>
          <a:bodyPr/>
          <a:lstStyle/>
          <a:p>
            <a:pPr eaLnBrk="1" hangingPunct="1">
              <a:lnSpc>
                <a:spcPct val="90000"/>
              </a:lnSpc>
              <a:buFontTx/>
              <a:buNone/>
            </a:pPr>
            <a:r>
              <a:rPr lang="en-US" smtClean="0"/>
              <a:t>8. Sum the individual simple shape’s area to determine total shape area.</a:t>
            </a:r>
          </a:p>
        </p:txBody>
      </p:sp>
      <p:graphicFrame>
        <p:nvGraphicFramePr>
          <p:cNvPr id="130104" name="Group 56"/>
          <p:cNvGraphicFramePr>
            <a:graphicFrameLocks noGrp="1"/>
          </p:cNvGraphicFramePr>
          <p:nvPr>
            <p:ph sz="half" idx="4294967295"/>
          </p:nvPr>
        </p:nvGraphicFramePr>
        <p:xfrm>
          <a:off x="1239838" y="1897063"/>
          <a:ext cx="2724150" cy="1557339"/>
        </p:xfrm>
        <a:graphic>
          <a:graphicData uri="http://schemas.openxmlformats.org/drawingml/2006/table">
            <a:tbl>
              <a:tblPr/>
              <a:tblGrid>
                <a:gridCol w="1314450"/>
                <a:gridCol w="140970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a:t>
                      </a:r>
                      <a:r>
                        <a:rPr kumimoji="0" lang="en-US" sz="2800" b="0" i="0" u="none" strike="noStrike" cap="none" normalizeH="0" baseline="-25000" smtClean="0">
                          <a:ln>
                            <a:noFill/>
                          </a:ln>
                          <a:solidFill>
                            <a:schemeClr val="bg1"/>
                          </a:solidFill>
                          <a:effectLst/>
                          <a:latin typeface="Arial" charset="0"/>
                        </a:rPr>
                        <a:t>i</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36 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 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grpSp>
        <p:nvGrpSpPr>
          <p:cNvPr id="45162" name="Group 106"/>
          <p:cNvGrpSpPr>
            <a:grpSpLocks/>
          </p:cNvGrpSpPr>
          <p:nvPr/>
        </p:nvGrpSpPr>
        <p:grpSpPr bwMode="auto">
          <a:xfrm>
            <a:off x="5633210" y="2397125"/>
            <a:ext cx="2417003" cy="2679700"/>
            <a:chOff x="3443" y="1510"/>
            <a:chExt cx="1201" cy="1110"/>
          </a:xfrm>
        </p:grpSpPr>
        <p:graphicFrame>
          <p:nvGraphicFramePr>
            <p:cNvPr id="85014" name="Object 61"/>
            <p:cNvGraphicFramePr>
              <a:graphicFrameLocks noChangeAspect="1"/>
            </p:cNvGraphicFramePr>
            <p:nvPr/>
          </p:nvGraphicFramePr>
          <p:xfrm>
            <a:off x="3584" y="1510"/>
            <a:ext cx="864" cy="610"/>
          </p:xfrm>
          <a:graphic>
            <a:graphicData uri="http://schemas.openxmlformats.org/presentationml/2006/ole">
              <mc:AlternateContent xmlns:mc="http://schemas.openxmlformats.org/markup-compatibility/2006">
                <mc:Choice xmlns:v="urn:schemas-microsoft-com:vml" Requires="v">
                  <p:oleObj spid="_x0000_s45125" name="Equation" r:id="rId4" imgW="647700" imgH="457200" progId="Equation.DSMT4">
                    <p:embed/>
                  </p:oleObj>
                </mc:Choice>
                <mc:Fallback>
                  <p:oleObj name="Equation" r:id="rId4" imgW="647700" imgH="457200" progId="Equation.DSMT4">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 y="1510"/>
                          <a:ext cx="864" cy="6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5" name="Text Box 23"/>
            <p:cNvSpPr txBox="1">
              <a:spLocks noChangeArrowheads="1"/>
            </p:cNvSpPr>
            <p:nvPr/>
          </p:nvSpPr>
          <p:spPr bwMode="auto">
            <a:xfrm>
              <a:off x="3720" y="2405"/>
              <a:ext cx="924" cy="215"/>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85016" name="Line 24"/>
            <p:cNvSpPr>
              <a:spLocks noChangeShapeType="1"/>
            </p:cNvSpPr>
            <p:nvPr/>
          </p:nvSpPr>
          <p:spPr bwMode="auto">
            <a:xfrm>
              <a:off x="3443" y="2350"/>
              <a:ext cx="1156" cy="0"/>
            </a:xfrm>
            <a:prstGeom prst="line">
              <a:avLst/>
            </a:prstGeom>
            <a:noFill/>
            <a:ln w="9525">
              <a:solidFill>
                <a:schemeClr val="tx1"/>
              </a:solidFill>
              <a:round/>
              <a:headEnd/>
              <a:tailEnd/>
            </a:ln>
          </p:spPr>
          <p:txBody>
            <a:bodyPr/>
            <a:lstStyle/>
            <a:p>
              <a:endParaRPr lang="en-US"/>
            </a:p>
          </p:txBody>
        </p:sp>
      </p:grpSp>
      <p:sp>
        <p:nvSpPr>
          <p:cNvPr id="45137" name="Text Box 52"/>
          <p:cNvSpPr txBox="1">
            <a:spLocks noChangeArrowheads="1"/>
          </p:cNvSpPr>
          <p:nvPr/>
        </p:nvSpPr>
        <p:spPr bwMode="auto">
          <a:xfrm>
            <a:off x="3151188" y="4703763"/>
            <a:ext cx="812800" cy="366712"/>
          </a:xfrm>
          <a:prstGeom prst="rect">
            <a:avLst/>
          </a:prstGeom>
          <a:noFill/>
          <a:ln w="9525">
            <a:noFill/>
            <a:miter lim="800000"/>
            <a:headEnd/>
            <a:tailEnd/>
          </a:ln>
        </p:spPr>
        <p:txBody>
          <a:bodyPr>
            <a:spAutoFit/>
          </a:bodyPr>
          <a:lstStyle/>
          <a:p>
            <a:pPr>
              <a:spcBef>
                <a:spcPct val="50000"/>
              </a:spcBef>
            </a:pPr>
            <a:r>
              <a:rPr lang="en-US"/>
              <a:t>3 in.</a:t>
            </a:r>
          </a:p>
        </p:txBody>
      </p:sp>
      <p:grpSp>
        <p:nvGrpSpPr>
          <p:cNvPr id="45138" name="Group 55"/>
          <p:cNvGrpSpPr>
            <a:grpSpLocks/>
          </p:cNvGrpSpPr>
          <p:nvPr/>
        </p:nvGrpSpPr>
        <p:grpSpPr bwMode="auto">
          <a:xfrm>
            <a:off x="1147763" y="3965575"/>
            <a:ext cx="2232025" cy="2520950"/>
            <a:chOff x="723" y="2498"/>
            <a:chExt cx="1406" cy="1588"/>
          </a:xfrm>
        </p:grpSpPr>
        <p:pic>
          <p:nvPicPr>
            <p:cNvPr id="45139" name="Picture 32" descr="Centroid Problem"/>
            <p:cNvPicPr>
              <a:picLocks noChangeAspect="1" noChangeArrowheads="1"/>
            </p:cNvPicPr>
            <p:nvPr/>
          </p:nvPicPr>
          <p:blipFill>
            <a:blip r:embed="rId6"/>
            <a:srcRect/>
            <a:stretch>
              <a:fillRect/>
            </a:stretch>
          </p:blipFill>
          <p:spPr bwMode="auto">
            <a:xfrm>
              <a:off x="1041" y="2815"/>
              <a:ext cx="948" cy="995"/>
            </a:xfrm>
            <a:prstGeom prst="rect">
              <a:avLst/>
            </a:prstGeom>
            <a:noFill/>
            <a:ln w="9525">
              <a:noFill/>
              <a:miter lim="800000"/>
              <a:headEnd/>
              <a:tailEnd/>
            </a:ln>
          </p:spPr>
        </p:pic>
        <p:sp>
          <p:nvSpPr>
            <p:cNvPr id="45140" name="Line 33"/>
            <p:cNvSpPr>
              <a:spLocks noChangeShapeType="1"/>
            </p:cNvSpPr>
            <p:nvPr/>
          </p:nvSpPr>
          <p:spPr bwMode="auto">
            <a:xfrm flipH="1">
              <a:off x="1048" y="3812"/>
              <a:ext cx="0" cy="137"/>
            </a:xfrm>
            <a:prstGeom prst="line">
              <a:avLst/>
            </a:prstGeom>
            <a:noFill/>
            <a:ln w="9525">
              <a:solidFill>
                <a:schemeClr val="tx1"/>
              </a:solidFill>
              <a:round/>
              <a:headEnd/>
              <a:tailEnd/>
            </a:ln>
          </p:spPr>
          <p:txBody>
            <a:bodyPr/>
            <a:lstStyle/>
            <a:p>
              <a:endParaRPr lang="en-US"/>
            </a:p>
          </p:txBody>
        </p:sp>
        <p:sp>
          <p:nvSpPr>
            <p:cNvPr id="45141" name="Line 34"/>
            <p:cNvSpPr>
              <a:spLocks noChangeShapeType="1"/>
            </p:cNvSpPr>
            <p:nvPr/>
          </p:nvSpPr>
          <p:spPr bwMode="auto">
            <a:xfrm flipH="1">
              <a:off x="1989" y="3811"/>
              <a:ext cx="0" cy="138"/>
            </a:xfrm>
            <a:prstGeom prst="line">
              <a:avLst/>
            </a:prstGeom>
            <a:noFill/>
            <a:ln w="9525">
              <a:solidFill>
                <a:schemeClr val="tx1"/>
              </a:solidFill>
              <a:round/>
              <a:headEnd/>
              <a:tailEnd/>
            </a:ln>
          </p:spPr>
          <p:txBody>
            <a:bodyPr/>
            <a:lstStyle/>
            <a:p>
              <a:endParaRPr lang="en-US"/>
            </a:p>
          </p:txBody>
        </p:sp>
        <p:sp>
          <p:nvSpPr>
            <p:cNvPr id="45142" name="Line 35"/>
            <p:cNvSpPr>
              <a:spLocks noChangeShapeType="1"/>
            </p:cNvSpPr>
            <p:nvPr/>
          </p:nvSpPr>
          <p:spPr bwMode="auto">
            <a:xfrm>
              <a:off x="1046" y="3890"/>
              <a:ext cx="389" cy="0"/>
            </a:xfrm>
            <a:prstGeom prst="line">
              <a:avLst/>
            </a:prstGeom>
            <a:noFill/>
            <a:ln w="9525">
              <a:solidFill>
                <a:schemeClr val="tx1"/>
              </a:solidFill>
              <a:round/>
              <a:headEnd type="triangle" w="med" len="med"/>
              <a:tailEnd/>
            </a:ln>
          </p:spPr>
          <p:txBody>
            <a:bodyPr/>
            <a:lstStyle/>
            <a:p>
              <a:endParaRPr lang="en-US"/>
            </a:p>
          </p:txBody>
        </p:sp>
        <p:sp>
          <p:nvSpPr>
            <p:cNvPr id="45143" name="Line 36"/>
            <p:cNvSpPr>
              <a:spLocks noChangeShapeType="1"/>
            </p:cNvSpPr>
            <p:nvPr/>
          </p:nvSpPr>
          <p:spPr bwMode="auto">
            <a:xfrm>
              <a:off x="1599" y="3888"/>
              <a:ext cx="389" cy="0"/>
            </a:xfrm>
            <a:prstGeom prst="line">
              <a:avLst/>
            </a:prstGeom>
            <a:noFill/>
            <a:ln w="9525">
              <a:solidFill>
                <a:schemeClr val="tx1"/>
              </a:solidFill>
              <a:round/>
              <a:headEnd/>
              <a:tailEnd type="triangle" w="med" len="med"/>
            </a:ln>
          </p:spPr>
          <p:txBody>
            <a:bodyPr/>
            <a:lstStyle/>
            <a:p>
              <a:endParaRPr lang="en-US"/>
            </a:p>
          </p:txBody>
        </p:sp>
        <p:sp>
          <p:nvSpPr>
            <p:cNvPr id="45144" name="Text Box 37"/>
            <p:cNvSpPr txBox="1">
              <a:spLocks noChangeArrowheads="1"/>
            </p:cNvSpPr>
            <p:nvPr/>
          </p:nvSpPr>
          <p:spPr bwMode="auto">
            <a:xfrm>
              <a:off x="1326" y="3855"/>
              <a:ext cx="512" cy="231"/>
            </a:xfrm>
            <a:prstGeom prst="rect">
              <a:avLst/>
            </a:prstGeom>
            <a:noFill/>
            <a:ln w="9525">
              <a:noFill/>
              <a:miter lim="800000"/>
              <a:headEnd/>
              <a:tailEnd/>
            </a:ln>
          </p:spPr>
          <p:txBody>
            <a:bodyPr>
              <a:spAutoFit/>
            </a:bodyPr>
            <a:lstStyle/>
            <a:p>
              <a:pPr>
                <a:spcBef>
                  <a:spcPct val="50000"/>
                </a:spcBef>
              </a:pPr>
              <a:r>
                <a:rPr lang="en-US"/>
                <a:t>6 in.</a:t>
              </a:r>
            </a:p>
          </p:txBody>
        </p:sp>
        <p:sp>
          <p:nvSpPr>
            <p:cNvPr id="45145" name="Line 38"/>
            <p:cNvSpPr>
              <a:spLocks noChangeShapeType="1"/>
            </p:cNvSpPr>
            <p:nvPr/>
          </p:nvSpPr>
          <p:spPr bwMode="auto">
            <a:xfrm rot="16200000" flipH="1">
              <a:off x="977" y="3733"/>
              <a:ext cx="0" cy="132"/>
            </a:xfrm>
            <a:prstGeom prst="line">
              <a:avLst/>
            </a:prstGeom>
            <a:noFill/>
            <a:ln w="9525">
              <a:solidFill>
                <a:schemeClr val="tx1"/>
              </a:solidFill>
              <a:round/>
              <a:headEnd/>
              <a:tailEnd/>
            </a:ln>
          </p:spPr>
          <p:txBody>
            <a:bodyPr/>
            <a:lstStyle/>
            <a:p>
              <a:endParaRPr lang="en-US"/>
            </a:p>
          </p:txBody>
        </p:sp>
        <p:sp>
          <p:nvSpPr>
            <p:cNvPr id="45146" name="Line 39"/>
            <p:cNvSpPr>
              <a:spLocks noChangeShapeType="1"/>
            </p:cNvSpPr>
            <p:nvPr/>
          </p:nvSpPr>
          <p:spPr bwMode="auto">
            <a:xfrm rot="16200000" flipH="1">
              <a:off x="976" y="2750"/>
              <a:ext cx="0" cy="132"/>
            </a:xfrm>
            <a:prstGeom prst="line">
              <a:avLst/>
            </a:prstGeom>
            <a:noFill/>
            <a:ln w="9525">
              <a:solidFill>
                <a:schemeClr val="tx1"/>
              </a:solidFill>
              <a:round/>
              <a:headEnd/>
              <a:tailEnd/>
            </a:ln>
          </p:spPr>
          <p:txBody>
            <a:bodyPr/>
            <a:lstStyle/>
            <a:p>
              <a:endParaRPr lang="en-US"/>
            </a:p>
          </p:txBody>
        </p:sp>
        <p:sp>
          <p:nvSpPr>
            <p:cNvPr id="45147" name="Line 40"/>
            <p:cNvSpPr>
              <a:spLocks noChangeShapeType="1"/>
            </p:cNvSpPr>
            <p:nvPr/>
          </p:nvSpPr>
          <p:spPr bwMode="auto">
            <a:xfrm rot="-5400000">
              <a:off x="783" y="3597"/>
              <a:ext cx="406" cy="0"/>
            </a:xfrm>
            <a:prstGeom prst="line">
              <a:avLst/>
            </a:prstGeom>
            <a:noFill/>
            <a:ln w="9525">
              <a:solidFill>
                <a:schemeClr val="tx1"/>
              </a:solidFill>
              <a:round/>
              <a:headEnd type="triangle" w="med" len="med"/>
              <a:tailEnd/>
            </a:ln>
          </p:spPr>
          <p:txBody>
            <a:bodyPr/>
            <a:lstStyle/>
            <a:p>
              <a:endParaRPr lang="en-US"/>
            </a:p>
          </p:txBody>
        </p:sp>
        <p:sp>
          <p:nvSpPr>
            <p:cNvPr id="45148" name="Line 41"/>
            <p:cNvSpPr>
              <a:spLocks noChangeShapeType="1"/>
            </p:cNvSpPr>
            <p:nvPr/>
          </p:nvSpPr>
          <p:spPr bwMode="auto">
            <a:xfrm rot="-5400000">
              <a:off x="780" y="3020"/>
              <a:ext cx="407" cy="0"/>
            </a:xfrm>
            <a:prstGeom prst="line">
              <a:avLst/>
            </a:prstGeom>
            <a:noFill/>
            <a:ln w="9525">
              <a:solidFill>
                <a:schemeClr val="tx1"/>
              </a:solidFill>
              <a:round/>
              <a:headEnd/>
              <a:tailEnd type="triangle" w="med" len="med"/>
            </a:ln>
          </p:spPr>
          <p:txBody>
            <a:bodyPr/>
            <a:lstStyle/>
            <a:p>
              <a:endParaRPr lang="en-US"/>
            </a:p>
          </p:txBody>
        </p:sp>
        <p:sp>
          <p:nvSpPr>
            <p:cNvPr id="45149" name="Text Box 42"/>
            <p:cNvSpPr txBox="1">
              <a:spLocks noChangeArrowheads="1"/>
            </p:cNvSpPr>
            <p:nvPr/>
          </p:nvSpPr>
          <p:spPr bwMode="auto">
            <a:xfrm>
              <a:off x="723" y="3191"/>
              <a:ext cx="618" cy="231"/>
            </a:xfrm>
            <a:prstGeom prst="rect">
              <a:avLst/>
            </a:prstGeom>
            <a:noFill/>
            <a:ln w="9525">
              <a:noFill/>
              <a:miter lim="800000"/>
              <a:headEnd/>
              <a:tailEnd/>
            </a:ln>
          </p:spPr>
          <p:txBody>
            <a:bodyPr>
              <a:spAutoFit/>
            </a:bodyPr>
            <a:lstStyle/>
            <a:p>
              <a:pPr>
                <a:spcBef>
                  <a:spcPct val="50000"/>
                </a:spcBef>
              </a:pPr>
              <a:r>
                <a:rPr lang="en-US"/>
                <a:t>6 in.</a:t>
              </a:r>
            </a:p>
          </p:txBody>
        </p:sp>
        <p:sp>
          <p:nvSpPr>
            <p:cNvPr id="45150" name="Line 43"/>
            <p:cNvSpPr>
              <a:spLocks noChangeShapeType="1"/>
            </p:cNvSpPr>
            <p:nvPr/>
          </p:nvSpPr>
          <p:spPr bwMode="auto">
            <a:xfrm flipH="1">
              <a:off x="1513" y="2608"/>
              <a:ext cx="0" cy="137"/>
            </a:xfrm>
            <a:prstGeom prst="line">
              <a:avLst/>
            </a:prstGeom>
            <a:noFill/>
            <a:ln w="9525">
              <a:solidFill>
                <a:schemeClr val="tx1"/>
              </a:solidFill>
              <a:round/>
              <a:headEnd/>
              <a:tailEnd/>
            </a:ln>
          </p:spPr>
          <p:txBody>
            <a:bodyPr/>
            <a:lstStyle/>
            <a:p>
              <a:endParaRPr lang="en-US"/>
            </a:p>
          </p:txBody>
        </p:sp>
        <p:sp>
          <p:nvSpPr>
            <p:cNvPr id="45151" name="Line 44"/>
            <p:cNvSpPr>
              <a:spLocks noChangeShapeType="1"/>
            </p:cNvSpPr>
            <p:nvPr/>
          </p:nvSpPr>
          <p:spPr bwMode="auto">
            <a:xfrm flipH="1">
              <a:off x="1985" y="2607"/>
              <a:ext cx="0" cy="138"/>
            </a:xfrm>
            <a:prstGeom prst="line">
              <a:avLst/>
            </a:prstGeom>
            <a:noFill/>
            <a:ln w="9525">
              <a:solidFill>
                <a:schemeClr val="tx1"/>
              </a:solidFill>
              <a:round/>
              <a:headEnd/>
              <a:tailEnd/>
            </a:ln>
          </p:spPr>
          <p:txBody>
            <a:bodyPr/>
            <a:lstStyle/>
            <a:p>
              <a:endParaRPr lang="en-US"/>
            </a:p>
          </p:txBody>
        </p:sp>
        <p:sp>
          <p:nvSpPr>
            <p:cNvPr id="45152" name="Line 45"/>
            <p:cNvSpPr>
              <a:spLocks noChangeShapeType="1"/>
            </p:cNvSpPr>
            <p:nvPr/>
          </p:nvSpPr>
          <p:spPr bwMode="auto">
            <a:xfrm>
              <a:off x="1511" y="2685"/>
              <a:ext cx="155" cy="0"/>
            </a:xfrm>
            <a:prstGeom prst="line">
              <a:avLst/>
            </a:prstGeom>
            <a:noFill/>
            <a:ln w="9525">
              <a:solidFill>
                <a:schemeClr val="tx1"/>
              </a:solidFill>
              <a:round/>
              <a:headEnd type="triangle" w="med" len="med"/>
              <a:tailEnd/>
            </a:ln>
          </p:spPr>
          <p:txBody>
            <a:bodyPr/>
            <a:lstStyle/>
            <a:p>
              <a:endParaRPr lang="en-US"/>
            </a:p>
          </p:txBody>
        </p:sp>
        <p:sp>
          <p:nvSpPr>
            <p:cNvPr id="45153" name="Line 46"/>
            <p:cNvSpPr>
              <a:spLocks noChangeShapeType="1"/>
            </p:cNvSpPr>
            <p:nvPr/>
          </p:nvSpPr>
          <p:spPr bwMode="auto">
            <a:xfrm>
              <a:off x="1831" y="2683"/>
              <a:ext cx="154" cy="1"/>
            </a:xfrm>
            <a:prstGeom prst="line">
              <a:avLst/>
            </a:prstGeom>
            <a:noFill/>
            <a:ln w="9525">
              <a:solidFill>
                <a:schemeClr val="tx1"/>
              </a:solidFill>
              <a:round/>
              <a:headEnd/>
              <a:tailEnd type="triangle" w="med" len="med"/>
            </a:ln>
          </p:spPr>
          <p:txBody>
            <a:bodyPr/>
            <a:lstStyle/>
            <a:p>
              <a:endParaRPr lang="en-US"/>
            </a:p>
          </p:txBody>
        </p:sp>
        <p:sp>
          <p:nvSpPr>
            <p:cNvPr id="45154" name="Text Box 47"/>
            <p:cNvSpPr txBox="1">
              <a:spLocks noChangeArrowheads="1"/>
            </p:cNvSpPr>
            <p:nvPr/>
          </p:nvSpPr>
          <p:spPr bwMode="auto">
            <a:xfrm>
              <a:off x="1567" y="2498"/>
              <a:ext cx="561" cy="231"/>
            </a:xfrm>
            <a:prstGeom prst="rect">
              <a:avLst/>
            </a:prstGeom>
            <a:noFill/>
            <a:ln w="9525">
              <a:noFill/>
              <a:miter lim="800000"/>
              <a:headEnd/>
              <a:tailEnd/>
            </a:ln>
          </p:spPr>
          <p:txBody>
            <a:bodyPr>
              <a:spAutoFit/>
            </a:bodyPr>
            <a:lstStyle/>
            <a:p>
              <a:pPr>
                <a:spcBef>
                  <a:spcPct val="50000"/>
                </a:spcBef>
              </a:pPr>
              <a:r>
                <a:rPr lang="en-US"/>
                <a:t>3 in.</a:t>
              </a:r>
            </a:p>
          </p:txBody>
        </p:sp>
        <p:sp>
          <p:nvSpPr>
            <p:cNvPr id="45155" name="Line 48"/>
            <p:cNvSpPr>
              <a:spLocks noChangeShapeType="1"/>
            </p:cNvSpPr>
            <p:nvPr/>
          </p:nvSpPr>
          <p:spPr bwMode="auto">
            <a:xfrm rot="5400000" flipH="1">
              <a:off x="2062" y="2756"/>
              <a:ext cx="0" cy="132"/>
            </a:xfrm>
            <a:prstGeom prst="line">
              <a:avLst/>
            </a:prstGeom>
            <a:noFill/>
            <a:ln w="9525">
              <a:solidFill>
                <a:schemeClr val="tx1"/>
              </a:solidFill>
              <a:round/>
              <a:headEnd/>
              <a:tailEnd/>
            </a:ln>
          </p:spPr>
          <p:txBody>
            <a:bodyPr/>
            <a:lstStyle/>
            <a:p>
              <a:endParaRPr lang="en-US"/>
            </a:p>
          </p:txBody>
        </p:sp>
        <p:sp>
          <p:nvSpPr>
            <p:cNvPr id="45156" name="Line 49"/>
            <p:cNvSpPr>
              <a:spLocks noChangeShapeType="1"/>
            </p:cNvSpPr>
            <p:nvPr/>
          </p:nvSpPr>
          <p:spPr bwMode="auto">
            <a:xfrm rot="5400000" flipH="1">
              <a:off x="2064" y="3249"/>
              <a:ext cx="0" cy="131"/>
            </a:xfrm>
            <a:prstGeom prst="line">
              <a:avLst/>
            </a:prstGeom>
            <a:noFill/>
            <a:ln w="9525">
              <a:solidFill>
                <a:schemeClr val="tx1"/>
              </a:solidFill>
              <a:round/>
              <a:headEnd/>
              <a:tailEnd/>
            </a:ln>
          </p:spPr>
          <p:txBody>
            <a:bodyPr/>
            <a:lstStyle/>
            <a:p>
              <a:endParaRPr lang="en-US"/>
            </a:p>
          </p:txBody>
        </p:sp>
        <p:sp>
          <p:nvSpPr>
            <p:cNvPr id="45157" name="Line 50"/>
            <p:cNvSpPr>
              <a:spLocks noChangeShapeType="1"/>
            </p:cNvSpPr>
            <p:nvPr/>
          </p:nvSpPr>
          <p:spPr bwMode="auto">
            <a:xfrm rot="5400000">
              <a:off x="1974" y="2901"/>
              <a:ext cx="162" cy="0"/>
            </a:xfrm>
            <a:prstGeom prst="line">
              <a:avLst/>
            </a:prstGeom>
            <a:noFill/>
            <a:ln w="9525">
              <a:solidFill>
                <a:schemeClr val="tx1"/>
              </a:solidFill>
              <a:round/>
              <a:headEnd type="triangle" w="med" len="med"/>
              <a:tailEnd/>
            </a:ln>
          </p:spPr>
          <p:txBody>
            <a:bodyPr/>
            <a:lstStyle/>
            <a:p>
              <a:endParaRPr lang="en-US"/>
            </a:p>
          </p:txBody>
        </p:sp>
        <p:sp>
          <p:nvSpPr>
            <p:cNvPr id="45158" name="Line 51"/>
            <p:cNvSpPr>
              <a:spLocks noChangeShapeType="1"/>
            </p:cNvSpPr>
            <p:nvPr/>
          </p:nvSpPr>
          <p:spPr bwMode="auto">
            <a:xfrm rot="5400000">
              <a:off x="1974" y="3235"/>
              <a:ext cx="161" cy="0"/>
            </a:xfrm>
            <a:prstGeom prst="line">
              <a:avLst/>
            </a:prstGeom>
            <a:noFill/>
            <a:ln w="9525">
              <a:solidFill>
                <a:schemeClr val="tx1"/>
              </a:solidFill>
              <a:round/>
              <a:headEnd/>
              <a:tailEnd type="triangle" w="med" len="med"/>
            </a:ln>
          </p:spPr>
          <p:txBody>
            <a:bodyPr/>
            <a:lstStyle/>
            <a:p>
              <a:endParaRPr lang="en-US"/>
            </a:p>
          </p:txBody>
        </p:sp>
        <p:sp>
          <p:nvSpPr>
            <p:cNvPr id="45159" name="Line 53"/>
            <p:cNvSpPr>
              <a:spLocks noChangeShapeType="1"/>
            </p:cNvSpPr>
            <p:nvPr/>
          </p:nvSpPr>
          <p:spPr bwMode="auto">
            <a:xfrm>
              <a:off x="1522" y="2816"/>
              <a:ext cx="469" cy="1"/>
            </a:xfrm>
            <a:prstGeom prst="line">
              <a:avLst/>
            </a:prstGeom>
            <a:noFill/>
            <a:ln w="9525">
              <a:solidFill>
                <a:schemeClr val="tx1"/>
              </a:solidFill>
              <a:round/>
              <a:headEnd/>
              <a:tailEnd/>
            </a:ln>
          </p:spPr>
          <p:txBody>
            <a:bodyPr/>
            <a:lstStyle/>
            <a:p>
              <a:endParaRPr lang="en-US"/>
            </a:p>
          </p:txBody>
        </p:sp>
        <p:sp>
          <p:nvSpPr>
            <p:cNvPr id="45160" name="Line 54"/>
            <p:cNvSpPr>
              <a:spLocks noChangeShapeType="1"/>
            </p:cNvSpPr>
            <p:nvPr/>
          </p:nvSpPr>
          <p:spPr bwMode="auto">
            <a:xfrm flipH="1" flipV="1">
              <a:off x="1986" y="2816"/>
              <a:ext cx="0" cy="479"/>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a14="http://schemas.microsoft.com/office/drawing/2010/main">
        <mc:Choice Requires="a14">
          <p:sp>
            <p:nvSpPr>
              <p:cNvPr id="34" name="TextBox 33"/>
              <p:cNvSpPr txBox="1"/>
              <p:nvPr/>
            </p:nvSpPr>
            <p:spPr>
              <a:xfrm>
                <a:off x="4285738" y="2118470"/>
                <a:ext cx="1925142" cy="143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600" b="1" i="1" dirty="0" smtClean="0">
                              <a:solidFill>
                                <a:schemeClr val="tx1"/>
                              </a:solidFill>
                              <a:latin typeface="Cambria Math"/>
                            </a:rPr>
                          </m:ctrlPr>
                        </m:naryPr>
                        <m:sub/>
                        <m:sup/>
                        <m:e>
                          <m:sSub>
                            <m:sSubPr>
                              <m:ctrlPr>
                                <a:rPr lang="en-US" sz="3600" b="1" i="1" dirty="0">
                                  <a:latin typeface="Cambria Math"/>
                                </a:rPr>
                              </m:ctrlPr>
                            </m:sSubPr>
                            <m:e>
                              <m:r>
                                <a:rPr lang="en-US" sz="3600" b="1" i="1" dirty="0">
                                  <a:latin typeface="Cambria Math"/>
                                </a:rPr>
                                <m:t>𝑨</m:t>
                              </m:r>
                            </m:e>
                            <m:sub>
                              <m:r>
                                <a:rPr lang="en-US" sz="3600" b="1" i="1" dirty="0">
                                  <a:latin typeface="Cambria Math"/>
                                </a:rPr>
                                <m:t>𝒊</m:t>
                              </m:r>
                            </m:sub>
                          </m:sSub>
                          <m:r>
                            <a:rPr lang="en-US" sz="3600" b="1" i="1" dirty="0" smtClean="0">
                              <a:latin typeface="Cambria Math"/>
                            </a:rPr>
                            <m:t>=</m:t>
                          </m:r>
                        </m:e>
                      </m:nary>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85738" y="2118470"/>
                <a:ext cx="1925142" cy="1433854"/>
              </a:xfrm>
              <a:prstGeom prst="rect">
                <a:avLst/>
              </a:prstGeom>
              <a:blipFill rotWithShape="1">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82" name="Group 133"/>
          <p:cNvGrpSpPr>
            <a:grpSpLocks/>
          </p:cNvGrpSpPr>
          <p:nvPr/>
        </p:nvGrpSpPr>
        <p:grpSpPr bwMode="auto">
          <a:xfrm>
            <a:off x="5984875" y="1946275"/>
            <a:ext cx="3568700" cy="2840038"/>
            <a:chOff x="3770" y="1226"/>
            <a:chExt cx="2248" cy="1789"/>
          </a:xfrm>
        </p:grpSpPr>
        <p:grpSp>
          <p:nvGrpSpPr>
            <p:cNvPr id="46222" name="Group 107"/>
            <p:cNvGrpSpPr>
              <a:grpSpLocks/>
            </p:cNvGrpSpPr>
            <p:nvPr/>
          </p:nvGrpSpPr>
          <p:grpSpPr bwMode="auto">
            <a:xfrm>
              <a:off x="3770" y="1226"/>
              <a:ext cx="1767" cy="1789"/>
              <a:chOff x="1774" y="1570"/>
              <a:chExt cx="1767" cy="1789"/>
            </a:xfrm>
          </p:grpSpPr>
          <p:pic>
            <p:nvPicPr>
              <p:cNvPr id="46224" name="Picture 108" descr="Centroid Problem"/>
              <p:cNvPicPr>
                <a:picLocks noChangeAspect="1" noChangeArrowheads="1"/>
              </p:cNvPicPr>
              <p:nvPr/>
            </p:nvPicPr>
            <p:blipFill>
              <a:blip r:embed="rId4"/>
              <a:srcRect/>
              <a:stretch>
                <a:fillRect/>
              </a:stretch>
            </p:blipFill>
            <p:spPr bwMode="auto">
              <a:xfrm>
                <a:off x="1774" y="1897"/>
                <a:ext cx="1445" cy="1462"/>
              </a:xfrm>
              <a:prstGeom prst="rect">
                <a:avLst/>
              </a:prstGeom>
              <a:noFill/>
              <a:ln w="9525">
                <a:noFill/>
                <a:miter lim="800000"/>
                <a:headEnd/>
                <a:tailEnd/>
              </a:ln>
            </p:spPr>
          </p:pic>
          <p:sp>
            <p:nvSpPr>
              <p:cNvPr id="46225" name="Line 109"/>
              <p:cNvSpPr>
                <a:spLocks noChangeShapeType="1"/>
              </p:cNvSpPr>
              <p:nvPr/>
            </p:nvSpPr>
            <p:spPr bwMode="auto">
              <a:xfrm flipH="1">
                <a:off x="2494" y="1593"/>
                <a:ext cx="0" cy="201"/>
              </a:xfrm>
              <a:prstGeom prst="line">
                <a:avLst/>
              </a:prstGeom>
              <a:noFill/>
              <a:ln w="9525">
                <a:solidFill>
                  <a:schemeClr val="tx1"/>
                </a:solidFill>
                <a:round/>
                <a:headEnd/>
                <a:tailEnd/>
              </a:ln>
            </p:spPr>
            <p:txBody>
              <a:bodyPr/>
              <a:lstStyle/>
              <a:p>
                <a:endParaRPr lang="en-US"/>
              </a:p>
            </p:txBody>
          </p:sp>
          <p:sp>
            <p:nvSpPr>
              <p:cNvPr id="46226" name="Line 110"/>
              <p:cNvSpPr>
                <a:spLocks noChangeShapeType="1"/>
              </p:cNvSpPr>
              <p:nvPr/>
            </p:nvSpPr>
            <p:spPr bwMode="auto">
              <a:xfrm flipH="1">
                <a:off x="3213" y="1591"/>
                <a:ext cx="0" cy="203"/>
              </a:xfrm>
              <a:prstGeom prst="line">
                <a:avLst/>
              </a:prstGeom>
              <a:noFill/>
              <a:ln w="9525">
                <a:solidFill>
                  <a:schemeClr val="tx1"/>
                </a:solidFill>
                <a:round/>
                <a:headEnd/>
                <a:tailEnd/>
              </a:ln>
            </p:spPr>
            <p:txBody>
              <a:bodyPr/>
              <a:lstStyle/>
              <a:p>
                <a:endParaRPr lang="en-US"/>
              </a:p>
            </p:txBody>
          </p:sp>
          <p:sp>
            <p:nvSpPr>
              <p:cNvPr id="46227" name="Line 111"/>
              <p:cNvSpPr>
                <a:spLocks noChangeShapeType="1"/>
              </p:cNvSpPr>
              <p:nvPr/>
            </p:nvSpPr>
            <p:spPr bwMode="auto">
              <a:xfrm>
                <a:off x="2490" y="1706"/>
                <a:ext cx="237" cy="0"/>
              </a:xfrm>
              <a:prstGeom prst="line">
                <a:avLst/>
              </a:prstGeom>
              <a:noFill/>
              <a:ln w="9525">
                <a:solidFill>
                  <a:schemeClr val="tx1"/>
                </a:solidFill>
                <a:round/>
                <a:headEnd type="triangle" w="med" len="med"/>
                <a:tailEnd/>
              </a:ln>
            </p:spPr>
            <p:txBody>
              <a:bodyPr/>
              <a:lstStyle/>
              <a:p>
                <a:endParaRPr lang="en-US"/>
              </a:p>
            </p:txBody>
          </p:sp>
          <p:sp>
            <p:nvSpPr>
              <p:cNvPr id="46228" name="Line 112"/>
              <p:cNvSpPr>
                <a:spLocks noChangeShapeType="1"/>
              </p:cNvSpPr>
              <p:nvPr/>
            </p:nvSpPr>
            <p:spPr bwMode="auto">
              <a:xfrm>
                <a:off x="3013" y="1703"/>
                <a:ext cx="200" cy="1"/>
              </a:xfrm>
              <a:prstGeom prst="line">
                <a:avLst/>
              </a:prstGeom>
              <a:noFill/>
              <a:ln w="9525">
                <a:solidFill>
                  <a:schemeClr val="tx1"/>
                </a:solidFill>
                <a:round/>
                <a:headEnd/>
                <a:tailEnd type="triangle" w="med" len="med"/>
              </a:ln>
            </p:spPr>
            <p:txBody>
              <a:bodyPr/>
              <a:lstStyle/>
              <a:p>
                <a:endParaRPr lang="en-US"/>
              </a:p>
            </p:txBody>
          </p:sp>
          <p:sp>
            <p:nvSpPr>
              <p:cNvPr id="46229" name="Text Box 113"/>
              <p:cNvSpPr txBox="1">
                <a:spLocks noChangeArrowheads="1"/>
              </p:cNvSpPr>
              <p:nvPr/>
            </p:nvSpPr>
            <p:spPr bwMode="auto">
              <a:xfrm>
                <a:off x="2687" y="1570"/>
                <a:ext cx="854" cy="231"/>
              </a:xfrm>
              <a:prstGeom prst="rect">
                <a:avLst/>
              </a:prstGeom>
              <a:noFill/>
              <a:ln w="9525">
                <a:noFill/>
                <a:miter lim="800000"/>
                <a:headEnd/>
                <a:tailEnd/>
              </a:ln>
            </p:spPr>
            <p:txBody>
              <a:bodyPr>
                <a:spAutoFit/>
              </a:bodyPr>
              <a:lstStyle/>
              <a:p>
                <a:pPr>
                  <a:spcBef>
                    <a:spcPct val="50000"/>
                  </a:spcBef>
                </a:pPr>
                <a:r>
                  <a:rPr lang="en-US"/>
                  <a:t>3 in.</a:t>
                </a:r>
              </a:p>
            </p:txBody>
          </p:sp>
          <p:sp>
            <p:nvSpPr>
              <p:cNvPr id="46230" name="Line 114"/>
              <p:cNvSpPr>
                <a:spLocks noChangeShapeType="1"/>
              </p:cNvSpPr>
              <p:nvPr/>
            </p:nvSpPr>
            <p:spPr bwMode="auto">
              <a:xfrm rot="5400000" flipH="1">
                <a:off x="3330" y="1806"/>
                <a:ext cx="0" cy="201"/>
              </a:xfrm>
              <a:prstGeom prst="line">
                <a:avLst/>
              </a:prstGeom>
              <a:noFill/>
              <a:ln w="9525">
                <a:solidFill>
                  <a:schemeClr val="tx1"/>
                </a:solidFill>
                <a:round/>
                <a:headEnd/>
                <a:tailEnd/>
              </a:ln>
            </p:spPr>
            <p:txBody>
              <a:bodyPr/>
              <a:lstStyle/>
              <a:p>
                <a:endParaRPr lang="en-US"/>
              </a:p>
            </p:txBody>
          </p:sp>
          <p:sp>
            <p:nvSpPr>
              <p:cNvPr id="46231" name="Line 115"/>
              <p:cNvSpPr>
                <a:spLocks noChangeShapeType="1"/>
              </p:cNvSpPr>
              <p:nvPr/>
            </p:nvSpPr>
            <p:spPr bwMode="auto">
              <a:xfrm rot="5400000" flipH="1">
                <a:off x="3332" y="2532"/>
                <a:ext cx="0" cy="200"/>
              </a:xfrm>
              <a:prstGeom prst="line">
                <a:avLst/>
              </a:prstGeom>
              <a:noFill/>
              <a:ln w="9525">
                <a:solidFill>
                  <a:schemeClr val="tx1"/>
                </a:solidFill>
                <a:round/>
                <a:headEnd/>
                <a:tailEnd/>
              </a:ln>
            </p:spPr>
            <p:txBody>
              <a:bodyPr/>
              <a:lstStyle/>
              <a:p>
                <a:endParaRPr lang="en-US"/>
              </a:p>
            </p:txBody>
          </p:sp>
          <p:sp>
            <p:nvSpPr>
              <p:cNvPr id="46232" name="Line 116"/>
              <p:cNvSpPr>
                <a:spLocks noChangeShapeType="1"/>
              </p:cNvSpPr>
              <p:nvPr/>
            </p:nvSpPr>
            <p:spPr bwMode="auto">
              <a:xfrm rot="5400000">
                <a:off x="3200" y="2023"/>
                <a:ext cx="238" cy="0"/>
              </a:xfrm>
              <a:prstGeom prst="line">
                <a:avLst/>
              </a:prstGeom>
              <a:noFill/>
              <a:ln w="9525">
                <a:solidFill>
                  <a:schemeClr val="tx1"/>
                </a:solidFill>
                <a:round/>
                <a:headEnd type="triangle" w="med" len="med"/>
                <a:tailEnd/>
              </a:ln>
            </p:spPr>
            <p:txBody>
              <a:bodyPr/>
              <a:lstStyle/>
              <a:p>
                <a:endParaRPr lang="en-US"/>
              </a:p>
            </p:txBody>
          </p:sp>
          <p:sp>
            <p:nvSpPr>
              <p:cNvPr id="46233" name="Line 117"/>
              <p:cNvSpPr>
                <a:spLocks noChangeShapeType="1"/>
              </p:cNvSpPr>
              <p:nvPr/>
            </p:nvSpPr>
            <p:spPr bwMode="auto">
              <a:xfrm rot="5400000">
                <a:off x="3200" y="2514"/>
                <a:ext cx="237" cy="0"/>
              </a:xfrm>
              <a:prstGeom prst="line">
                <a:avLst/>
              </a:prstGeom>
              <a:noFill/>
              <a:ln w="9525">
                <a:solidFill>
                  <a:schemeClr val="tx1"/>
                </a:solidFill>
                <a:round/>
                <a:headEnd/>
                <a:tailEnd type="triangle" w="med" len="med"/>
              </a:ln>
            </p:spPr>
            <p:txBody>
              <a:bodyPr/>
              <a:lstStyle/>
              <a:p>
                <a:endParaRPr lang="en-US"/>
              </a:p>
            </p:txBody>
          </p:sp>
          <p:sp>
            <p:nvSpPr>
              <p:cNvPr id="46234" name="Line 118"/>
              <p:cNvSpPr>
                <a:spLocks noChangeShapeType="1"/>
              </p:cNvSpPr>
              <p:nvPr/>
            </p:nvSpPr>
            <p:spPr bwMode="auto">
              <a:xfrm>
                <a:off x="2507" y="1898"/>
                <a:ext cx="715" cy="2"/>
              </a:xfrm>
              <a:prstGeom prst="line">
                <a:avLst/>
              </a:prstGeom>
              <a:noFill/>
              <a:ln w="9525">
                <a:solidFill>
                  <a:schemeClr val="tx1"/>
                </a:solidFill>
                <a:round/>
                <a:headEnd/>
                <a:tailEnd/>
              </a:ln>
            </p:spPr>
            <p:txBody>
              <a:bodyPr/>
              <a:lstStyle/>
              <a:p>
                <a:endParaRPr lang="en-US"/>
              </a:p>
            </p:txBody>
          </p:sp>
          <p:sp>
            <p:nvSpPr>
              <p:cNvPr id="46235" name="Line 119"/>
              <p:cNvSpPr>
                <a:spLocks noChangeShapeType="1"/>
              </p:cNvSpPr>
              <p:nvPr/>
            </p:nvSpPr>
            <p:spPr bwMode="auto">
              <a:xfrm flipH="1" flipV="1">
                <a:off x="3214" y="1898"/>
                <a:ext cx="0" cy="704"/>
              </a:xfrm>
              <a:prstGeom prst="line">
                <a:avLst/>
              </a:prstGeom>
              <a:noFill/>
              <a:ln w="9525">
                <a:solidFill>
                  <a:schemeClr val="tx1"/>
                </a:solidFill>
                <a:round/>
                <a:headEnd/>
                <a:tailEnd/>
              </a:ln>
            </p:spPr>
            <p:txBody>
              <a:bodyPr/>
              <a:lstStyle/>
              <a:p>
                <a:endParaRPr lang="en-US"/>
              </a:p>
            </p:txBody>
          </p:sp>
        </p:grpSp>
        <p:sp>
          <p:nvSpPr>
            <p:cNvPr id="46223" name="Text Box 132"/>
            <p:cNvSpPr txBox="1">
              <a:spLocks noChangeArrowheads="1"/>
            </p:cNvSpPr>
            <p:nvPr/>
          </p:nvSpPr>
          <p:spPr bwMode="auto">
            <a:xfrm>
              <a:off x="5164" y="1811"/>
              <a:ext cx="854" cy="231"/>
            </a:xfrm>
            <a:prstGeom prst="rect">
              <a:avLst/>
            </a:prstGeom>
            <a:noFill/>
            <a:ln w="9525">
              <a:noFill/>
              <a:miter lim="800000"/>
              <a:headEnd/>
              <a:tailEnd/>
            </a:ln>
          </p:spPr>
          <p:txBody>
            <a:bodyPr>
              <a:spAutoFit/>
            </a:bodyPr>
            <a:lstStyle/>
            <a:p>
              <a:pPr>
                <a:spcBef>
                  <a:spcPct val="50000"/>
                </a:spcBef>
              </a:pPr>
              <a:r>
                <a:rPr lang="en-US"/>
                <a:t>3 in.</a:t>
              </a:r>
            </a:p>
          </p:txBody>
        </p:sp>
      </p:grpSp>
      <p:sp>
        <p:nvSpPr>
          <p:cNvPr id="46183" name="Rectangle 2"/>
          <p:cNvSpPr>
            <a:spLocks noGrp="1" noChangeArrowheads="1"/>
          </p:cNvSpPr>
          <p:nvPr>
            <p:ph type="title" idx="4294967295"/>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46184" name="Rectangle 3"/>
          <p:cNvSpPr>
            <a:spLocks noGrp="1" noChangeArrowheads="1"/>
          </p:cNvSpPr>
          <p:nvPr>
            <p:ph type="body" sz="half" idx="4294967295"/>
          </p:nvPr>
        </p:nvSpPr>
        <p:spPr>
          <a:xfrm>
            <a:off x="152400" y="571500"/>
            <a:ext cx="8686800" cy="1066800"/>
          </a:xfrm>
        </p:spPr>
        <p:txBody>
          <a:bodyPr/>
          <a:lstStyle/>
          <a:p>
            <a:pPr eaLnBrk="1" hangingPunct="1">
              <a:buFontTx/>
              <a:buNone/>
            </a:pPr>
            <a:r>
              <a:rPr lang="en-US" smtClean="0"/>
              <a:t>9. Divide the summed product of areas and distances by the summed object total area.</a:t>
            </a:r>
          </a:p>
        </p:txBody>
      </p:sp>
      <p:graphicFrame>
        <p:nvGraphicFramePr>
          <p:cNvPr id="63537" name="Object 97"/>
          <p:cNvGraphicFramePr>
            <a:graphicFrameLocks noGrp="1" noChangeAspect="1"/>
          </p:cNvGraphicFramePr>
          <p:nvPr>
            <p:ph sz="quarter" idx="4294967295"/>
          </p:nvPr>
        </p:nvGraphicFramePr>
        <p:xfrm>
          <a:off x="1312863" y="5246688"/>
          <a:ext cx="1973262" cy="930275"/>
        </p:xfrm>
        <a:graphic>
          <a:graphicData uri="http://schemas.openxmlformats.org/presentationml/2006/ole">
            <mc:AlternateContent xmlns:mc="http://schemas.openxmlformats.org/markup-compatibility/2006">
              <mc:Choice xmlns:v="urn:schemas-microsoft-com:vml" Requires="v">
                <p:oleObj spid="_x0000_s46195" name="Equation" r:id="rId5" imgW="889000" imgH="419100" progId="Equation.DSMT4">
                  <p:embed/>
                </p:oleObj>
              </mc:Choice>
              <mc:Fallback>
                <p:oleObj name="Equation" r:id="rId5" imgW="889000" imgH="419100" progId="Equation.DSMT4">
                  <p:embed/>
                  <p:pic>
                    <p:nvPicPr>
                      <p:cNvPr id="0" name="Picture 9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5246688"/>
                        <a:ext cx="197326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221" name="Text Box 4"/>
          <p:cNvSpPr txBox="1">
            <a:spLocks noChangeArrowheads="1"/>
          </p:cNvSpPr>
          <p:nvPr/>
        </p:nvSpPr>
        <p:spPr bwMode="auto">
          <a:xfrm>
            <a:off x="2788780" y="3040063"/>
            <a:ext cx="1405395"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46220" name="Text Box 6"/>
          <p:cNvSpPr txBox="1">
            <a:spLocks noChangeArrowheads="1"/>
          </p:cNvSpPr>
          <p:nvPr/>
        </p:nvSpPr>
        <p:spPr bwMode="auto">
          <a:xfrm>
            <a:off x="2810167" y="2381255"/>
            <a:ext cx="1436397"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sp>
        <p:nvSpPr>
          <p:cNvPr id="46219" name="Text Box 9"/>
          <p:cNvSpPr txBox="1">
            <a:spLocks noChangeArrowheads="1"/>
          </p:cNvSpPr>
          <p:nvPr/>
        </p:nvSpPr>
        <p:spPr bwMode="auto">
          <a:xfrm>
            <a:off x="2785075" y="1717680"/>
            <a:ext cx="1407513"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graphicFrame>
        <p:nvGraphicFramePr>
          <p:cNvPr id="63498" name="Object 101"/>
          <p:cNvGraphicFramePr>
            <a:graphicFrameLocks noChangeAspect="1"/>
          </p:cNvGraphicFramePr>
          <p:nvPr/>
        </p:nvGraphicFramePr>
        <p:xfrm>
          <a:off x="1360488" y="3890963"/>
          <a:ext cx="2278062" cy="1074737"/>
        </p:xfrm>
        <a:graphic>
          <a:graphicData uri="http://schemas.openxmlformats.org/presentationml/2006/ole">
            <mc:AlternateContent xmlns:mc="http://schemas.openxmlformats.org/markup-compatibility/2006">
              <mc:Choice xmlns:v="urn:schemas-microsoft-com:vml" Requires="v">
                <p:oleObj spid="_x0000_s46196" name="Equation" r:id="rId7" imgW="889000" imgH="419100" progId="Equation.DSMT4">
                  <p:embed/>
                </p:oleObj>
              </mc:Choice>
              <mc:Fallback>
                <p:oleObj name="Equation" r:id="rId7" imgW="889000" imgH="419100" progId="Equation.DSMT4">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488" y="3890963"/>
                        <a:ext cx="2278062"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188" name="Picture 31"/>
          <p:cNvPicPr>
            <a:picLocks noChangeAspect="1" noChangeArrowheads="1"/>
          </p:cNvPicPr>
          <p:nvPr/>
        </p:nvPicPr>
        <p:blipFill>
          <a:blip r:embed="rId9"/>
          <a:srcRect/>
          <a:stretch>
            <a:fillRect/>
          </a:stretch>
        </p:blipFill>
        <p:spPr bwMode="auto">
          <a:xfrm>
            <a:off x="958055" y="5453063"/>
            <a:ext cx="344487" cy="555625"/>
          </a:xfrm>
          <a:prstGeom prst="rect">
            <a:avLst/>
          </a:prstGeom>
          <a:noFill/>
          <a:ln w="9525">
            <a:noFill/>
            <a:miter lim="800000"/>
            <a:headEnd/>
            <a:tailEnd/>
          </a:ln>
        </p:spPr>
      </p:pic>
      <p:sp>
        <p:nvSpPr>
          <p:cNvPr id="63520" name="Text Box 32"/>
          <p:cNvSpPr txBox="1">
            <a:spLocks noChangeArrowheads="1"/>
          </p:cNvSpPr>
          <p:nvPr/>
        </p:nvSpPr>
        <p:spPr bwMode="auto">
          <a:xfrm>
            <a:off x="3457575" y="415290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pic>
        <p:nvPicPr>
          <p:cNvPr id="46190" name="Picture 46"/>
          <p:cNvPicPr>
            <a:picLocks noChangeAspect="1" noChangeArrowheads="1"/>
          </p:cNvPicPr>
          <p:nvPr/>
        </p:nvPicPr>
        <p:blipFill>
          <a:blip r:embed="rId10"/>
          <a:srcRect/>
          <a:stretch>
            <a:fillRect/>
          </a:stretch>
        </p:blipFill>
        <p:spPr bwMode="auto">
          <a:xfrm>
            <a:off x="1000124" y="4130675"/>
            <a:ext cx="377825" cy="541338"/>
          </a:xfrm>
          <a:prstGeom prst="rect">
            <a:avLst/>
          </a:prstGeom>
          <a:noFill/>
          <a:ln w="9525">
            <a:noFill/>
            <a:miter lim="800000"/>
            <a:headEnd/>
            <a:tailEnd/>
          </a:ln>
        </p:spPr>
      </p:pic>
      <p:sp>
        <p:nvSpPr>
          <p:cNvPr id="63540" name="Text Box 52"/>
          <p:cNvSpPr txBox="1">
            <a:spLocks noChangeArrowheads="1"/>
          </p:cNvSpPr>
          <p:nvPr/>
        </p:nvSpPr>
        <p:spPr bwMode="auto">
          <a:xfrm>
            <a:off x="3143250" y="546735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sp>
        <p:nvSpPr>
          <p:cNvPr id="63545" name="Text Box 57"/>
          <p:cNvSpPr txBox="1">
            <a:spLocks noChangeArrowheads="1"/>
          </p:cNvSpPr>
          <p:nvPr/>
        </p:nvSpPr>
        <p:spPr bwMode="auto">
          <a:xfrm>
            <a:off x="5191125" y="5362575"/>
            <a:ext cx="3562350" cy="641350"/>
          </a:xfrm>
          <a:prstGeom prst="rect">
            <a:avLst/>
          </a:prstGeom>
          <a:noFill/>
          <a:ln w="9525">
            <a:noFill/>
            <a:miter lim="800000"/>
            <a:headEnd/>
            <a:tailEnd/>
          </a:ln>
        </p:spPr>
        <p:txBody>
          <a:bodyPr>
            <a:spAutoFit/>
          </a:bodyPr>
          <a:lstStyle/>
          <a:p>
            <a:pPr>
              <a:spcBef>
                <a:spcPct val="50000"/>
              </a:spcBef>
            </a:pPr>
            <a:r>
              <a:rPr lang="en-US"/>
              <a:t>Does this shape have any lines of symmetry?</a:t>
            </a:r>
          </a:p>
        </p:txBody>
      </p:sp>
      <p:grpSp>
        <p:nvGrpSpPr>
          <p:cNvPr id="6" name="Group 41"/>
          <p:cNvGrpSpPr>
            <a:grpSpLocks/>
          </p:cNvGrpSpPr>
          <p:nvPr/>
        </p:nvGrpSpPr>
        <p:grpSpPr bwMode="auto">
          <a:xfrm>
            <a:off x="5521325" y="3721100"/>
            <a:ext cx="479425" cy="1060450"/>
            <a:chOff x="3490" y="2336"/>
            <a:chExt cx="302" cy="680"/>
          </a:xfrm>
        </p:grpSpPr>
        <p:sp>
          <p:nvSpPr>
            <p:cNvPr id="46215" name="Line 42"/>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46216" name="Line 43"/>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46217" name="Line 44"/>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46218" name="Text Box 45"/>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dirty="0"/>
                <a:t>2.7in.</a:t>
              </a:r>
            </a:p>
          </p:txBody>
        </p:sp>
      </p:grpSp>
      <p:sp>
        <p:nvSpPr>
          <p:cNvPr id="63516" name="Line 28"/>
          <p:cNvSpPr>
            <a:spLocks noChangeShapeType="1"/>
          </p:cNvSpPr>
          <p:nvPr/>
        </p:nvSpPr>
        <p:spPr bwMode="auto">
          <a:xfrm flipV="1">
            <a:off x="5981700" y="2085975"/>
            <a:ext cx="2686050" cy="2676525"/>
          </a:xfrm>
          <a:prstGeom prst="line">
            <a:avLst/>
          </a:prstGeom>
          <a:noFill/>
          <a:ln w="19050">
            <a:solidFill>
              <a:srgbClr val="FFFF00"/>
            </a:solidFill>
            <a:prstDash val="dashDot"/>
            <a:round/>
            <a:headEnd/>
            <a:tailEnd/>
          </a:ln>
        </p:spPr>
        <p:txBody>
          <a:bodyPr/>
          <a:lstStyle/>
          <a:p>
            <a:endParaRPr lang="en-US"/>
          </a:p>
        </p:txBody>
      </p:sp>
      <p:sp>
        <p:nvSpPr>
          <p:cNvPr id="63517" name="Line 29"/>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63518" name="Line 30"/>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pic>
        <p:nvPicPr>
          <p:cNvPr id="46197" name="Picture 24" descr="datum"/>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824663" y="3519488"/>
            <a:ext cx="396875" cy="398462"/>
          </a:xfrm>
          <a:prstGeom prst="rect">
            <a:avLst/>
          </a:prstGeom>
          <a:noFill/>
          <a:ln w="9525">
            <a:noFill/>
            <a:miter lim="800000"/>
            <a:headEnd/>
            <a:tailEnd/>
          </a:ln>
        </p:spPr>
      </p:pic>
      <p:grpSp>
        <p:nvGrpSpPr>
          <p:cNvPr id="5" name="Group 40"/>
          <p:cNvGrpSpPr>
            <a:grpSpLocks/>
          </p:cNvGrpSpPr>
          <p:nvPr/>
        </p:nvGrpSpPr>
        <p:grpSpPr bwMode="auto">
          <a:xfrm rot="5400000">
            <a:off x="6267450" y="1597026"/>
            <a:ext cx="479425" cy="1035050"/>
            <a:chOff x="3490" y="2336"/>
            <a:chExt cx="302" cy="680"/>
          </a:xfrm>
        </p:grpSpPr>
        <p:sp>
          <p:nvSpPr>
            <p:cNvPr id="46211" name="Line 36"/>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46212" name="Line 37"/>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46213" name="Line 38"/>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46214" name="Text Box 39"/>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a:t>2.7in.</a:t>
              </a:r>
            </a:p>
          </p:txBody>
        </p:sp>
      </p:grpSp>
      <p:grpSp>
        <p:nvGrpSpPr>
          <p:cNvPr id="46199" name="Group 120"/>
          <p:cNvGrpSpPr>
            <a:grpSpLocks/>
          </p:cNvGrpSpPr>
          <p:nvPr/>
        </p:nvGrpSpPr>
        <p:grpSpPr bwMode="auto">
          <a:xfrm>
            <a:off x="5173663" y="2493963"/>
            <a:ext cx="1495425" cy="2295525"/>
            <a:chOff x="314" y="1726"/>
            <a:chExt cx="942" cy="1446"/>
          </a:xfrm>
        </p:grpSpPr>
        <p:sp>
          <p:nvSpPr>
            <p:cNvPr id="46206" name="Line 121"/>
            <p:cNvSpPr>
              <a:spLocks noChangeShapeType="1"/>
            </p:cNvSpPr>
            <p:nvPr/>
          </p:nvSpPr>
          <p:spPr bwMode="auto">
            <a:xfrm rot="16200000" flipH="1">
              <a:off x="548" y="3070"/>
              <a:ext cx="0" cy="202"/>
            </a:xfrm>
            <a:prstGeom prst="line">
              <a:avLst/>
            </a:prstGeom>
            <a:noFill/>
            <a:ln w="9525">
              <a:solidFill>
                <a:schemeClr val="tx1"/>
              </a:solidFill>
              <a:round/>
              <a:headEnd/>
              <a:tailEnd/>
            </a:ln>
          </p:spPr>
          <p:txBody>
            <a:bodyPr/>
            <a:lstStyle/>
            <a:p>
              <a:endParaRPr lang="en-US"/>
            </a:p>
          </p:txBody>
        </p:sp>
        <p:sp>
          <p:nvSpPr>
            <p:cNvPr id="46207" name="Line 122"/>
            <p:cNvSpPr>
              <a:spLocks noChangeShapeType="1"/>
            </p:cNvSpPr>
            <p:nvPr/>
          </p:nvSpPr>
          <p:spPr bwMode="auto">
            <a:xfrm rot="16200000" flipH="1">
              <a:off x="547" y="1625"/>
              <a:ext cx="0" cy="201"/>
            </a:xfrm>
            <a:prstGeom prst="line">
              <a:avLst/>
            </a:prstGeom>
            <a:noFill/>
            <a:ln w="9525">
              <a:solidFill>
                <a:schemeClr val="tx1"/>
              </a:solidFill>
              <a:round/>
              <a:headEnd/>
              <a:tailEnd/>
            </a:ln>
          </p:spPr>
          <p:txBody>
            <a:bodyPr/>
            <a:lstStyle/>
            <a:p>
              <a:endParaRPr lang="en-US"/>
            </a:p>
          </p:txBody>
        </p:sp>
        <p:sp>
          <p:nvSpPr>
            <p:cNvPr id="46208" name="Line 123"/>
            <p:cNvSpPr>
              <a:spLocks noChangeShapeType="1"/>
            </p:cNvSpPr>
            <p:nvPr/>
          </p:nvSpPr>
          <p:spPr bwMode="auto">
            <a:xfrm rot="-5400000">
              <a:off x="264" y="2874"/>
              <a:ext cx="596" cy="0"/>
            </a:xfrm>
            <a:prstGeom prst="line">
              <a:avLst/>
            </a:prstGeom>
            <a:noFill/>
            <a:ln w="9525">
              <a:solidFill>
                <a:schemeClr val="tx1"/>
              </a:solidFill>
              <a:round/>
              <a:headEnd type="triangle" w="med" len="med"/>
              <a:tailEnd/>
            </a:ln>
          </p:spPr>
          <p:txBody>
            <a:bodyPr/>
            <a:lstStyle/>
            <a:p>
              <a:endParaRPr lang="en-US"/>
            </a:p>
          </p:txBody>
        </p:sp>
        <p:sp>
          <p:nvSpPr>
            <p:cNvPr id="46209" name="Line 124"/>
            <p:cNvSpPr>
              <a:spLocks noChangeShapeType="1"/>
            </p:cNvSpPr>
            <p:nvPr/>
          </p:nvSpPr>
          <p:spPr bwMode="auto">
            <a:xfrm rot="-5400000">
              <a:off x="260" y="2025"/>
              <a:ext cx="598" cy="0"/>
            </a:xfrm>
            <a:prstGeom prst="line">
              <a:avLst/>
            </a:prstGeom>
            <a:noFill/>
            <a:ln w="9525">
              <a:solidFill>
                <a:schemeClr val="tx1"/>
              </a:solidFill>
              <a:round/>
              <a:headEnd/>
              <a:tailEnd type="triangle" w="med" len="med"/>
            </a:ln>
          </p:spPr>
          <p:txBody>
            <a:bodyPr/>
            <a:lstStyle/>
            <a:p>
              <a:endParaRPr lang="en-US"/>
            </a:p>
          </p:txBody>
        </p:sp>
        <p:sp>
          <p:nvSpPr>
            <p:cNvPr id="46210" name="Text Box 125"/>
            <p:cNvSpPr txBox="1">
              <a:spLocks noChangeArrowheads="1"/>
            </p:cNvSpPr>
            <p:nvPr/>
          </p:nvSpPr>
          <p:spPr bwMode="auto">
            <a:xfrm>
              <a:off x="314" y="2339"/>
              <a:ext cx="942" cy="231"/>
            </a:xfrm>
            <a:prstGeom prst="rect">
              <a:avLst/>
            </a:prstGeom>
            <a:noFill/>
            <a:ln w="9525">
              <a:noFill/>
              <a:miter lim="800000"/>
              <a:headEnd/>
              <a:tailEnd/>
            </a:ln>
          </p:spPr>
          <p:txBody>
            <a:bodyPr>
              <a:spAutoFit/>
            </a:bodyPr>
            <a:lstStyle/>
            <a:p>
              <a:pPr>
                <a:spcBef>
                  <a:spcPct val="50000"/>
                </a:spcBef>
              </a:pPr>
              <a:r>
                <a:rPr lang="en-US"/>
                <a:t>6 in.</a:t>
              </a:r>
            </a:p>
          </p:txBody>
        </p:sp>
      </p:grpSp>
      <p:grpSp>
        <p:nvGrpSpPr>
          <p:cNvPr id="46200" name="Group 126"/>
          <p:cNvGrpSpPr>
            <a:grpSpLocks/>
          </p:cNvGrpSpPr>
          <p:nvPr/>
        </p:nvGrpSpPr>
        <p:grpSpPr bwMode="auto">
          <a:xfrm>
            <a:off x="5986463" y="4797425"/>
            <a:ext cx="2281237" cy="403225"/>
            <a:chOff x="3926" y="3497"/>
            <a:chExt cx="1437" cy="254"/>
          </a:xfrm>
        </p:grpSpPr>
        <p:sp>
          <p:nvSpPr>
            <p:cNvPr id="46201" name="Line 127"/>
            <p:cNvSpPr>
              <a:spLocks noChangeShapeType="1"/>
            </p:cNvSpPr>
            <p:nvPr/>
          </p:nvSpPr>
          <p:spPr bwMode="auto">
            <a:xfrm flipH="1">
              <a:off x="3929" y="3498"/>
              <a:ext cx="0" cy="201"/>
            </a:xfrm>
            <a:prstGeom prst="line">
              <a:avLst/>
            </a:prstGeom>
            <a:noFill/>
            <a:ln w="9525">
              <a:solidFill>
                <a:schemeClr val="tx1"/>
              </a:solidFill>
              <a:round/>
              <a:headEnd/>
              <a:tailEnd/>
            </a:ln>
          </p:spPr>
          <p:txBody>
            <a:bodyPr/>
            <a:lstStyle/>
            <a:p>
              <a:endParaRPr lang="en-US"/>
            </a:p>
          </p:txBody>
        </p:sp>
        <p:sp>
          <p:nvSpPr>
            <p:cNvPr id="46202" name="Line 128"/>
            <p:cNvSpPr>
              <a:spLocks noChangeShapeType="1"/>
            </p:cNvSpPr>
            <p:nvPr/>
          </p:nvSpPr>
          <p:spPr bwMode="auto">
            <a:xfrm flipH="1">
              <a:off x="5363" y="3497"/>
              <a:ext cx="0" cy="202"/>
            </a:xfrm>
            <a:prstGeom prst="line">
              <a:avLst/>
            </a:prstGeom>
            <a:noFill/>
            <a:ln w="9525">
              <a:solidFill>
                <a:schemeClr val="tx1"/>
              </a:solidFill>
              <a:round/>
              <a:headEnd/>
              <a:tailEnd/>
            </a:ln>
          </p:spPr>
          <p:txBody>
            <a:bodyPr/>
            <a:lstStyle/>
            <a:p>
              <a:endParaRPr lang="en-US"/>
            </a:p>
          </p:txBody>
        </p:sp>
        <p:sp>
          <p:nvSpPr>
            <p:cNvPr id="46203" name="Line 129"/>
            <p:cNvSpPr>
              <a:spLocks noChangeShapeType="1"/>
            </p:cNvSpPr>
            <p:nvPr/>
          </p:nvSpPr>
          <p:spPr bwMode="auto">
            <a:xfrm>
              <a:off x="3926" y="3613"/>
              <a:ext cx="475" cy="0"/>
            </a:xfrm>
            <a:prstGeom prst="line">
              <a:avLst/>
            </a:prstGeom>
            <a:noFill/>
            <a:ln w="9525">
              <a:solidFill>
                <a:schemeClr val="tx1"/>
              </a:solidFill>
              <a:round/>
              <a:headEnd type="triangle" w="med" len="med"/>
              <a:tailEnd/>
            </a:ln>
          </p:spPr>
          <p:txBody>
            <a:bodyPr/>
            <a:lstStyle/>
            <a:p>
              <a:endParaRPr lang="en-US"/>
            </a:p>
          </p:txBody>
        </p:sp>
        <p:sp>
          <p:nvSpPr>
            <p:cNvPr id="46204" name="Line 130"/>
            <p:cNvSpPr>
              <a:spLocks noChangeShapeType="1"/>
            </p:cNvSpPr>
            <p:nvPr/>
          </p:nvSpPr>
          <p:spPr bwMode="auto">
            <a:xfrm>
              <a:off x="4769" y="3610"/>
              <a:ext cx="592" cy="0"/>
            </a:xfrm>
            <a:prstGeom prst="line">
              <a:avLst/>
            </a:prstGeom>
            <a:noFill/>
            <a:ln w="9525">
              <a:solidFill>
                <a:schemeClr val="tx1"/>
              </a:solidFill>
              <a:round/>
              <a:headEnd/>
              <a:tailEnd type="triangle" w="med" len="med"/>
            </a:ln>
          </p:spPr>
          <p:txBody>
            <a:bodyPr/>
            <a:lstStyle/>
            <a:p>
              <a:endParaRPr lang="en-US"/>
            </a:p>
          </p:txBody>
        </p:sp>
        <p:sp>
          <p:nvSpPr>
            <p:cNvPr id="46205" name="Text Box 131"/>
            <p:cNvSpPr txBox="1">
              <a:spLocks noChangeArrowheads="1"/>
            </p:cNvSpPr>
            <p:nvPr/>
          </p:nvSpPr>
          <p:spPr bwMode="auto">
            <a:xfrm>
              <a:off x="4436" y="3520"/>
              <a:ext cx="780" cy="231"/>
            </a:xfrm>
            <a:prstGeom prst="rect">
              <a:avLst/>
            </a:prstGeom>
            <a:noFill/>
            <a:ln w="9525">
              <a:noFill/>
              <a:miter lim="800000"/>
              <a:headEnd/>
              <a:tailEnd/>
            </a:ln>
          </p:spPr>
          <p:txBody>
            <a:bodyPr>
              <a:spAutoFit/>
            </a:bodyPr>
            <a:lstStyle/>
            <a:p>
              <a:pPr>
                <a:spcBef>
                  <a:spcPct val="50000"/>
                </a:spcBef>
              </a:pPr>
              <a:r>
                <a:rPr lang="en-US"/>
                <a:t>6 in.</a:t>
              </a:r>
            </a:p>
          </p:txBody>
        </p:sp>
      </p:grpSp>
      <mc:AlternateContent xmlns:mc="http://schemas.openxmlformats.org/markup-compatibility/2006" xmlns:a14="http://schemas.microsoft.com/office/drawing/2010/main">
        <mc:Choice Requires="a14">
          <p:sp>
            <p:nvSpPr>
              <p:cNvPr id="61" name="Rectangle 60"/>
              <p:cNvSpPr/>
              <p:nvPr/>
            </p:nvSpPr>
            <p:spPr>
              <a:xfrm>
                <a:off x="1687429" y="1597031"/>
                <a:ext cx="129554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a:rPr>
                          </m:ctrlPr>
                        </m:naryPr>
                        <m:sub/>
                        <m:sup/>
                        <m:e>
                          <m:sSub>
                            <m:sSubPr>
                              <m:ctrlPr>
                                <a:rPr lang="en-US" b="1" i="1" dirty="0">
                                  <a:solidFill>
                                    <a:srgbClr val="0000FF"/>
                                  </a:solidFill>
                                  <a:latin typeface="Cambria Math"/>
                                </a:rPr>
                              </m:ctrlPr>
                            </m:sSubPr>
                            <m:e>
                              <m:sSub>
                                <m:sSubPr>
                                  <m:ctrlPr>
                                    <a:rPr lang="en-US" b="1" i="1" dirty="0">
                                      <a:solidFill>
                                        <a:srgbClr val="0000FF"/>
                                      </a:solidFill>
                                      <a:latin typeface="Cambria Math"/>
                                    </a:rPr>
                                  </m:ctrlPr>
                                </m:sSubPr>
                                <m:e>
                                  <m:r>
                                    <a:rPr lang="en-US" b="1" dirty="0">
                                      <a:solidFill>
                                        <a:srgbClr val="0000FF"/>
                                      </a:solidFill>
                                      <a:latin typeface="Cambria Math"/>
                                    </a:rPr>
                                    <m:t>𝐀</m:t>
                                  </m:r>
                                </m:e>
                                <m:sub>
                                  <m:r>
                                    <a:rPr lang="en-US" b="1" dirty="0">
                                      <a:solidFill>
                                        <a:srgbClr val="0000FF"/>
                                      </a:solidFill>
                                      <a:latin typeface="Cambria Math"/>
                                    </a:rPr>
                                    <m:t>𝐢</m:t>
                                  </m:r>
                                  <m:r>
                                    <a:rPr lang="en-US" b="1" i="0" dirty="0" smtClean="0">
                                      <a:solidFill>
                                        <a:srgbClr val="0000FF"/>
                                      </a:solidFill>
                                      <a:latin typeface="Cambria Math"/>
                                    </a:rPr>
                                    <m:t> </m:t>
                                  </m:r>
                                </m:sub>
                              </m:sSub>
                              <m:bar>
                                <m:barPr>
                                  <m:pos m:val="top"/>
                                  <m:ctrlPr>
                                    <a:rPr lang="en-US" b="1" i="1" dirty="0">
                                      <a:solidFill>
                                        <a:srgbClr val="0000FF"/>
                                      </a:solidFill>
                                      <a:latin typeface="Cambria Math"/>
                                    </a:rPr>
                                  </m:ctrlPr>
                                </m:barPr>
                                <m:e>
                                  <m:r>
                                    <a:rPr lang="en-US" b="1" i="1" dirty="0" smtClean="0">
                                      <a:solidFill>
                                        <a:srgbClr val="0000FF"/>
                                      </a:solidFill>
                                      <a:latin typeface="Cambria Math"/>
                                    </a:rPr>
                                    <m:t>𝒙</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chemeClr val="accent2"/>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1687429" y="1597031"/>
                <a:ext cx="1295546" cy="76309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700439" y="2239964"/>
                <a:ext cx="126348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a:rPr>
                          </m:ctrlPr>
                        </m:naryPr>
                        <m:sub/>
                        <m:sup/>
                        <m:e>
                          <m:sSub>
                            <m:sSubPr>
                              <m:ctrlPr>
                                <a:rPr lang="en-US" b="1" i="1" dirty="0">
                                  <a:solidFill>
                                    <a:srgbClr val="0000FF"/>
                                  </a:solidFill>
                                  <a:latin typeface="Cambria Math"/>
                                </a:rPr>
                              </m:ctrlPr>
                            </m:sSubPr>
                            <m:e>
                              <m:sSub>
                                <m:sSubPr>
                                  <m:ctrlPr>
                                    <a:rPr lang="en-US" b="1" i="1" dirty="0">
                                      <a:solidFill>
                                        <a:srgbClr val="0000FF"/>
                                      </a:solidFill>
                                      <a:latin typeface="Cambria Math"/>
                                    </a:rPr>
                                  </m:ctrlPr>
                                </m:sSubPr>
                                <m:e>
                                  <m:r>
                                    <a:rPr lang="en-US" b="1" dirty="0">
                                      <a:solidFill>
                                        <a:srgbClr val="0000FF"/>
                                      </a:solidFill>
                                      <a:latin typeface="Cambria Math"/>
                                    </a:rPr>
                                    <m:t>𝐀</m:t>
                                  </m:r>
                                </m:e>
                                <m:sub>
                                  <m:r>
                                    <a:rPr lang="en-US" b="1" dirty="0">
                                      <a:solidFill>
                                        <a:srgbClr val="0000FF"/>
                                      </a:solidFill>
                                      <a:latin typeface="Cambria Math"/>
                                    </a:rPr>
                                    <m:t>𝐢</m:t>
                                  </m:r>
                                </m:sub>
                              </m:sSub>
                              <m:bar>
                                <m:barPr>
                                  <m:pos m:val="top"/>
                                  <m:ctrlPr>
                                    <a:rPr lang="en-US" b="1" i="1" dirty="0">
                                      <a:solidFill>
                                        <a:srgbClr val="0000FF"/>
                                      </a:solidFill>
                                      <a:latin typeface="Cambria Math"/>
                                    </a:rPr>
                                  </m:ctrlPr>
                                </m:barPr>
                                <m:e>
                                  <m:r>
                                    <a:rPr lang="en-US" b="1" i="1" dirty="0">
                                      <a:solidFill>
                                        <a:srgbClr val="0000FF"/>
                                      </a:solidFill>
                                      <a:latin typeface="Cambria Math"/>
                                    </a:rPr>
                                    <m:t>𝒚</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rgbClr val="0000FF"/>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1700439" y="2239964"/>
                <a:ext cx="1263486" cy="763094"/>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1820779" y="2924064"/>
                <a:ext cx="1050992"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b="1" i="1" smtClean="0">
                              <a:solidFill>
                                <a:srgbClr val="FF0000"/>
                              </a:solidFill>
                              <a:latin typeface="Cambria Math"/>
                            </a:rPr>
                          </m:ctrlPr>
                        </m:naryPr>
                        <m:sub/>
                        <m:sup/>
                        <m:e>
                          <m:sSub>
                            <m:sSubPr>
                              <m:ctrlPr>
                                <a:rPr lang="en-US" b="1" i="1" smtClean="0">
                                  <a:solidFill>
                                    <a:srgbClr val="FF0000"/>
                                  </a:solidFill>
                                  <a:latin typeface="Cambria Math"/>
                                </a:rPr>
                              </m:ctrlPr>
                            </m:sSubPr>
                            <m:e>
                              <m:r>
                                <a:rPr lang="en-US" b="1" i="0" smtClean="0">
                                  <a:solidFill>
                                    <a:srgbClr val="FF0000"/>
                                  </a:solidFill>
                                  <a:latin typeface="Cambria Math"/>
                                </a:rPr>
                                <m:t>𝐀</m:t>
                              </m:r>
                            </m:e>
                            <m:sub>
                              <m:r>
                                <a:rPr lang="en-US" b="1" i="0" smtClean="0">
                                  <a:solidFill>
                                    <a:srgbClr val="FF0000"/>
                                  </a:solidFill>
                                  <a:latin typeface="Cambria Math"/>
                                </a:rPr>
                                <m:t>𝐢</m:t>
                              </m:r>
                            </m:sub>
                          </m:sSub>
                          <m:r>
                            <a:rPr lang="en-US" b="1" i="0" dirty="0">
                              <a:solidFill>
                                <a:srgbClr val="FF0000"/>
                              </a:solidFill>
                              <a:latin typeface="Cambria Math"/>
                            </a:rPr>
                            <m:t>=</m:t>
                          </m:r>
                        </m:e>
                      </m:nary>
                    </m:oMath>
                  </m:oMathPara>
                </a14:m>
                <a:endParaRPr lang="en-US" b="1" dirty="0"/>
              </a:p>
            </p:txBody>
          </p:sp>
        </mc:Choice>
        <mc:Fallback xmlns="">
          <p:sp>
            <p:nvSpPr>
              <p:cNvPr id="63" name="Rectangle 62"/>
              <p:cNvSpPr>
                <a:spLocks noRot="1" noChangeAspect="1" noMove="1" noResize="1" noEditPoints="1" noAdjustHandles="1" noChangeArrowheads="1" noChangeShapeType="1" noTextEdit="1"/>
              </p:cNvSpPr>
              <p:nvPr/>
            </p:nvSpPr>
            <p:spPr>
              <a:xfrm>
                <a:off x="1820779" y="2924064"/>
                <a:ext cx="1050992" cy="763094"/>
              </a:xfrm>
              <a:prstGeom prst="rect">
                <a:avLst/>
              </a:prstGeom>
              <a:blipFill rotWithShape="1">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5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5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1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5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5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5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0" grpId="0"/>
      <p:bldP spid="63540" grpId="0"/>
      <p:bldP spid="63545" grpId="0"/>
      <p:bldP spid="63516" grpId="0" animBg="1"/>
      <p:bldP spid="63517" grpId="0" animBg="1"/>
      <p:bldP spid="635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37" name="Rectangle 3"/>
          <p:cNvSpPr>
            <a:spLocks noGrp="1" noChangeArrowheads="1"/>
          </p:cNvSpPr>
          <p:nvPr>
            <p:ph type="title"/>
          </p:nvPr>
        </p:nvSpPr>
        <p:spPr/>
        <p:txBody>
          <a:bodyPr/>
          <a:lstStyle/>
          <a:p>
            <a:pPr eaLnBrk="1" hangingPunct="1"/>
            <a:r>
              <a:rPr lang="en-US" smtClean="0"/>
              <a:t>Centroid Location Equations </a:t>
            </a:r>
            <a:br>
              <a:rPr lang="en-US" smtClean="0"/>
            </a:br>
            <a:r>
              <a:rPr lang="en-US" sz="3600" smtClean="0">
                <a:solidFill>
                  <a:srgbClr val="FF0000"/>
                </a:solidFill>
              </a:rPr>
              <a:t>Complex Shapes</a:t>
            </a:r>
          </a:p>
        </p:txBody>
      </p:sp>
      <p:sp>
        <p:nvSpPr>
          <p:cNvPr id="47138" name="Line 16"/>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47139" name="Line 17"/>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graphicFrame>
        <p:nvGraphicFramePr>
          <p:cNvPr id="47134" name="Object 30"/>
          <p:cNvGraphicFramePr>
            <a:graphicFrameLocks noChangeAspect="1"/>
          </p:cNvGraphicFramePr>
          <p:nvPr>
            <p:extLst>
              <p:ext uri="{D42A27DB-BD31-4B8C-83A1-F6EECF244321}">
                <p14:modId xmlns:p14="http://schemas.microsoft.com/office/powerpoint/2010/main" val="697327831"/>
              </p:ext>
            </p:extLst>
          </p:nvPr>
        </p:nvGraphicFramePr>
        <p:xfrm>
          <a:off x="996950" y="3362325"/>
          <a:ext cx="2689225" cy="1793875"/>
        </p:xfrm>
        <a:graphic>
          <a:graphicData uri="http://schemas.openxmlformats.org/presentationml/2006/ole">
            <mc:AlternateContent xmlns:mc="http://schemas.openxmlformats.org/markup-compatibility/2006">
              <mc:Choice xmlns:v="urn:schemas-microsoft-com:vml" Requires="v">
                <p:oleObj spid="_x0000_s47152" name="Equation" r:id="rId4" imgW="723600" imgH="482400" progId="Equation.DSMT4">
                  <p:embed/>
                </p:oleObj>
              </mc:Choice>
              <mc:Fallback>
                <p:oleObj name="Equation" r:id="rId4" imgW="723600" imgH="482400" progId="Equation.DSMT4">
                  <p:embed/>
                  <p:pic>
                    <p:nvPicPr>
                      <p:cNvPr id="0" name="Picture 30"/>
                      <p:cNvPicPr>
                        <a:picLocks noChangeAspect="1" noChangeArrowheads="1"/>
                      </p:cNvPicPr>
                      <p:nvPr/>
                    </p:nvPicPr>
                    <p:blipFill>
                      <a:blip r:embed="rId5"/>
                      <a:srcRect/>
                      <a:stretch>
                        <a:fillRect/>
                      </a:stretch>
                    </p:blipFill>
                    <p:spPr bwMode="auto">
                      <a:xfrm>
                        <a:off x="996950" y="3362325"/>
                        <a:ext cx="2689225"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5" name="Object 31"/>
          <p:cNvGraphicFramePr>
            <a:graphicFrameLocks noChangeAspect="1"/>
          </p:cNvGraphicFramePr>
          <p:nvPr>
            <p:extLst>
              <p:ext uri="{D42A27DB-BD31-4B8C-83A1-F6EECF244321}">
                <p14:modId xmlns:p14="http://schemas.microsoft.com/office/powerpoint/2010/main" val="2992250110"/>
              </p:ext>
            </p:extLst>
          </p:nvPr>
        </p:nvGraphicFramePr>
        <p:xfrm>
          <a:off x="925513" y="1316038"/>
          <a:ext cx="2687637" cy="1789112"/>
        </p:xfrm>
        <a:graphic>
          <a:graphicData uri="http://schemas.openxmlformats.org/presentationml/2006/ole">
            <mc:AlternateContent xmlns:mc="http://schemas.openxmlformats.org/markup-compatibility/2006">
              <mc:Choice xmlns:v="urn:schemas-microsoft-com:vml" Requires="v">
                <p:oleObj spid="_x0000_s47153" name="Equation" r:id="rId6" imgW="723600" imgH="482400" progId="Equation.DSMT4">
                  <p:embed/>
                </p:oleObj>
              </mc:Choice>
              <mc:Fallback>
                <p:oleObj name="Equation" r:id="rId6" imgW="723600" imgH="482400" progId="Equation.DSMT4">
                  <p:embed/>
                  <p:pic>
                    <p:nvPicPr>
                      <p:cNvPr id="0" name="Picture 31"/>
                      <p:cNvPicPr>
                        <a:picLocks noChangeAspect="1" noChangeArrowheads="1"/>
                      </p:cNvPicPr>
                      <p:nvPr/>
                    </p:nvPicPr>
                    <p:blipFill>
                      <a:blip r:embed="rId7"/>
                      <a:srcRect/>
                      <a:stretch>
                        <a:fillRect/>
                      </a:stretch>
                    </p:blipFill>
                    <p:spPr bwMode="auto">
                      <a:xfrm>
                        <a:off x="925513" y="1316038"/>
                        <a:ext cx="2687637"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6" name="Object 32"/>
          <p:cNvGraphicFramePr>
            <a:graphicFrameLocks noChangeAspect="1"/>
          </p:cNvGraphicFramePr>
          <p:nvPr>
            <p:extLst>
              <p:ext uri="{D42A27DB-BD31-4B8C-83A1-F6EECF244321}">
                <p14:modId xmlns:p14="http://schemas.microsoft.com/office/powerpoint/2010/main" val="4041740699"/>
              </p:ext>
            </p:extLst>
          </p:nvPr>
        </p:nvGraphicFramePr>
        <p:xfrm>
          <a:off x="5291138" y="2228850"/>
          <a:ext cx="2811462" cy="1943100"/>
        </p:xfrm>
        <a:graphic>
          <a:graphicData uri="http://schemas.openxmlformats.org/presentationml/2006/ole">
            <mc:AlternateContent xmlns:mc="http://schemas.openxmlformats.org/markup-compatibility/2006">
              <mc:Choice xmlns:v="urn:schemas-microsoft-com:vml" Requires="v">
                <p:oleObj spid="_x0000_s47154" name="Equation" r:id="rId8" imgW="698400" imgH="482400" progId="Equation.DSMT4">
                  <p:embed/>
                </p:oleObj>
              </mc:Choice>
              <mc:Fallback>
                <p:oleObj name="Equation" r:id="rId8" imgW="698400" imgH="482400" progId="Equation.DSMT4">
                  <p:embed/>
                  <p:pic>
                    <p:nvPicPr>
                      <p:cNvPr id="0" name="Picture 32"/>
                      <p:cNvPicPr>
                        <a:picLocks noChangeAspect="1" noChangeArrowheads="1"/>
                      </p:cNvPicPr>
                      <p:nvPr/>
                    </p:nvPicPr>
                    <p:blipFill>
                      <a:blip r:embed="rId9"/>
                      <a:srcRect/>
                      <a:stretch>
                        <a:fillRect/>
                      </a:stretch>
                    </p:blipFill>
                    <p:spPr bwMode="auto">
                      <a:xfrm>
                        <a:off x="5291138" y="2228850"/>
                        <a:ext cx="281146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30722" name="Rectangle 3"/>
          <p:cNvSpPr>
            <a:spLocks noGrp="1" noChangeArrowheads="1"/>
          </p:cNvSpPr>
          <p:nvPr>
            <p:ph idx="1"/>
          </p:nvPr>
        </p:nvSpPr>
        <p:spPr>
          <a:xfrm>
            <a:off x="457200" y="990600"/>
            <a:ext cx="7772400" cy="2514600"/>
          </a:xfrm>
        </p:spPr>
        <p:txBody>
          <a:bodyPr/>
          <a:lstStyle/>
          <a:p>
            <a:pPr eaLnBrk="1" hangingPunct="1">
              <a:buFontTx/>
              <a:buNone/>
            </a:pPr>
            <a:r>
              <a:rPr lang="en-US" sz="3600" smtClean="0"/>
              <a:t>	Point of applied force caused by acceleration due to gravity</a:t>
            </a:r>
          </a:p>
          <a:p>
            <a:pPr eaLnBrk="1" hangingPunct="1">
              <a:buFontTx/>
              <a:buNone/>
            </a:pPr>
            <a:r>
              <a:rPr lang="en-US" sz="3600" smtClean="0"/>
              <a:t>	Object is in state of equilibrium if balanced along its centroid</a:t>
            </a:r>
          </a:p>
        </p:txBody>
      </p:sp>
      <p:pic>
        <p:nvPicPr>
          <p:cNvPr id="30723"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46700" y="4167188"/>
            <a:ext cx="1400175" cy="2305050"/>
          </a:xfrm>
          <a:prstGeom prst="rect">
            <a:avLst/>
          </a:prstGeom>
          <a:noFill/>
          <a:ln w="9525">
            <a:noFill/>
            <a:miter lim="800000"/>
            <a:headEnd/>
            <a:tailEnd/>
          </a:ln>
        </p:spPr>
      </p:pic>
      <p:pic>
        <p:nvPicPr>
          <p:cNvPr id="5325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64125" y="3744913"/>
            <a:ext cx="2324100" cy="695325"/>
          </a:xfrm>
          <a:prstGeom prst="rect">
            <a:avLst/>
          </a:prstGeom>
          <a:noFill/>
          <a:ln w="9525">
            <a:noFill/>
            <a:miter lim="800000"/>
            <a:headEnd/>
            <a:tailEnd/>
          </a:ln>
        </p:spPr>
      </p:pic>
      <p:pic>
        <p:nvPicPr>
          <p:cNvPr id="30725" name="Picture 9" descr="weightBalance.jpg"/>
          <p:cNvPicPr>
            <a:picLocks noChangeAspect="1"/>
          </p:cNvPicPr>
          <p:nvPr/>
        </p:nvPicPr>
        <p:blipFill>
          <a:blip r:embed="rId5"/>
          <a:srcRect/>
          <a:stretch>
            <a:fillRect/>
          </a:stretch>
        </p:blipFill>
        <p:spPr bwMode="auto">
          <a:xfrm>
            <a:off x="1782763" y="3736975"/>
            <a:ext cx="2001837" cy="274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accel="50000" decel="50000" autoRev="1" fill="hold" nodeType="clickEffect">
                                  <p:stCondLst>
                                    <p:cond delay="0"/>
                                  </p:stCondLst>
                                  <p:childTnLst>
                                    <p:animRot by="1800000">
                                      <p:cBhvr>
                                        <p:cTn id="6" dur="2000" fill="hold"/>
                                        <p:tgtEl>
                                          <p:spTgt spid="532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srcRect/>
          <a:stretch>
            <a:fillRect/>
          </a:stretch>
        </p:blipFill>
        <p:spPr bwMode="auto">
          <a:xfrm>
            <a:off x="4876800" y="1676400"/>
            <a:ext cx="4086225" cy="4114800"/>
          </a:xfrm>
          <a:prstGeom prst="rect">
            <a:avLst/>
          </a:prstGeom>
          <a:noFill/>
          <a:ln w="9525">
            <a:noFill/>
            <a:miter lim="800000"/>
            <a:headEnd/>
            <a:tailEnd/>
          </a:ln>
        </p:spPr>
      </p:pic>
      <p:pic>
        <p:nvPicPr>
          <p:cNvPr id="19460" name="Picture 4"/>
          <p:cNvPicPr>
            <a:picLocks noChangeAspect="1" noChangeArrowheads="1"/>
          </p:cNvPicPr>
          <p:nvPr/>
        </p:nvPicPr>
        <p:blipFill>
          <a:blip r:embed="rId4"/>
          <a:srcRect/>
          <a:stretch>
            <a:fillRect/>
          </a:stretch>
        </p:blipFill>
        <p:spPr bwMode="auto">
          <a:xfrm>
            <a:off x="228600" y="1752600"/>
            <a:ext cx="4132263" cy="4110038"/>
          </a:xfrm>
          <a:prstGeom prst="rect">
            <a:avLst/>
          </a:prstGeom>
          <a:noFill/>
          <a:ln w="9525">
            <a:noFill/>
            <a:miter lim="800000"/>
            <a:headEnd/>
            <a:tailEnd/>
          </a:ln>
        </p:spPr>
      </p:pic>
      <p:sp>
        <p:nvSpPr>
          <p:cNvPr id="94211" name="Rectangle 6"/>
          <p:cNvSpPr>
            <a:spLocks noGrp="1" noChangeArrowheads="1"/>
          </p:cNvSpPr>
          <p:nvPr>
            <p:ph type="title"/>
          </p:nvPr>
        </p:nvSpPr>
        <p:spPr>
          <a:xfrm>
            <a:off x="0" y="0"/>
            <a:ext cx="8229600" cy="762000"/>
          </a:xfrm>
        </p:spPr>
        <p:txBody>
          <a:bodyPr/>
          <a:lstStyle/>
          <a:p>
            <a:pPr eaLnBrk="1" hangingPunct="1"/>
            <a:r>
              <a:rPr lang="en-US" smtClean="0"/>
              <a:t>Common Structural Elements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ircle(in)">
                                      <p:cBhvr>
                                        <p:cTn id="7" dur="20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ircle(out)">
                                      <p:cBhvr>
                                        <p:cTn id="12"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0"/>
            <a:ext cx="8229600" cy="838200"/>
          </a:xfrm>
        </p:spPr>
        <p:txBody>
          <a:bodyPr/>
          <a:lstStyle/>
          <a:p>
            <a:pPr eaLnBrk="1" hangingPunct="1"/>
            <a:r>
              <a:rPr lang="en-US" smtClean="0"/>
              <a:t>Angle Shape (L-Shape)</a:t>
            </a:r>
          </a:p>
        </p:txBody>
      </p:sp>
      <p:pic>
        <p:nvPicPr>
          <p:cNvPr id="96258" name="Picture 3"/>
          <p:cNvPicPr>
            <a:picLocks noChangeAspect="1" noChangeArrowheads="1"/>
          </p:cNvPicPr>
          <p:nvPr/>
        </p:nvPicPr>
        <p:blipFill>
          <a:blip r:embed="rId3"/>
          <a:srcRect/>
          <a:stretch>
            <a:fillRect/>
          </a:stretch>
        </p:blipFill>
        <p:spPr bwMode="auto">
          <a:xfrm>
            <a:off x="4495800" y="1905000"/>
            <a:ext cx="4059238" cy="4117975"/>
          </a:xfrm>
          <a:prstGeom prst="rect">
            <a:avLst/>
          </a:prstGeom>
          <a:noFill/>
          <a:ln w="9525">
            <a:noFill/>
            <a:miter lim="800000"/>
            <a:headEnd/>
            <a:tailEnd/>
          </a:ln>
        </p:spPr>
      </p:pic>
      <p:pic>
        <p:nvPicPr>
          <p:cNvPr id="96259" name="Picture 4"/>
          <p:cNvPicPr>
            <a:picLocks noChangeAspect="1" noChangeArrowheads="1"/>
          </p:cNvPicPr>
          <p:nvPr/>
        </p:nvPicPr>
        <p:blipFill>
          <a:blip r:embed="rId4"/>
          <a:srcRect/>
          <a:stretch>
            <a:fillRect/>
          </a:stretch>
        </p:blipFill>
        <p:spPr bwMode="auto">
          <a:xfrm>
            <a:off x="1524000" y="1638300"/>
            <a:ext cx="2352675" cy="4686300"/>
          </a:xfrm>
          <a:prstGeom prst="rect">
            <a:avLst/>
          </a:prstGeom>
          <a:noFill/>
          <a:ln w="9525">
            <a:noFill/>
            <a:miter lim="800000"/>
            <a:headEnd/>
            <a:tailEnd/>
          </a:ln>
        </p:spPr>
      </p:pic>
      <p:grpSp>
        <p:nvGrpSpPr>
          <p:cNvPr id="2" name="Group 5"/>
          <p:cNvGrpSpPr>
            <a:grpSpLocks/>
          </p:cNvGrpSpPr>
          <p:nvPr/>
        </p:nvGrpSpPr>
        <p:grpSpPr bwMode="auto">
          <a:xfrm>
            <a:off x="1524000" y="1638300"/>
            <a:ext cx="2362200" cy="4648200"/>
            <a:chOff x="432" y="1104"/>
            <a:chExt cx="1488" cy="2928"/>
          </a:xfrm>
        </p:grpSpPr>
        <p:sp>
          <p:nvSpPr>
            <p:cNvPr id="96264" name="Rectangle 6"/>
            <p:cNvSpPr>
              <a:spLocks noChangeArrowheads="1"/>
            </p:cNvSpPr>
            <p:nvPr/>
          </p:nvSpPr>
          <p:spPr bwMode="auto">
            <a:xfrm>
              <a:off x="432" y="1104"/>
              <a:ext cx="384" cy="292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6265" name="Rectangle 7"/>
            <p:cNvSpPr>
              <a:spLocks noChangeArrowheads="1"/>
            </p:cNvSpPr>
            <p:nvPr/>
          </p:nvSpPr>
          <p:spPr bwMode="auto">
            <a:xfrm>
              <a:off x="816" y="3696"/>
              <a:ext cx="1104" cy="336"/>
            </a:xfrm>
            <a:prstGeom prst="rect">
              <a:avLst/>
            </a:prstGeom>
            <a:solidFill>
              <a:srgbClr val="FFFF99"/>
            </a:solidFill>
            <a:ln w="38100">
              <a:solidFill>
                <a:schemeClr val="tx1"/>
              </a:solidFill>
              <a:miter lim="800000"/>
              <a:headEnd/>
              <a:tailEnd/>
            </a:ln>
          </p:spPr>
          <p:txBody>
            <a:bodyPr wrap="none" anchor="ctr"/>
            <a:lstStyle/>
            <a:p>
              <a:endParaRPr lang="en-US"/>
            </a:p>
          </p:txBody>
        </p:sp>
      </p:grpSp>
      <p:grpSp>
        <p:nvGrpSpPr>
          <p:cNvPr id="3" name="Group 8"/>
          <p:cNvGrpSpPr>
            <a:grpSpLocks/>
          </p:cNvGrpSpPr>
          <p:nvPr/>
        </p:nvGrpSpPr>
        <p:grpSpPr bwMode="auto">
          <a:xfrm>
            <a:off x="1524000" y="1638300"/>
            <a:ext cx="2362200" cy="4648200"/>
            <a:chOff x="432" y="1104"/>
            <a:chExt cx="1488" cy="2928"/>
          </a:xfrm>
        </p:grpSpPr>
        <p:sp>
          <p:nvSpPr>
            <p:cNvPr id="96262" name="Rectangle 9"/>
            <p:cNvSpPr>
              <a:spLocks noChangeArrowheads="1"/>
            </p:cNvSpPr>
            <p:nvPr/>
          </p:nvSpPr>
          <p:spPr bwMode="auto">
            <a:xfrm>
              <a:off x="432" y="3696"/>
              <a:ext cx="1488" cy="336"/>
            </a:xfrm>
            <a:prstGeom prst="rect">
              <a:avLst/>
            </a:prstGeom>
            <a:solidFill>
              <a:srgbClr val="33CCCC"/>
            </a:solidFill>
            <a:ln w="38100">
              <a:solidFill>
                <a:schemeClr val="tx1"/>
              </a:solidFill>
              <a:miter lim="800000"/>
              <a:headEnd/>
              <a:tailEnd/>
            </a:ln>
          </p:spPr>
          <p:txBody>
            <a:bodyPr wrap="none" anchor="ctr"/>
            <a:lstStyle/>
            <a:p>
              <a:endParaRPr lang="en-US"/>
            </a:p>
          </p:txBody>
        </p:sp>
        <p:sp>
          <p:nvSpPr>
            <p:cNvPr id="96263" name="Rectangle 10"/>
            <p:cNvSpPr>
              <a:spLocks noChangeArrowheads="1"/>
            </p:cNvSpPr>
            <p:nvPr/>
          </p:nvSpPr>
          <p:spPr bwMode="auto">
            <a:xfrm>
              <a:off x="432" y="1104"/>
              <a:ext cx="384" cy="2592"/>
            </a:xfrm>
            <a:prstGeom prst="rect">
              <a:avLst/>
            </a:prstGeom>
            <a:solidFill>
              <a:srgbClr val="FF6600"/>
            </a:solidFill>
            <a:ln w="381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5" name="Picture 3"/>
          <p:cNvPicPr>
            <a:picLocks noChangeAspect="1" noChangeArrowheads="1"/>
          </p:cNvPicPr>
          <p:nvPr/>
        </p:nvPicPr>
        <p:blipFill>
          <a:blip r:embed="rId3"/>
          <a:srcRect/>
          <a:stretch>
            <a:fillRect/>
          </a:stretch>
        </p:blipFill>
        <p:spPr bwMode="auto">
          <a:xfrm>
            <a:off x="4419600" y="1676400"/>
            <a:ext cx="4059238" cy="4110038"/>
          </a:xfrm>
          <a:prstGeom prst="rect">
            <a:avLst/>
          </a:prstGeom>
          <a:noFill/>
          <a:ln w="9525">
            <a:noFill/>
            <a:miter lim="800000"/>
            <a:headEnd/>
            <a:tailEnd/>
          </a:ln>
        </p:spPr>
      </p:pic>
      <p:pic>
        <p:nvPicPr>
          <p:cNvPr id="98306" name="Picture 4"/>
          <p:cNvPicPr>
            <a:picLocks noChangeAspect="1" noChangeArrowheads="1"/>
          </p:cNvPicPr>
          <p:nvPr/>
        </p:nvPicPr>
        <p:blipFill>
          <a:blip r:embed="rId4"/>
          <a:srcRect/>
          <a:stretch>
            <a:fillRect/>
          </a:stretch>
        </p:blipFill>
        <p:spPr bwMode="auto">
          <a:xfrm>
            <a:off x="1371600" y="1714500"/>
            <a:ext cx="2362200" cy="4686300"/>
          </a:xfrm>
          <a:prstGeom prst="rect">
            <a:avLst/>
          </a:prstGeom>
          <a:noFill/>
          <a:ln w="9525">
            <a:noFill/>
            <a:miter lim="800000"/>
            <a:headEnd/>
            <a:tailEnd/>
          </a:ln>
        </p:spPr>
      </p:pic>
      <p:grpSp>
        <p:nvGrpSpPr>
          <p:cNvPr id="2" name="Group 5"/>
          <p:cNvGrpSpPr>
            <a:grpSpLocks/>
          </p:cNvGrpSpPr>
          <p:nvPr/>
        </p:nvGrpSpPr>
        <p:grpSpPr bwMode="auto">
          <a:xfrm>
            <a:off x="1371600" y="1752600"/>
            <a:ext cx="2362200" cy="4648200"/>
            <a:chOff x="528" y="1104"/>
            <a:chExt cx="1488" cy="2928"/>
          </a:xfrm>
        </p:grpSpPr>
        <p:sp>
          <p:nvSpPr>
            <p:cNvPr id="98321" name="Rectangle 6"/>
            <p:cNvSpPr>
              <a:spLocks noChangeArrowheads="1"/>
            </p:cNvSpPr>
            <p:nvPr/>
          </p:nvSpPr>
          <p:spPr bwMode="auto">
            <a:xfrm>
              <a:off x="528" y="110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8322" name="Rectangle 7"/>
            <p:cNvSpPr>
              <a:spLocks noChangeArrowheads="1"/>
            </p:cNvSpPr>
            <p:nvPr/>
          </p:nvSpPr>
          <p:spPr bwMode="auto">
            <a:xfrm>
              <a:off x="528" y="374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8323" name="Rectangle 8"/>
            <p:cNvSpPr>
              <a:spLocks noChangeArrowheads="1"/>
            </p:cNvSpPr>
            <p:nvPr/>
          </p:nvSpPr>
          <p:spPr bwMode="auto">
            <a:xfrm>
              <a:off x="528" y="1392"/>
              <a:ext cx="288" cy="2352"/>
            </a:xfrm>
            <a:prstGeom prst="rect">
              <a:avLst/>
            </a:prstGeom>
            <a:solidFill>
              <a:srgbClr val="FFFF99"/>
            </a:solidFill>
            <a:ln w="38100">
              <a:solidFill>
                <a:schemeClr val="tx1"/>
              </a:solidFill>
              <a:miter lim="800000"/>
              <a:headEnd/>
              <a:tailEnd/>
            </a:ln>
          </p:spPr>
          <p:txBody>
            <a:bodyPr wrap="none" anchor="ctr"/>
            <a:lstStyle/>
            <a:p>
              <a:endParaRPr lang="en-US"/>
            </a:p>
          </p:txBody>
        </p:sp>
      </p:grpSp>
      <p:grpSp>
        <p:nvGrpSpPr>
          <p:cNvPr id="3" name="Group 9"/>
          <p:cNvGrpSpPr>
            <a:grpSpLocks/>
          </p:cNvGrpSpPr>
          <p:nvPr/>
        </p:nvGrpSpPr>
        <p:grpSpPr bwMode="auto">
          <a:xfrm>
            <a:off x="1371600" y="1752600"/>
            <a:ext cx="2362200" cy="4648200"/>
            <a:chOff x="528" y="1104"/>
            <a:chExt cx="1488" cy="2928"/>
          </a:xfrm>
        </p:grpSpPr>
        <p:sp>
          <p:nvSpPr>
            <p:cNvPr id="98318" name="Rectangle 10"/>
            <p:cNvSpPr>
              <a:spLocks noChangeArrowheads="1"/>
            </p:cNvSpPr>
            <p:nvPr/>
          </p:nvSpPr>
          <p:spPr bwMode="auto">
            <a:xfrm>
              <a:off x="528" y="1104"/>
              <a:ext cx="288" cy="2928"/>
            </a:xfrm>
            <a:prstGeom prst="rect">
              <a:avLst/>
            </a:prstGeom>
            <a:solidFill>
              <a:srgbClr val="FFCC00"/>
            </a:solidFill>
            <a:ln w="38100">
              <a:solidFill>
                <a:schemeClr val="tx1"/>
              </a:solidFill>
              <a:miter lim="800000"/>
              <a:headEnd/>
              <a:tailEnd/>
            </a:ln>
          </p:spPr>
          <p:txBody>
            <a:bodyPr wrap="none" anchor="ctr"/>
            <a:lstStyle/>
            <a:p>
              <a:endParaRPr lang="en-US"/>
            </a:p>
          </p:txBody>
        </p:sp>
        <p:sp>
          <p:nvSpPr>
            <p:cNvPr id="98319" name="Rectangle 11"/>
            <p:cNvSpPr>
              <a:spLocks noChangeArrowheads="1"/>
            </p:cNvSpPr>
            <p:nvPr/>
          </p:nvSpPr>
          <p:spPr bwMode="auto">
            <a:xfrm>
              <a:off x="816" y="1104"/>
              <a:ext cx="1200" cy="288"/>
            </a:xfrm>
            <a:prstGeom prst="rect">
              <a:avLst/>
            </a:prstGeom>
            <a:solidFill>
              <a:srgbClr val="3366FF"/>
            </a:solidFill>
            <a:ln w="38100">
              <a:solidFill>
                <a:schemeClr val="tx1"/>
              </a:solidFill>
              <a:miter lim="800000"/>
              <a:headEnd/>
              <a:tailEnd/>
            </a:ln>
          </p:spPr>
          <p:txBody>
            <a:bodyPr wrap="none" anchor="ctr"/>
            <a:lstStyle/>
            <a:p>
              <a:endParaRPr lang="en-US"/>
            </a:p>
          </p:txBody>
        </p:sp>
        <p:sp>
          <p:nvSpPr>
            <p:cNvPr id="98320" name="Rectangle 12"/>
            <p:cNvSpPr>
              <a:spLocks noChangeArrowheads="1"/>
            </p:cNvSpPr>
            <p:nvPr/>
          </p:nvSpPr>
          <p:spPr bwMode="auto">
            <a:xfrm>
              <a:off x="816" y="3744"/>
              <a:ext cx="1200" cy="288"/>
            </a:xfrm>
            <a:prstGeom prst="rect">
              <a:avLst/>
            </a:prstGeom>
            <a:solidFill>
              <a:srgbClr val="3366FF"/>
            </a:solidFill>
            <a:ln w="38100">
              <a:solidFill>
                <a:schemeClr val="tx1"/>
              </a:solidFill>
              <a:miter lim="800000"/>
              <a:headEnd/>
              <a:tailEnd/>
            </a:ln>
          </p:spPr>
          <p:txBody>
            <a:bodyPr wrap="none" anchor="ctr"/>
            <a:lstStyle/>
            <a:p>
              <a:endParaRPr lang="en-US"/>
            </a:p>
          </p:txBody>
        </p:sp>
      </p:grpSp>
      <p:grpSp>
        <p:nvGrpSpPr>
          <p:cNvPr id="4" name="Group 13"/>
          <p:cNvGrpSpPr>
            <a:grpSpLocks/>
          </p:cNvGrpSpPr>
          <p:nvPr/>
        </p:nvGrpSpPr>
        <p:grpSpPr bwMode="auto">
          <a:xfrm>
            <a:off x="1371600" y="1752600"/>
            <a:ext cx="2362200" cy="4648200"/>
            <a:chOff x="528" y="1104"/>
            <a:chExt cx="1488" cy="2928"/>
          </a:xfrm>
        </p:grpSpPr>
        <p:sp>
          <p:nvSpPr>
            <p:cNvPr id="98315" name="Rectangle 14"/>
            <p:cNvSpPr>
              <a:spLocks noChangeArrowheads="1"/>
            </p:cNvSpPr>
            <p:nvPr/>
          </p:nvSpPr>
          <p:spPr bwMode="auto">
            <a:xfrm>
              <a:off x="816" y="1104"/>
              <a:ext cx="1200" cy="288"/>
            </a:xfrm>
            <a:prstGeom prst="rect">
              <a:avLst/>
            </a:prstGeom>
            <a:solidFill>
              <a:srgbClr val="FFFF99"/>
            </a:solidFill>
            <a:ln w="38100">
              <a:solidFill>
                <a:schemeClr val="tx1"/>
              </a:solidFill>
              <a:miter lim="800000"/>
              <a:headEnd/>
              <a:tailEnd/>
            </a:ln>
          </p:spPr>
          <p:txBody>
            <a:bodyPr wrap="none" anchor="ctr"/>
            <a:lstStyle/>
            <a:p>
              <a:endParaRPr lang="en-US"/>
            </a:p>
          </p:txBody>
        </p:sp>
        <p:sp>
          <p:nvSpPr>
            <p:cNvPr id="98316" name="Rectangle 15"/>
            <p:cNvSpPr>
              <a:spLocks noChangeArrowheads="1"/>
            </p:cNvSpPr>
            <p:nvPr/>
          </p:nvSpPr>
          <p:spPr bwMode="auto">
            <a:xfrm>
              <a:off x="528" y="1104"/>
              <a:ext cx="288" cy="2640"/>
            </a:xfrm>
            <a:prstGeom prst="rect">
              <a:avLst/>
            </a:prstGeom>
            <a:solidFill>
              <a:srgbClr val="FF00FF"/>
            </a:solidFill>
            <a:ln w="38100">
              <a:solidFill>
                <a:schemeClr val="tx1"/>
              </a:solidFill>
              <a:miter lim="800000"/>
              <a:headEnd/>
              <a:tailEnd/>
            </a:ln>
          </p:spPr>
          <p:txBody>
            <a:bodyPr wrap="none" anchor="ctr"/>
            <a:lstStyle/>
            <a:p>
              <a:endParaRPr lang="en-US"/>
            </a:p>
          </p:txBody>
        </p:sp>
        <p:sp>
          <p:nvSpPr>
            <p:cNvPr id="98317" name="Rectangle 16"/>
            <p:cNvSpPr>
              <a:spLocks noChangeArrowheads="1"/>
            </p:cNvSpPr>
            <p:nvPr/>
          </p:nvSpPr>
          <p:spPr bwMode="auto">
            <a:xfrm>
              <a:off x="528" y="3744"/>
              <a:ext cx="1488" cy="288"/>
            </a:xfrm>
            <a:prstGeom prst="rect">
              <a:avLst/>
            </a:prstGeom>
            <a:solidFill>
              <a:srgbClr val="99CC00"/>
            </a:solidFill>
            <a:ln w="38100">
              <a:solidFill>
                <a:schemeClr val="tx1"/>
              </a:solidFill>
              <a:miter lim="800000"/>
              <a:headEnd/>
              <a:tailEnd/>
            </a:ln>
          </p:spPr>
          <p:txBody>
            <a:bodyPr wrap="none" anchor="ctr"/>
            <a:lstStyle/>
            <a:p>
              <a:endParaRPr lang="en-US"/>
            </a:p>
          </p:txBody>
        </p:sp>
      </p:grpSp>
      <p:grpSp>
        <p:nvGrpSpPr>
          <p:cNvPr id="5" name="Group 17"/>
          <p:cNvGrpSpPr>
            <a:grpSpLocks/>
          </p:cNvGrpSpPr>
          <p:nvPr/>
        </p:nvGrpSpPr>
        <p:grpSpPr bwMode="auto">
          <a:xfrm>
            <a:off x="1371600" y="1752600"/>
            <a:ext cx="2362200" cy="4648200"/>
            <a:chOff x="528" y="1104"/>
            <a:chExt cx="1488" cy="2928"/>
          </a:xfrm>
        </p:grpSpPr>
        <p:sp>
          <p:nvSpPr>
            <p:cNvPr id="98312" name="Rectangle 18"/>
            <p:cNvSpPr>
              <a:spLocks noChangeArrowheads="1"/>
            </p:cNvSpPr>
            <p:nvPr/>
          </p:nvSpPr>
          <p:spPr bwMode="auto">
            <a:xfrm>
              <a:off x="816" y="3744"/>
              <a:ext cx="1200" cy="288"/>
            </a:xfrm>
            <a:prstGeom prst="rect">
              <a:avLst/>
            </a:prstGeom>
            <a:solidFill>
              <a:srgbClr val="99CCFF"/>
            </a:solidFill>
            <a:ln w="38100">
              <a:solidFill>
                <a:schemeClr val="tx1"/>
              </a:solidFill>
              <a:miter lim="800000"/>
              <a:headEnd/>
              <a:tailEnd/>
            </a:ln>
          </p:spPr>
          <p:txBody>
            <a:bodyPr wrap="none" anchor="ctr"/>
            <a:lstStyle/>
            <a:p>
              <a:endParaRPr lang="en-US"/>
            </a:p>
          </p:txBody>
        </p:sp>
        <p:sp>
          <p:nvSpPr>
            <p:cNvPr id="98313" name="Rectangle 19"/>
            <p:cNvSpPr>
              <a:spLocks noChangeArrowheads="1"/>
            </p:cNvSpPr>
            <p:nvPr/>
          </p:nvSpPr>
          <p:spPr bwMode="auto">
            <a:xfrm>
              <a:off x="528" y="1392"/>
              <a:ext cx="288" cy="2640"/>
            </a:xfrm>
            <a:prstGeom prst="rect">
              <a:avLst/>
            </a:prstGeom>
            <a:solidFill>
              <a:srgbClr val="666699"/>
            </a:solidFill>
            <a:ln w="38100">
              <a:solidFill>
                <a:schemeClr val="tx1"/>
              </a:solidFill>
              <a:miter lim="800000"/>
              <a:headEnd/>
              <a:tailEnd/>
            </a:ln>
          </p:spPr>
          <p:txBody>
            <a:bodyPr wrap="none" anchor="ctr"/>
            <a:lstStyle/>
            <a:p>
              <a:endParaRPr lang="en-US"/>
            </a:p>
          </p:txBody>
        </p:sp>
        <p:sp>
          <p:nvSpPr>
            <p:cNvPr id="98314" name="Rectangle 20"/>
            <p:cNvSpPr>
              <a:spLocks noChangeArrowheads="1"/>
            </p:cNvSpPr>
            <p:nvPr/>
          </p:nvSpPr>
          <p:spPr bwMode="auto">
            <a:xfrm>
              <a:off x="528" y="1104"/>
              <a:ext cx="1488" cy="288"/>
            </a:xfrm>
            <a:prstGeom prst="rect">
              <a:avLst/>
            </a:prstGeom>
            <a:solidFill>
              <a:srgbClr val="800000"/>
            </a:solidFill>
            <a:ln w="38100">
              <a:solidFill>
                <a:schemeClr val="tx1"/>
              </a:solidFill>
              <a:miter lim="800000"/>
              <a:headEnd/>
              <a:tailEnd/>
            </a:ln>
          </p:spPr>
          <p:txBody>
            <a:bodyPr wrap="none" anchor="ctr"/>
            <a:lstStyle/>
            <a:p>
              <a:endParaRPr lang="en-US"/>
            </a:p>
          </p:txBody>
        </p:sp>
      </p:grpSp>
      <p:sp>
        <p:nvSpPr>
          <p:cNvPr id="98311" name="Rectangle 22"/>
          <p:cNvSpPr>
            <a:spLocks noGrp="1" noChangeArrowheads="1"/>
          </p:cNvSpPr>
          <p:nvPr>
            <p:ph type="title"/>
          </p:nvPr>
        </p:nvSpPr>
        <p:spPr>
          <a:xfrm>
            <a:off x="0" y="0"/>
            <a:ext cx="8229600" cy="914400"/>
          </a:xfrm>
        </p:spPr>
        <p:txBody>
          <a:bodyPr/>
          <a:lstStyle/>
          <a:p>
            <a:pPr eaLnBrk="1" hangingPunct="1"/>
            <a:r>
              <a:rPr lang="en-US" smtClean="0"/>
              <a:t>Channel Shape (C-Shape)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3" name="Picture 3"/>
          <p:cNvPicPr>
            <a:picLocks noChangeAspect="1" noChangeArrowheads="1"/>
          </p:cNvPicPr>
          <p:nvPr/>
        </p:nvPicPr>
        <p:blipFill>
          <a:blip r:embed="rId3"/>
          <a:srcRect/>
          <a:stretch>
            <a:fillRect/>
          </a:stretch>
        </p:blipFill>
        <p:spPr bwMode="auto">
          <a:xfrm>
            <a:off x="4572000" y="1752600"/>
            <a:ext cx="4076700" cy="4113213"/>
          </a:xfrm>
          <a:prstGeom prst="rect">
            <a:avLst/>
          </a:prstGeom>
          <a:noFill/>
          <a:ln w="9525">
            <a:noFill/>
            <a:miter lim="800000"/>
            <a:headEnd/>
            <a:tailEnd/>
          </a:ln>
        </p:spPr>
      </p:pic>
      <p:pic>
        <p:nvPicPr>
          <p:cNvPr id="100354" name="Picture 4"/>
          <p:cNvPicPr>
            <a:picLocks noChangeAspect="1" noChangeArrowheads="1"/>
          </p:cNvPicPr>
          <p:nvPr/>
        </p:nvPicPr>
        <p:blipFill>
          <a:blip r:embed="rId4"/>
          <a:srcRect/>
          <a:stretch>
            <a:fillRect/>
          </a:stretch>
        </p:blipFill>
        <p:spPr bwMode="auto">
          <a:xfrm>
            <a:off x="1371600" y="1600200"/>
            <a:ext cx="2362200" cy="4676775"/>
          </a:xfrm>
          <a:prstGeom prst="rect">
            <a:avLst/>
          </a:prstGeom>
          <a:noFill/>
          <a:ln w="9525">
            <a:noFill/>
            <a:miter lim="800000"/>
            <a:headEnd/>
            <a:tailEnd/>
          </a:ln>
        </p:spPr>
      </p:pic>
      <p:grpSp>
        <p:nvGrpSpPr>
          <p:cNvPr id="2" name="Group 5"/>
          <p:cNvGrpSpPr>
            <a:grpSpLocks/>
          </p:cNvGrpSpPr>
          <p:nvPr/>
        </p:nvGrpSpPr>
        <p:grpSpPr bwMode="auto">
          <a:xfrm>
            <a:off x="1371600" y="1600200"/>
            <a:ext cx="2362200" cy="4648200"/>
            <a:chOff x="864" y="1008"/>
            <a:chExt cx="1488" cy="2928"/>
          </a:xfrm>
        </p:grpSpPr>
        <p:sp>
          <p:nvSpPr>
            <p:cNvPr id="100365" name="Rectangle 6"/>
            <p:cNvSpPr>
              <a:spLocks noChangeArrowheads="1"/>
            </p:cNvSpPr>
            <p:nvPr/>
          </p:nvSpPr>
          <p:spPr bwMode="auto">
            <a:xfrm>
              <a:off x="864" y="1008"/>
              <a:ext cx="1488" cy="192"/>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0366" name="Rectangle 7"/>
            <p:cNvSpPr>
              <a:spLocks noChangeArrowheads="1"/>
            </p:cNvSpPr>
            <p:nvPr/>
          </p:nvSpPr>
          <p:spPr bwMode="auto">
            <a:xfrm>
              <a:off x="864" y="3744"/>
              <a:ext cx="1488" cy="192"/>
            </a:xfrm>
            <a:prstGeom prst="rect">
              <a:avLst/>
            </a:prstGeom>
            <a:solidFill>
              <a:srgbClr val="FFFF99"/>
            </a:solidFill>
            <a:ln w="38100">
              <a:solidFill>
                <a:schemeClr val="tx1"/>
              </a:solidFill>
              <a:miter lim="800000"/>
              <a:headEnd/>
              <a:tailEnd/>
            </a:ln>
          </p:spPr>
          <p:txBody>
            <a:bodyPr wrap="none" anchor="ctr"/>
            <a:lstStyle/>
            <a:p>
              <a:endParaRPr lang="en-US"/>
            </a:p>
          </p:txBody>
        </p:sp>
        <p:sp>
          <p:nvSpPr>
            <p:cNvPr id="100367" name="Rectangle 8"/>
            <p:cNvSpPr>
              <a:spLocks noChangeArrowheads="1"/>
            </p:cNvSpPr>
            <p:nvPr/>
          </p:nvSpPr>
          <p:spPr bwMode="auto">
            <a:xfrm>
              <a:off x="864" y="1200"/>
              <a:ext cx="192" cy="2544"/>
            </a:xfrm>
            <a:prstGeom prst="rect">
              <a:avLst/>
            </a:prstGeom>
            <a:solidFill>
              <a:srgbClr val="FF0000"/>
            </a:solidFill>
            <a:ln w="38100">
              <a:solidFill>
                <a:schemeClr val="tx1"/>
              </a:solidFill>
              <a:miter lim="800000"/>
              <a:headEnd/>
              <a:tailEnd/>
            </a:ln>
          </p:spPr>
          <p:txBody>
            <a:bodyPr wrap="none" anchor="ctr"/>
            <a:lstStyle/>
            <a:p>
              <a:endParaRPr lang="en-US"/>
            </a:p>
          </p:txBody>
        </p:sp>
        <p:sp>
          <p:nvSpPr>
            <p:cNvPr id="100368" name="Rectangle 9"/>
            <p:cNvSpPr>
              <a:spLocks noChangeArrowheads="1"/>
            </p:cNvSpPr>
            <p:nvPr/>
          </p:nvSpPr>
          <p:spPr bwMode="auto">
            <a:xfrm>
              <a:off x="2160" y="1200"/>
              <a:ext cx="192" cy="2544"/>
            </a:xfrm>
            <a:prstGeom prst="rect">
              <a:avLst/>
            </a:prstGeom>
            <a:solidFill>
              <a:srgbClr val="FF99CC"/>
            </a:solidFill>
            <a:ln w="38100">
              <a:solidFill>
                <a:schemeClr val="tx1"/>
              </a:solidFill>
              <a:miter lim="800000"/>
              <a:headEnd/>
              <a:tailEnd/>
            </a:ln>
          </p:spPr>
          <p:txBody>
            <a:bodyPr wrap="none" anchor="ctr"/>
            <a:lstStyle/>
            <a:p>
              <a:endParaRPr lang="en-US"/>
            </a:p>
          </p:txBody>
        </p:sp>
      </p:grpSp>
      <p:grpSp>
        <p:nvGrpSpPr>
          <p:cNvPr id="3" name="Group 10"/>
          <p:cNvGrpSpPr>
            <a:grpSpLocks/>
          </p:cNvGrpSpPr>
          <p:nvPr/>
        </p:nvGrpSpPr>
        <p:grpSpPr bwMode="auto">
          <a:xfrm>
            <a:off x="1371600" y="1600200"/>
            <a:ext cx="2362200" cy="4648200"/>
            <a:chOff x="864" y="1008"/>
            <a:chExt cx="1488" cy="2928"/>
          </a:xfrm>
        </p:grpSpPr>
        <p:sp>
          <p:nvSpPr>
            <p:cNvPr id="100361" name="Rectangle 11"/>
            <p:cNvSpPr>
              <a:spLocks noChangeArrowheads="1"/>
            </p:cNvSpPr>
            <p:nvPr/>
          </p:nvSpPr>
          <p:spPr bwMode="auto">
            <a:xfrm>
              <a:off x="864" y="1008"/>
              <a:ext cx="192" cy="2928"/>
            </a:xfrm>
            <a:prstGeom prst="rect">
              <a:avLst/>
            </a:prstGeom>
            <a:solidFill>
              <a:srgbClr val="008000"/>
            </a:solidFill>
            <a:ln w="38100">
              <a:solidFill>
                <a:schemeClr val="tx1"/>
              </a:solidFill>
              <a:miter lim="800000"/>
              <a:headEnd/>
              <a:tailEnd/>
            </a:ln>
          </p:spPr>
          <p:txBody>
            <a:bodyPr wrap="none" anchor="ctr"/>
            <a:lstStyle/>
            <a:p>
              <a:endParaRPr lang="en-US"/>
            </a:p>
          </p:txBody>
        </p:sp>
        <p:sp>
          <p:nvSpPr>
            <p:cNvPr id="100362" name="Rectangle 12"/>
            <p:cNvSpPr>
              <a:spLocks noChangeArrowheads="1"/>
            </p:cNvSpPr>
            <p:nvPr/>
          </p:nvSpPr>
          <p:spPr bwMode="auto">
            <a:xfrm>
              <a:off x="2160" y="1008"/>
              <a:ext cx="192" cy="2928"/>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00363" name="Rectangle 13"/>
            <p:cNvSpPr>
              <a:spLocks noChangeArrowheads="1"/>
            </p:cNvSpPr>
            <p:nvPr/>
          </p:nvSpPr>
          <p:spPr bwMode="auto">
            <a:xfrm>
              <a:off x="1056" y="3744"/>
              <a:ext cx="1104" cy="192"/>
            </a:xfrm>
            <a:prstGeom prst="rect">
              <a:avLst/>
            </a:prstGeom>
            <a:solidFill>
              <a:srgbClr val="CCFFCC"/>
            </a:solidFill>
            <a:ln w="38100">
              <a:solidFill>
                <a:schemeClr val="tx1"/>
              </a:solidFill>
              <a:miter lim="800000"/>
              <a:headEnd/>
              <a:tailEnd/>
            </a:ln>
          </p:spPr>
          <p:txBody>
            <a:bodyPr wrap="none" anchor="ctr"/>
            <a:lstStyle/>
            <a:p>
              <a:endParaRPr lang="en-US"/>
            </a:p>
          </p:txBody>
        </p:sp>
        <p:sp>
          <p:nvSpPr>
            <p:cNvPr id="100364" name="Rectangle 14"/>
            <p:cNvSpPr>
              <a:spLocks noChangeArrowheads="1"/>
            </p:cNvSpPr>
            <p:nvPr/>
          </p:nvSpPr>
          <p:spPr bwMode="auto">
            <a:xfrm>
              <a:off x="1056" y="1008"/>
              <a:ext cx="1104" cy="192"/>
            </a:xfrm>
            <a:prstGeom prst="rect">
              <a:avLst/>
            </a:prstGeom>
            <a:solidFill>
              <a:srgbClr val="666699"/>
            </a:solidFill>
            <a:ln w="38100">
              <a:solidFill>
                <a:schemeClr val="tx1"/>
              </a:solidFill>
              <a:miter lim="800000"/>
              <a:headEnd/>
              <a:tailEnd/>
            </a:ln>
          </p:spPr>
          <p:txBody>
            <a:bodyPr wrap="none" anchor="ctr"/>
            <a:lstStyle/>
            <a:p>
              <a:endParaRPr lang="en-US"/>
            </a:p>
          </p:txBody>
        </p:sp>
      </p:grpSp>
      <p:grpSp>
        <p:nvGrpSpPr>
          <p:cNvPr id="4" name="Group 15"/>
          <p:cNvGrpSpPr>
            <a:grpSpLocks/>
          </p:cNvGrpSpPr>
          <p:nvPr/>
        </p:nvGrpSpPr>
        <p:grpSpPr bwMode="auto">
          <a:xfrm>
            <a:off x="1371600" y="1600200"/>
            <a:ext cx="2362200" cy="4648200"/>
            <a:chOff x="864" y="1008"/>
            <a:chExt cx="1488" cy="2928"/>
          </a:xfrm>
        </p:grpSpPr>
        <p:sp>
          <p:nvSpPr>
            <p:cNvPr id="100359" name="Rectangle 16"/>
            <p:cNvSpPr>
              <a:spLocks noChangeArrowheads="1"/>
            </p:cNvSpPr>
            <p:nvPr/>
          </p:nvSpPr>
          <p:spPr bwMode="auto">
            <a:xfrm>
              <a:off x="864" y="1008"/>
              <a:ext cx="1296" cy="192"/>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0360" name="Rectangle 17"/>
            <p:cNvSpPr>
              <a:spLocks noChangeArrowheads="1"/>
            </p:cNvSpPr>
            <p:nvPr/>
          </p:nvSpPr>
          <p:spPr bwMode="auto">
            <a:xfrm>
              <a:off x="1056" y="3744"/>
              <a:ext cx="1296" cy="192"/>
            </a:xfrm>
            <a:prstGeom prst="rect">
              <a:avLst/>
            </a:prstGeom>
            <a:solidFill>
              <a:srgbClr val="CCFFFF"/>
            </a:solidFill>
            <a:ln w="38100">
              <a:solidFill>
                <a:schemeClr val="tx1"/>
              </a:solidFill>
              <a:miter lim="800000"/>
              <a:headEnd/>
              <a:tailEnd/>
            </a:ln>
          </p:spPr>
          <p:txBody>
            <a:bodyPr wrap="none" anchor="ctr"/>
            <a:lstStyle/>
            <a:p>
              <a:endParaRPr lang="en-US"/>
            </a:p>
          </p:txBody>
        </p:sp>
      </p:grpSp>
      <p:sp>
        <p:nvSpPr>
          <p:cNvPr id="100358" name="Rectangle 19"/>
          <p:cNvSpPr>
            <a:spLocks noGrp="1" noChangeArrowheads="1"/>
          </p:cNvSpPr>
          <p:nvPr>
            <p:ph type="title"/>
          </p:nvPr>
        </p:nvSpPr>
        <p:spPr>
          <a:xfrm>
            <a:off x="0" y="0"/>
            <a:ext cx="8229600" cy="762000"/>
          </a:xfrm>
        </p:spPr>
        <p:txBody>
          <a:bodyPr/>
          <a:lstStyle/>
          <a:p>
            <a:pPr eaLnBrk="1" hangingPunct="1"/>
            <a:r>
              <a:rPr lang="en-US" smtClean="0"/>
              <a:t>Box Shape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1" name="Picture 3"/>
          <p:cNvPicPr>
            <a:picLocks noChangeAspect="1" noChangeArrowheads="1"/>
          </p:cNvPicPr>
          <p:nvPr/>
        </p:nvPicPr>
        <p:blipFill>
          <a:blip r:embed="rId3"/>
          <a:srcRect/>
          <a:stretch>
            <a:fillRect/>
          </a:stretch>
        </p:blipFill>
        <p:spPr bwMode="auto">
          <a:xfrm>
            <a:off x="4656138" y="1676400"/>
            <a:ext cx="4030662" cy="4116388"/>
          </a:xfrm>
          <a:prstGeom prst="rect">
            <a:avLst/>
          </a:prstGeom>
          <a:noFill/>
          <a:ln w="9525">
            <a:noFill/>
            <a:miter lim="800000"/>
            <a:headEnd/>
            <a:tailEnd/>
          </a:ln>
        </p:spPr>
      </p:pic>
      <p:pic>
        <p:nvPicPr>
          <p:cNvPr id="102402" name="Picture 4"/>
          <p:cNvPicPr>
            <a:picLocks noChangeAspect="1" noChangeArrowheads="1"/>
          </p:cNvPicPr>
          <p:nvPr/>
        </p:nvPicPr>
        <p:blipFill>
          <a:blip r:embed="rId4"/>
          <a:srcRect/>
          <a:stretch>
            <a:fillRect/>
          </a:stretch>
        </p:blipFill>
        <p:spPr bwMode="auto">
          <a:xfrm>
            <a:off x="1514475" y="1752600"/>
            <a:ext cx="2371725" cy="4686300"/>
          </a:xfrm>
          <a:prstGeom prst="rect">
            <a:avLst/>
          </a:prstGeom>
          <a:noFill/>
          <a:ln w="9525">
            <a:noFill/>
            <a:miter lim="800000"/>
            <a:headEnd/>
            <a:tailEnd/>
          </a:ln>
        </p:spPr>
      </p:pic>
      <p:grpSp>
        <p:nvGrpSpPr>
          <p:cNvPr id="2" name="Group 5"/>
          <p:cNvGrpSpPr>
            <a:grpSpLocks/>
          </p:cNvGrpSpPr>
          <p:nvPr/>
        </p:nvGrpSpPr>
        <p:grpSpPr bwMode="auto">
          <a:xfrm>
            <a:off x="1524000" y="1752600"/>
            <a:ext cx="2362200" cy="4648200"/>
            <a:chOff x="960" y="1104"/>
            <a:chExt cx="1488" cy="2928"/>
          </a:xfrm>
        </p:grpSpPr>
        <p:sp>
          <p:nvSpPr>
            <p:cNvPr id="102405" name="Rectangle 6"/>
            <p:cNvSpPr>
              <a:spLocks noChangeArrowheads="1"/>
            </p:cNvSpPr>
            <p:nvPr/>
          </p:nvSpPr>
          <p:spPr bwMode="auto">
            <a:xfrm>
              <a:off x="960" y="110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406" name="Rectangle 7"/>
            <p:cNvSpPr>
              <a:spLocks noChangeArrowheads="1"/>
            </p:cNvSpPr>
            <p:nvPr/>
          </p:nvSpPr>
          <p:spPr bwMode="auto">
            <a:xfrm>
              <a:off x="960" y="374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407" name="Rectangle 8"/>
            <p:cNvSpPr>
              <a:spLocks noChangeArrowheads="1"/>
            </p:cNvSpPr>
            <p:nvPr/>
          </p:nvSpPr>
          <p:spPr bwMode="auto">
            <a:xfrm>
              <a:off x="1584" y="1392"/>
              <a:ext cx="240" cy="2352"/>
            </a:xfrm>
            <a:prstGeom prst="rect">
              <a:avLst/>
            </a:prstGeom>
            <a:solidFill>
              <a:srgbClr val="FFFF00"/>
            </a:solidFill>
            <a:ln w="38100">
              <a:solidFill>
                <a:schemeClr val="tx1"/>
              </a:solidFill>
              <a:miter lim="800000"/>
              <a:headEnd/>
              <a:tailEnd/>
            </a:ln>
          </p:spPr>
          <p:txBody>
            <a:bodyPr wrap="none" anchor="ctr"/>
            <a:lstStyle/>
            <a:p>
              <a:endParaRPr lang="en-US"/>
            </a:p>
          </p:txBody>
        </p:sp>
      </p:grpSp>
      <p:sp>
        <p:nvSpPr>
          <p:cNvPr id="102404" name="Rectangle 10"/>
          <p:cNvSpPr>
            <a:spLocks noGrp="1" noChangeArrowheads="1"/>
          </p:cNvSpPr>
          <p:nvPr>
            <p:ph type="title"/>
          </p:nvPr>
        </p:nvSpPr>
        <p:spPr>
          <a:xfrm>
            <a:off x="0" y="0"/>
            <a:ext cx="8229600" cy="762000"/>
          </a:xfrm>
        </p:spPr>
        <p:txBody>
          <a:bodyPr/>
          <a:lstStyle/>
          <a:p>
            <a:pPr eaLnBrk="1" hangingPunct="1"/>
            <a:r>
              <a:rPr lang="en-US" smtClean="0"/>
              <a:t>I-Beam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0"/>
            <a:ext cx="9144000" cy="838200"/>
          </a:xfrm>
        </p:spPr>
        <p:txBody>
          <a:bodyPr/>
          <a:lstStyle/>
          <a:p>
            <a:pPr eaLnBrk="1" hangingPunct="1"/>
            <a:r>
              <a:rPr lang="en-US" smtClean="0"/>
              <a:t>Centroid of Structural Member</a:t>
            </a:r>
          </a:p>
        </p:txBody>
      </p:sp>
      <p:pic>
        <p:nvPicPr>
          <p:cNvPr id="29699" name="Picture 3"/>
          <p:cNvPicPr>
            <a:picLocks noChangeAspect="1" noChangeArrowheads="1"/>
          </p:cNvPicPr>
          <p:nvPr/>
        </p:nvPicPr>
        <p:blipFill>
          <a:blip r:embed="rId3"/>
          <a:srcRect/>
          <a:stretch>
            <a:fillRect/>
          </a:stretch>
        </p:blipFill>
        <p:spPr bwMode="auto">
          <a:xfrm>
            <a:off x="838200" y="1676400"/>
            <a:ext cx="7715250" cy="1905000"/>
          </a:xfrm>
          <a:prstGeom prst="rect">
            <a:avLst/>
          </a:prstGeom>
          <a:noFill/>
          <a:ln w="9525">
            <a:noFill/>
            <a:miter lim="800000"/>
            <a:headEnd/>
            <a:tailEnd/>
          </a:ln>
        </p:spPr>
      </p:pic>
      <p:grpSp>
        <p:nvGrpSpPr>
          <p:cNvPr id="2" name="Group 4"/>
          <p:cNvGrpSpPr>
            <a:grpSpLocks/>
          </p:cNvGrpSpPr>
          <p:nvPr/>
        </p:nvGrpSpPr>
        <p:grpSpPr bwMode="auto">
          <a:xfrm>
            <a:off x="3048000" y="3733800"/>
            <a:ext cx="3352800" cy="3124200"/>
            <a:chOff x="1920" y="2352"/>
            <a:chExt cx="2112" cy="1968"/>
          </a:xfrm>
        </p:grpSpPr>
        <p:sp>
          <p:nvSpPr>
            <p:cNvPr id="104455" name="Text Box 5"/>
            <p:cNvSpPr txBox="1">
              <a:spLocks noChangeArrowheads="1"/>
            </p:cNvSpPr>
            <p:nvPr/>
          </p:nvSpPr>
          <p:spPr bwMode="auto">
            <a:xfrm>
              <a:off x="1920" y="3993"/>
              <a:ext cx="2112" cy="327"/>
            </a:xfrm>
            <a:prstGeom prst="rect">
              <a:avLst/>
            </a:prstGeom>
            <a:noFill/>
            <a:ln w="9525">
              <a:noFill/>
              <a:miter lim="800000"/>
              <a:headEnd/>
              <a:tailEnd/>
            </a:ln>
          </p:spPr>
          <p:txBody>
            <a:bodyPr>
              <a:spAutoFit/>
            </a:bodyPr>
            <a:lstStyle/>
            <a:p>
              <a:pPr>
                <a:spcBef>
                  <a:spcPct val="50000"/>
                </a:spcBef>
              </a:pPr>
              <a:r>
                <a:rPr lang="en-US" sz="2800">
                  <a:solidFill>
                    <a:srgbClr val="FF0000"/>
                  </a:solidFill>
                </a:rPr>
                <a:t>Cross Section View</a:t>
              </a:r>
            </a:p>
          </p:txBody>
        </p:sp>
        <p:sp>
          <p:nvSpPr>
            <p:cNvPr id="104456" name="Rectangle 6"/>
            <p:cNvSpPr>
              <a:spLocks noChangeArrowheads="1"/>
            </p:cNvSpPr>
            <p:nvPr/>
          </p:nvSpPr>
          <p:spPr bwMode="auto">
            <a:xfrm>
              <a:off x="2400" y="2352"/>
              <a:ext cx="912" cy="1632"/>
            </a:xfrm>
            <a:prstGeom prst="rect">
              <a:avLst/>
            </a:prstGeom>
            <a:noFill/>
            <a:ln w="38100">
              <a:solidFill>
                <a:schemeClr val="tx1"/>
              </a:solidFill>
              <a:miter lim="800000"/>
              <a:headEnd/>
              <a:tailEnd/>
            </a:ln>
          </p:spPr>
          <p:txBody>
            <a:bodyPr wrap="none" anchor="ctr"/>
            <a:lstStyle/>
            <a:p>
              <a:endParaRPr lang="en-US"/>
            </a:p>
          </p:txBody>
        </p:sp>
      </p:grpSp>
      <p:sp>
        <p:nvSpPr>
          <p:cNvPr id="29703" name="Line 7"/>
          <p:cNvSpPr>
            <a:spLocks noChangeShapeType="1"/>
          </p:cNvSpPr>
          <p:nvPr/>
        </p:nvSpPr>
        <p:spPr bwMode="auto">
          <a:xfrm>
            <a:off x="3124200" y="5029200"/>
            <a:ext cx="2743200" cy="0"/>
          </a:xfrm>
          <a:prstGeom prst="line">
            <a:avLst/>
          </a:prstGeom>
          <a:noFill/>
          <a:ln w="38100">
            <a:solidFill>
              <a:srgbClr val="008000"/>
            </a:solidFill>
            <a:prstDash val="dash"/>
            <a:round/>
            <a:headEnd/>
            <a:tailEnd/>
          </a:ln>
        </p:spPr>
        <p:txBody>
          <a:bodyPr wrap="none" anchor="ctr"/>
          <a:lstStyle/>
          <a:p>
            <a:endParaRPr lang="en-US"/>
          </a:p>
        </p:txBody>
      </p:sp>
      <p:pic>
        <p:nvPicPr>
          <p:cNvPr id="29704" name="Picture 8" descr="datum"/>
          <p:cNvPicPr>
            <a:picLocks noChangeAspect="1" noChangeArrowheads="1"/>
          </p:cNvPicPr>
          <p:nvPr/>
        </p:nvPicPr>
        <p:blipFill>
          <a:blip r:embed="rId4"/>
          <a:srcRect/>
          <a:stretch>
            <a:fillRect/>
          </a:stretch>
        </p:blipFill>
        <p:spPr bwMode="auto">
          <a:xfrm>
            <a:off x="4343400" y="4800600"/>
            <a:ext cx="396875" cy="398463"/>
          </a:xfrm>
          <a:prstGeom prst="rect">
            <a:avLst/>
          </a:prstGeom>
          <a:noFill/>
          <a:ln w="9525">
            <a:noFill/>
            <a:miter lim="800000"/>
            <a:headEnd/>
            <a:tailEnd/>
          </a:ln>
        </p:spPr>
      </p:pic>
      <p:sp>
        <p:nvSpPr>
          <p:cNvPr id="29705" name="Text Box 9"/>
          <p:cNvSpPr txBox="1">
            <a:spLocks noChangeArrowheads="1"/>
          </p:cNvSpPr>
          <p:nvPr/>
        </p:nvSpPr>
        <p:spPr bwMode="auto">
          <a:xfrm>
            <a:off x="5867400" y="4800600"/>
            <a:ext cx="3109913" cy="1016000"/>
          </a:xfrm>
          <a:prstGeom prst="rect">
            <a:avLst/>
          </a:prstGeom>
          <a:noFill/>
          <a:ln w="9525">
            <a:noFill/>
            <a:miter lim="800000"/>
            <a:headEnd/>
            <a:tailEnd/>
          </a:ln>
        </p:spPr>
        <p:txBody>
          <a:bodyPr>
            <a:spAutoFit/>
          </a:bodyPr>
          <a:lstStyle/>
          <a:p>
            <a:pPr>
              <a:spcBef>
                <a:spcPct val="50000"/>
              </a:spcBef>
            </a:pPr>
            <a:r>
              <a:rPr lang="en-US" sz="2400" b="1"/>
              <a:t>Neutral Plane</a:t>
            </a:r>
          </a:p>
          <a:p>
            <a:pPr>
              <a:spcBef>
                <a:spcPct val="50000"/>
              </a:spcBef>
            </a:pPr>
            <a:r>
              <a:rPr lang="en-US" sz="2400" b="1"/>
              <a:t>(Axes of symmetry)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703"/>
                                        </p:tgtEl>
                                        <p:attrNameLst>
                                          <p:attrName>style.visibility</p:attrName>
                                        </p:attrNameLst>
                                      </p:cBhvr>
                                      <p:to>
                                        <p:strVal val="visible"/>
                                      </p:to>
                                    </p:set>
                                    <p:animEffect transition="in" filter="wipe(left)">
                                      <p:cBhvr>
                                        <p:cTn id="15" dur="500"/>
                                        <p:tgtEl>
                                          <p:spTgt spid="297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70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0"/>
            <a:ext cx="8229600" cy="762000"/>
          </a:xfrm>
        </p:spPr>
        <p:txBody>
          <a:bodyPr/>
          <a:lstStyle/>
          <a:p>
            <a:pPr eaLnBrk="1" hangingPunct="1"/>
            <a:r>
              <a:rPr lang="en-US" smtClean="0"/>
              <a:t>Neutral Plane</a:t>
            </a:r>
          </a:p>
        </p:txBody>
      </p:sp>
      <p:grpSp>
        <p:nvGrpSpPr>
          <p:cNvPr id="106498" name="Group 3"/>
          <p:cNvGrpSpPr>
            <a:grpSpLocks/>
          </p:cNvGrpSpPr>
          <p:nvPr/>
        </p:nvGrpSpPr>
        <p:grpSpPr bwMode="auto">
          <a:xfrm>
            <a:off x="685800" y="457200"/>
            <a:ext cx="7715250" cy="6167438"/>
            <a:chOff x="432" y="288"/>
            <a:chExt cx="4860" cy="3885"/>
          </a:xfrm>
        </p:grpSpPr>
        <p:grpSp>
          <p:nvGrpSpPr>
            <p:cNvPr id="106515" name="Group 4"/>
            <p:cNvGrpSpPr>
              <a:grpSpLocks/>
            </p:cNvGrpSpPr>
            <p:nvPr/>
          </p:nvGrpSpPr>
          <p:grpSpPr bwMode="auto">
            <a:xfrm>
              <a:off x="432" y="288"/>
              <a:ext cx="4860" cy="1908"/>
              <a:chOff x="432" y="528"/>
              <a:chExt cx="4860" cy="1908"/>
            </a:xfrm>
          </p:grpSpPr>
          <p:pic>
            <p:nvPicPr>
              <p:cNvPr id="106517" name="Picture 5"/>
              <p:cNvPicPr>
                <a:picLocks noChangeAspect="1" noChangeArrowheads="1"/>
              </p:cNvPicPr>
              <p:nvPr/>
            </p:nvPicPr>
            <p:blipFill>
              <a:blip r:embed="rId3"/>
              <a:srcRect/>
              <a:stretch>
                <a:fillRect/>
              </a:stretch>
            </p:blipFill>
            <p:spPr bwMode="auto">
              <a:xfrm>
                <a:off x="432" y="1248"/>
                <a:ext cx="4860" cy="1188"/>
              </a:xfrm>
              <a:prstGeom prst="rect">
                <a:avLst/>
              </a:prstGeom>
              <a:noFill/>
              <a:ln w="9525">
                <a:noFill/>
                <a:miter lim="800000"/>
                <a:headEnd/>
                <a:tailEnd/>
              </a:ln>
            </p:spPr>
          </p:pic>
          <p:sp>
            <p:nvSpPr>
              <p:cNvPr id="106518" name="Line 6"/>
              <p:cNvSpPr>
                <a:spLocks noChangeShapeType="1"/>
              </p:cNvSpPr>
              <p:nvPr/>
            </p:nvSpPr>
            <p:spPr bwMode="auto">
              <a:xfrm>
                <a:off x="2880" y="528"/>
                <a:ext cx="0" cy="912"/>
              </a:xfrm>
              <a:prstGeom prst="line">
                <a:avLst/>
              </a:prstGeom>
              <a:noFill/>
              <a:ln w="76200">
                <a:solidFill>
                  <a:schemeClr val="tx1"/>
                </a:solidFill>
                <a:round/>
                <a:headEnd/>
                <a:tailEnd type="triangle" w="med" len="med"/>
              </a:ln>
            </p:spPr>
            <p:txBody>
              <a:bodyPr wrap="none" anchor="ctr"/>
              <a:lstStyle/>
              <a:p>
                <a:endParaRPr lang="en-US"/>
              </a:p>
            </p:txBody>
          </p:sp>
        </p:grpSp>
        <p:pic>
          <p:nvPicPr>
            <p:cNvPr id="106516" name="Picture 7"/>
            <p:cNvPicPr>
              <a:picLocks noChangeAspect="1" noChangeArrowheads="1"/>
            </p:cNvPicPr>
            <p:nvPr/>
          </p:nvPicPr>
          <p:blipFill>
            <a:blip r:embed="rId4"/>
            <a:srcRect/>
            <a:stretch>
              <a:fillRect/>
            </a:stretch>
          </p:blipFill>
          <p:spPr bwMode="auto">
            <a:xfrm>
              <a:off x="960" y="2736"/>
              <a:ext cx="939" cy="1437"/>
            </a:xfrm>
            <a:prstGeom prst="rect">
              <a:avLst/>
            </a:prstGeom>
            <a:noFill/>
            <a:ln w="9525">
              <a:noFill/>
              <a:miter lim="800000"/>
              <a:headEnd/>
              <a:tailEnd/>
            </a:ln>
          </p:spPr>
        </p:pic>
      </p:grpSp>
      <p:grpSp>
        <p:nvGrpSpPr>
          <p:cNvPr id="4" name="Group 8"/>
          <p:cNvGrpSpPr>
            <a:grpSpLocks/>
          </p:cNvGrpSpPr>
          <p:nvPr/>
        </p:nvGrpSpPr>
        <p:grpSpPr bwMode="auto">
          <a:xfrm>
            <a:off x="685800" y="381000"/>
            <a:ext cx="7743825" cy="6248400"/>
            <a:chOff x="432" y="1440"/>
            <a:chExt cx="4878" cy="3936"/>
          </a:xfrm>
        </p:grpSpPr>
        <p:grpSp>
          <p:nvGrpSpPr>
            <p:cNvPr id="106511" name="Group 9"/>
            <p:cNvGrpSpPr>
              <a:grpSpLocks/>
            </p:cNvGrpSpPr>
            <p:nvPr/>
          </p:nvGrpSpPr>
          <p:grpSpPr bwMode="auto">
            <a:xfrm>
              <a:off x="432" y="2208"/>
              <a:ext cx="4878" cy="3168"/>
              <a:chOff x="432" y="1008"/>
              <a:chExt cx="4878" cy="3168"/>
            </a:xfrm>
          </p:grpSpPr>
          <p:pic>
            <p:nvPicPr>
              <p:cNvPr id="106513" name="Picture 10"/>
              <p:cNvPicPr>
                <a:picLocks noChangeAspect="1" noChangeArrowheads="1"/>
              </p:cNvPicPr>
              <p:nvPr/>
            </p:nvPicPr>
            <p:blipFill>
              <a:blip r:embed="rId5"/>
              <a:srcRect/>
              <a:stretch>
                <a:fillRect/>
              </a:stretch>
            </p:blipFill>
            <p:spPr bwMode="auto">
              <a:xfrm>
                <a:off x="432" y="1008"/>
                <a:ext cx="4878" cy="1206"/>
              </a:xfrm>
              <a:prstGeom prst="rect">
                <a:avLst/>
              </a:prstGeom>
              <a:noFill/>
              <a:ln w="9525">
                <a:noFill/>
                <a:miter lim="800000"/>
                <a:headEnd/>
                <a:tailEnd/>
              </a:ln>
            </p:spPr>
          </p:pic>
          <p:pic>
            <p:nvPicPr>
              <p:cNvPr id="106514" name="Picture 11"/>
              <p:cNvPicPr>
                <a:picLocks noChangeAspect="1" noChangeArrowheads="1"/>
              </p:cNvPicPr>
              <p:nvPr/>
            </p:nvPicPr>
            <p:blipFill>
              <a:blip r:embed="rId6"/>
              <a:srcRect/>
              <a:stretch>
                <a:fillRect/>
              </a:stretch>
            </p:blipFill>
            <p:spPr bwMode="auto">
              <a:xfrm>
                <a:off x="960" y="2736"/>
                <a:ext cx="921" cy="1440"/>
              </a:xfrm>
              <a:prstGeom prst="rect">
                <a:avLst/>
              </a:prstGeom>
              <a:noFill/>
              <a:ln w="9525">
                <a:noFill/>
                <a:miter lim="800000"/>
                <a:headEnd/>
                <a:tailEnd/>
              </a:ln>
            </p:spPr>
          </p:pic>
        </p:grpSp>
        <p:sp>
          <p:nvSpPr>
            <p:cNvPr id="106512" name="Line 12"/>
            <p:cNvSpPr>
              <a:spLocks noChangeShapeType="1"/>
            </p:cNvSpPr>
            <p:nvPr/>
          </p:nvSpPr>
          <p:spPr bwMode="auto">
            <a:xfrm>
              <a:off x="2880" y="1440"/>
              <a:ext cx="0" cy="1104"/>
            </a:xfrm>
            <a:prstGeom prst="line">
              <a:avLst/>
            </a:prstGeom>
            <a:noFill/>
            <a:ln w="76200">
              <a:solidFill>
                <a:schemeClr val="tx1"/>
              </a:solidFill>
              <a:round/>
              <a:headEnd/>
              <a:tailEnd type="triangle" w="med" len="med"/>
            </a:ln>
          </p:spPr>
          <p:txBody>
            <a:bodyPr wrap="none" anchor="ctr"/>
            <a:lstStyle/>
            <a:p>
              <a:endParaRPr lang="en-US"/>
            </a:p>
          </p:txBody>
        </p:sp>
      </p:grpSp>
      <p:grpSp>
        <p:nvGrpSpPr>
          <p:cNvPr id="6" name="Group 13"/>
          <p:cNvGrpSpPr>
            <a:grpSpLocks/>
          </p:cNvGrpSpPr>
          <p:nvPr/>
        </p:nvGrpSpPr>
        <p:grpSpPr bwMode="auto">
          <a:xfrm>
            <a:off x="685800" y="828675"/>
            <a:ext cx="7715250" cy="5800725"/>
            <a:chOff x="432" y="384"/>
            <a:chExt cx="4860" cy="3654"/>
          </a:xfrm>
        </p:grpSpPr>
        <p:grpSp>
          <p:nvGrpSpPr>
            <p:cNvPr id="106507" name="Group 14"/>
            <p:cNvGrpSpPr>
              <a:grpSpLocks/>
            </p:cNvGrpSpPr>
            <p:nvPr/>
          </p:nvGrpSpPr>
          <p:grpSpPr bwMode="auto">
            <a:xfrm>
              <a:off x="432" y="912"/>
              <a:ext cx="4860" cy="3126"/>
              <a:chOff x="450" y="1050"/>
              <a:chExt cx="4860" cy="3126"/>
            </a:xfrm>
          </p:grpSpPr>
          <p:pic>
            <p:nvPicPr>
              <p:cNvPr id="106509" name="Picture 15"/>
              <p:cNvPicPr>
                <a:picLocks noChangeAspect="1" noChangeArrowheads="1"/>
              </p:cNvPicPr>
              <p:nvPr/>
            </p:nvPicPr>
            <p:blipFill>
              <a:blip r:embed="rId7"/>
              <a:srcRect/>
              <a:stretch>
                <a:fillRect/>
              </a:stretch>
            </p:blipFill>
            <p:spPr bwMode="auto">
              <a:xfrm>
                <a:off x="933" y="2734"/>
                <a:ext cx="939" cy="1442"/>
              </a:xfrm>
              <a:prstGeom prst="rect">
                <a:avLst/>
              </a:prstGeom>
              <a:noFill/>
              <a:ln w="9525">
                <a:noFill/>
                <a:miter lim="800000"/>
                <a:headEnd/>
                <a:tailEnd/>
              </a:ln>
            </p:spPr>
          </p:pic>
          <p:pic>
            <p:nvPicPr>
              <p:cNvPr id="106510" name="Picture 16"/>
              <p:cNvPicPr>
                <a:picLocks noChangeAspect="1" noChangeArrowheads="1"/>
              </p:cNvPicPr>
              <p:nvPr/>
            </p:nvPicPr>
            <p:blipFill>
              <a:blip r:embed="rId8"/>
              <a:srcRect/>
              <a:stretch>
                <a:fillRect/>
              </a:stretch>
            </p:blipFill>
            <p:spPr bwMode="auto">
              <a:xfrm>
                <a:off x="450" y="1050"/>
                <a:ext cx="4860" cy="1158"/>
              </a:xfrm>
              <a:prstGeom prst="rect">
                <a:avLst/>
              </a:prstGeom>
              <a:noFill/>
              <a:ln w="9525">
                <a:noFill/>
                <a:miter lim="800000"/>
                <a:headEnd/>
                <a:tailEnd/>
              </a:ln>
            </p:spPr>
          </p:pic>
        </p:grpSp>
        <p:sp>
          <p:nvSpPr>
            <p:cNvPr id="106508" name="Line 17"/>
            <p:cNvSpPr>
              <a:spLocks noChangeShapeType="1"/>
            </p:cNvSpPr>
            <p:nvPr/>
          </p:nvSpPr>
          <p:spPr bwMode="auto">
            <a:xfrm>
              <a:off x="2880" y="384"/>
              <a:ext cx="0" cy="1008"/>
            </a:xfrm>
            <a:prstGeom prst="line">
              <a:avLst/>
            </a:prstGeom>
            <a:noFill/>
            <a:ln w="76200">
              <a:solidFill>
                <a:schemeClr val="tx1"/>
              </a:solidFill>
              <a:round/>
              <a:headEnd/>
              <a:tailEnd type="triangle" w="med" len="med"/>
            </a:ln>
          </p:spPr>
          <p:txBody>
            <a:bodyPr wrap="none" anchor="ctr"/>
            <a:lstStyle/>
            <a:p>
              <a:endParaRPr lang="en-US"/>
            </a:p>
          </p:txBody>
        </p:sp>
      </p:grpSp>
      <p:grpSp>
        <p:nvGrpSpPr>
          <p:cNvPr id="106501" name="Group 18"/>
          <p:cNvGrpSpPr>
            <a:grpSpLocks/>
          </p:cNvGrpSpPr>
          <p:nvPr/>
        </p:nvGrpSpPr>
        <p:grpSpPr bwMode="auto">
          <a:xfrm>
            <a:off x="762000" y="4724400"/>
            <a:ext cx="5410200" cy="1524000"/>
            <a:chOff x="480" y="2976"/>
            <a:chExt cx="3408" cy="960"/>
          </a:xfrm>
        </p:grpSpPr>
        <p:sp>
          <p:nvSpPr>
            <p:cNvPr id="106503" name="Text Box 19"/>
            <p:cNvSpPr txBox="1">
              <a:spLocks noChangeArrowheads="1"/>
            </p:cNvSpPr>
            <p:nvPr/>
          </p:nvSpPr>
          <p:spPr bwMode="auto">
            <a:xfrm>
              <a:off x="1728" y="3648"/>
              <a:ext cx="1008" cy="288"/>
            </a:xfrm>
            <a:prstGeom prst="rect">
              <a:avLst/>
            </a:prstGeom>
            <a:noFill/>
            <a:ln w="9525">
              <a:noFill/>
              <a:miter lim="800000"/>
              <a:headEnd/>
              <a:tailEnd/>
            </a:ln>
          </p:spPr>
          <p:txBody>
            <a:bodyPr>
              <a:spAutoFit/>
            </a:bodyPr>
            <a:lstStyle/>
            <a:p>
              <a:pPr>
                <a:spcBef>
                  <a:spcPct val="50000"/>
                </a:spcBef>
              </a:pPr>
              <a:r>
                <a:rPr lang="en-US" sz="2400" b="1">
                  <a:solidFill>
                    <a:srgbClr val="0033CC"/>
                  </a:solidFill>
                </a:rPr>
                <a:t>Tension</a:t>
              </a:r>
            </a:p>
          </p:txBody>
        </p:sp>
        <p:sp>
          <p:nvSpPr>
            <p:cNvPr id="106504" name="Text Box 20"/>
            <p:cNvSpPr txBox="1">
              <a:spLocks noChangeArrowheads="1"/>
            </p:cNvSpPr>
            <p:nvPr/>
          </p:nvSpPr>
          <p:spPr bwMode="auto">
            <a:xfrm>
              <a:off x="1728" y="2976"/>
              <a:ext cx="1728" cy="288"/>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Compression</a:t>
              </a:r>
            </a:p>
          </p:txBody>
        </p:sp>
        <p:sp>
          <p:nvSpPr>
            <p:cNvPr id="106505" name="Line 21"/>
            <p:cNvSpPr>
              <a:spLocks noChangeShapeType="1"/>
            </p:cNvSpPr>
            <p:nvPr/>
          </p:nvSpPr>
          <p:spPr bwMode="auto">
            <a:xfrm>
              <a:off x="480" y="3456"/>
              <a:ext cx="1632" cy="0"/>
            </a:xfrm>
            <a:prstGeom prst="line">
              <a:avLst/>
            </a:prstGeom>
            <a:noFill/>
            <a:ln w="57150">
              <a:solidFill>
                <a:schemeClr val="tx1"/>
              </a:solidFill>
              <a:prstDash val="dash"/>
              <a:round/>
              <a:headEnd/>
              <a:tailEnd/>
            </a:ln>
          </p:spPr>
          <p:txBody>
            <a:bodyPr wrap="none" anchor="ctr"/>
            <a:lstStyle/>
            <a:p>
              <a:endParaRPr lang="en-US"/>
            </a:p>
          </p:txBody>
        </p:sp>
        <p:sp>
          <p:nvSpPr>
            <p:cNvPr id="106506" name="Text Box 22"/>
            <p:cNvSpPr txBox="1">
              <a:spLocks noChangeArrowheads="1"/>
            </p:cNvSpPr>
            <p:nvPr/>
          </p:nvSpPr>
          <p:spPr bwMode="auto">
            <a:xfrm>
              <a:off x="2160" y="3312"/>
              <a:ext cx="1728" cy="288"/>
            </a:xfrm>
            <a:prstGeom prst="rect">
              <a:avLst/>
            </a:prstGeom>
            <a:noFill/>
            <a:ln w="9525">
              <a:noFill/>
              <a:miter lim="800000"/>
              <a:headEnd/>
              <a:tailEnd/>
            </a:ln>
          </p:spPr>
          <p:txBody>
            <a:bodyPr>
              <a:spAutoFit/>
            </a:bodyPr>
            <a:lstStyle/>
            <a:p>
              <a:pPr>
                <a:spcBef>
                  <a:spcPct val="50000"/>
                </a:spcBef>
              </a:pPr>
              <a:r>
                <a:rPr lang="en-US" sz="2400" b="1"/>
                <a:t>Neutral Plane</a:t>
              </a:r>
            </a:p>
          </p:txBody>
        </p:sp>
      </p:grpSp>
      <p:sp>
        <p:nvSpPr>
          <p:cNvPr id="106502" name="Rectangle 23"/>
          <p:cNvSpPr>
            <a:spLocks noChangeArrowheads="1"/>
          </p:cNvSpPr>
          <p:nvPr/>
        </p:nvSpPr>
        <p:spPr bwMode="auto">
          <a:xfrm>
            <a:off x="3397250" y="5586413"/>
            <a:ext cx="2327275" cy="368300"/>
          </a:xfrm>
          <a:prstGeom prst="rect">
            <a:avLst/>
          </a:prstGeom>
          <a:noFill/>
          <a:ln w="9525">
            <a:noFill/>
            <a:miter lim="800000"/>
            <a:headEnd/>
            <a:tailEnd/>
          </a:ln>
        </p:spPr>
        <p:txBody>
          <a:bodyPr wrap="none">
            <a:spAutoFit/>
          </a:bodyPr>
          <a:lstStyle/>
          <a:p>
            <a:pPr>
              <a:spcBef>
                <a:spcPct val="50000"/>
              </a:spcBef>
            </a:pPr>
            <a:r>
              <a:rPr lang="en-US" b="1"/>
              <a:t>(Axes of symmetry)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32770" name="Rectangle 3"/>
          <p:cNvSpPr>
            <a:spLocks noGrp="1" noChangeArrowheads="1"/>
          </p:cNvSpPr>
          <p:nvPr>
            <p:ph idx="1"/>
          </p:nvPr>
        </p:nvSpPr>
        <p:spPr>
          <a:xfrm>
            <a:off x="450850" y="1085850"/>
            <a:ext cx="7993063" cy="1143000"/>
          </a:xfrm>
        </p:spPr>
        <p:txBody>
          <a:bodyPr/>
          <a:lstStyle/>
          <a:p>
            <a:pPr eaLnBrk="1" hangingPunct="1">
              <a:lnSpc>
                <a:spcPct val="90000"/>
              </a:lnSpc>
              <a:buFontTx/>
              <a:buNone/>
            </a:pPr>
            <a:r>
              <a:rPr lang="en-US" sz="3600" smtClean="0"/>
              <a:t>	What is an object’s centroid location used for in statics?</a:t>
            </a:r>
          </a:p>
        </p:txBody>
      </p:sp>
      <p:sp>
        <p:nvSpPr>
          <p:cNvPr id="55302" name="Text Box 6"/>
          <p:cNvSpPr txBox="1">
            <a:spLocks noChangeArrowheads="1"/>
          </p:cNvSpPr>
          <p:nvPr/>
        </p:nvSpPr>
        <p:spPr bwMode="auto">
          <a:xfrm>
            <a:off x="762000" y="2447925"/>
            <a:ext cx="7553325" cy="1554163"/>
          </a:xfrm>
          <a:prstGeom prst="rect">
            <a:avLst/>
          </a:prstGeom>
          <a:noFill/>
          <a:ln w="9525">
            <a:noFill/>
            <a:miter lim="800000"/>
            <a:headEnd/>
            <a:tailEnd/>
          </a:ln>
        </p:spPr>
        <p:txBody>
          <a:bodyPr>
            <a:spAutoFit/>
          </a:bodyPr>
          <a:lstStyle/>
          <a:p>
            <a:pPr>
              <a:spcBef>
                <a:spcPct val="50000"/>
              </a:spcBef>
            </a:pPr>
            <a:r>
              <a:rPr lang="en-US" sz="3200">
                <a:solidFill>
                  <a:srgbClr val="FF0000"/>
                </a:solidFill>
              </a:rPr>
              <a:t>Theoretical calculations regarding the interaction of forces and members are derived from the centroid location.</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63490" name="Rectangle 3"/>
          <p:cNvSpPr>
            <a:spLocks noGrp="1" noChangeArrowheads="1"/>
          </p:cNvSpPr>
          <p:nvPr>
            <p:ph idx="1"/>
          </p:nvPr>
        </p:nvSpPr>
        <p:spPr>
          <a:xfrm>
            <a:off x="228600" y="838200"/>
            <a:ext cx="8458200" cy="2057400"/>
          </a:xfrm>
        </p:spPr>
        <p:txBody>
          <a:bodyPr/>
          <a:lstStyle/>
          <a:p>
            <a:pPr eaLnBrk="1" hangingPunct="1">
              <a:buFontTx/>
              <a:buNone/>
            </a:pPr>
            <a:r>
              <a:rPr lang="en-US" sz="3600" smtClean="0"/>
              <a:t>	One can determine a centroid location by utilizing the cross-section view of a three-dimensional object.</a:t>
            </a:r>
          </a:p>
        </p:txBody>
      </p:sp>
      <p:pic>
        <p:nvPicPr>
          <p:cNvPr id="63491" name="Picture 9" descr="Image"/>
          <p:cNvPicPr>
            <a:picLocks noChangeAspect="1" noChangeArrowheads="1"/>
          </p:cNvPicPr>
          <p:nvPr/>
        </p:nvPicPr>
        <p:blipFill>
          <a:blip r:embed="rId3"/>
          <a:srcRect/>
          <a:stretch>
            <a:fillRect/>
          </a:stretch>
        </p:blipFill>
        <p:spPr bwMode="auto">
          <a:xfrm>
            <a:off x="614363" y="3390900"/>
            <a:ext cx="3589337" cy="2286000"/>
          </a:xfrm>
          <a:prstGeom prst="rect">
            <a:avLst/>
          </a:prstGeom>
          <a:noFill/>
          <a:ln w="9525">
            <a:noFill/>
            <a:miter lim="800000"/>
            <a:headEnd/>
            <a:tailEnd/>
          </a:ln>
        </p:spPr>
      </p:pic>
      <p:pic>
        <p:nvPicPr>
          <p:cNvPr id="63492" name="Picture 11" descr="Ibeam"/>
          <p:cNvPicPr>
            <a:picLocks noChangeAspect="1" noChangeArrowheads="1" noCrop="1"/>
          </p:cNvPicPr>
          <p:nvPr/>
        </p:nvPicPr>
        <p:blipFill>
          <a:blip r:embed="rId4"/>
          <a:srcRect/>
          <a:stretch>
            <a:fillRect/>
          </a:stretch>
        </p:blipFill>
        <p:spPr bwMode="auto">
          <a:xfrm>
            <a:off x="4905375" y="3124200"/>
            <a:ext cx="36703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0"/>
            <a:ext cx="8229600" cy="838200"/>
          </a:xfrm>
        </p:spPr>
        <p:txBody>
          <a:bodyPr/>
          <a:lstStyle/>
          <a:p>
            <a:pPr eaLnBrk="1" hangingPunct="1"/>
            <a:r>
              <a:rPr lang="en-US" smtClean="0"/>
              <a:t>Centroid Location</a:t>
            </a:r>
          </a:p>
        </p:txBody>
      </p:sp>
      <p:sp>
        <p:nvSpPr>
          <p:cNvPr id="69634" name="Rectangle 3"/>
          <p:cNvSpPr>
            <a:spLocks noGrp="1" noChangeArrowheads="1"/>
          </p:cNvSpPr>
          <p:nvPr>
            <p:ph idx="1"/>
          </p:nvPr>
        </p:nvSpPr>
        <p:spPr>
          <a:xfrm>
            <a:off x="206375" y="889000"/>
            <a:ext cx="8458200" cy="1905000"/>
          </a:xfrm>
        </p:spPr>
        <p:txBody>
          <a:bodyPr/>
          <a:lstStyle/>
          <a:p>
            <a:pPr eaLnBrk="1" hangingPunct="1">
              <a:buFontTx/>
              <a:buNone/>
            </a:pPr>
            <a:r>
              <a:rPr lang="en-US" sz="3600" smtClean="0">
                <a:solidFill>
                  <a:srgbClr val="FF0000"/>
                </a:solidFill>
              </a:rPr>
              <a:t>Symmetrical Objects</a:t>
            </a:r>
          </a:p>
          <a:p>
            <a:pPr eaLnBrk="1" hangingPunct="1">
              <a:buFontTx/>
              <a:buNone/>
            </a:pPr>
            <a:r>
              <a:rPr lang="en-US" sz="3600" smtClean="0">
                <a:solidFill>
                  <a:srgbClr val="FF0000"/>
                </a:solidFill>
              </a:rPr>
              <a:t>	</a:t>
            </a:r>
            <a:r>
              <a:rPr lang="en-US" sz="3600" smtClean="0"/>
              <a:t>Centroid location is determined by an object’s line of symmetry.</a:t>
            </a:r>
          </a:p>
        </p:txBody>
      </p:sp>
      <p:sp>
        <p:nvSpPr>
          <p:cNvPr id="69635" name="Text Box 6"/>
          <p:cNvSpPr txBox="1">
            <a:spLocks noChangeArrowheads="1"/>
          </p:cNvSpPr>
          <p:nvPr/>
        </p:nvSpPr>
        <p:spPr bwMode="auto">
          <a:xfrm>
            <a:off x="217488" y="5561013"/>
            <a:ext cx="2514600" cy="641350"/>
          </a:xfrm>
          <a:prstGeom prst="rect">
            <a:avLst/>
          </a:prstGeom>
          <a:noFill/>
          <a:ln w="9525">
            <a:noFill/>
            <a:miter lim="800000"/>
            <a:headEnd/>
            <a:tailEnd/>
          </a:ln>
        </p:spPr>
        <p:txBody>
          <a:bodyPr>
            <a:spAutoFit/>
          </a:bodyPr>
          <a:lstStyle/>
          <a:p>
            <a:pPr>
              <a:spcBef>
                <a:spcPct val="50000"/>
              </a:spcBef>
            </a:pPr>
            <a:r>
              <a:rPr lang="en-US"/>
              <a:t>Centroid is located on the line of symmetry.</a:t>
            </a:r>
          </a:p>
        </p:txBody>
      </p:sp>
      <p:sp>
        <p:nvSpPr>
          <p:cNvPr id="57351" name="Text Box 7"/>
          <p:cNvSpPr txBox="1">
            <a:spLocks noChangeArrowheads="1"/>
          </p:cNvSpPr>
          <p:nvPr/>
        </p:nvSpPr>
        <p:spPr bwMode="auto">
          <a:xfrm>
            <a:off x="3467100" y="5521325"/>
            <a:ext cx="5156200" cy="915988"/>
          </a:xfrm>
          <a:prstGeom prst="rect">
            <a:avLst/>
          </a:prstGeom>
          <a:noFill/>
          <a:ln w="9525">
            <a:noFill/>
            <a:miter lim="800000"/>
            <a:headEnd/>
            <a:tailEnd/>
          </a:ln>
        </p:spPr>
        <p:txBody>
          <a:bodyPr>
            <a:spAutoFit/>
          </a:bodyPr>
          <a:lstStyle/>
          <a:p>
            <a:pPr>
              <a:spcBef>
                <a:spcPct val="50000"/>
              </a:spcBef>
            </a:pPr>
            <a:r>
              <a:rPr lang="en-US"/>
              <a:t>When an object has multiple lines of symmetry, its centroid is located at the intersection of the lines of symmetry.</a:t>
            </a:r>
          </a:p>
        </p:txBody>
      </p:sp>
      <p:sp>
        <p:nvSpPr>
          <p:cNvPr id="69637" name="AutoShape 8"/>
          <p:cNvSpPr>
            <a:spLocks noChangeArrowheads="1"/>
          </p:cNvSpPr>
          <p:nvPr/>
        </p:nvSpPr>
        <p:spPr bwMode="auto">
          <a:xfrm>
            <a:off x="460375" y="3108325"/>
            <a:ext cx="1746250" cy="2389188"/>
          </a:xfrm>
          <a:prstGeom prst="triangle">
            <a:avLst>
              <a:gd name="adj" fmla="val 50000"/>
            </a:avLst>
          </a:prstGeom>
          <a:solidFill>
            <a:srgbClr val="CC99FF"/>
          </a:solidFill>
          <a:ln w="38100">
            <a:solidFill>
              <a:schemeClr val="tx1"/>
            </a:solidFill>
            <a:miter lim="800000"/>
            <a:headEnd/>
            <a:tailEnd/>
          </a:ln>
        </p:spPr>
        <p:txBody>
          <a:bodyPr wrap="none" anchor="ctr"/>
          <a:lstStyle/>
          <a:p>
            <a:endParaRPr lang="en-US"/>
          </a:p>
        </p:txBody>
      </p:sp>
      <p:sp>
        <p:nvSpPr>
          <p:cNvPr id="69638" name="Rectangle 9"/>
          <p:cNvSpPr>
            <a:spLocks noChangeArrowheads="1"/>
          </p:cNvSpPr>
          <p:nvPr/>
        </p:nvSpPr>
        <p:spPr bwMode="auto">
          <a:xfrm>
            <a:off x="3492500" y="3538538"/>
            <a:ext cx="2030413" cy="1885950"/>
          </a:xfrm>
          <a:prstGeom prst="rect">
            <a:avLst/>
          </a:prstGeom>
          <a:solidFill>
            <a:schemeClr val="accent1"/>
          </a:solidFill>
          <a:ln w="38100">
            <a:solidFill>
              <a:schemeClr val="tx1"/>
            </a:solidFill>
            <a:miter lim="800000"/>
            <a:headEnd/>
            <a:tailEnd/>
          </a:ln>
        </p:spPr>
        <p:txBody>
          <a:bodyPr wrap="none" anchor="ctr"/>
          <a:lstStyle/>
          <a:p>
            <a:endParaRPr lang="en-US"/>
          </a:p>
        </p:txBody>
      </p:sp>
      <p:grpSp>
        <p:nvGrpSpPr>
          <p:cNvPr id="2" name="Group 16"/>
          <p:cNvGrpSpPr>
            <a:grpSpLocks/>
          </p:cNvGrpSpPr>
          <p:nvPr/>
        </p:nvGrpSpPr>
        <p:grpSpPr bwMode="auto">
          <a:xfrm>
            <a:off x="3519488" y="3546475"/>
            <a:ext cx="2014537" cy="1892300"/>
            <a:chOff x="3312" y="2016"/>
            <a:chExt cx="1392" cy="1296"/>
          </a:xfrm>
        </p:grpSpPr>
        <p:sp>
          <p:nvSpPr>
            <p:cNvPr id="69647" name="Line 11"/>
            <p:cNvSpPr>
              <a:spLocks noChangeShapeType="1"/>
            </p:cNvSpPr>
            <p:nvPr/>
          </p:nvSpPr>
          <p:spPr bwMode="auto">
            <a:xfrm>
              <a:off x="3312" y="2016"/>
              <a:ext cx="1392" cy="1296"/>
            </a:xfrm>
            <a:prstGeom prst="line">
              <a:avLst/>
            </a:prstGeom>
            <a:noFill/>
            <a:ln w="19050">
              <a:solidFill>
                <a:schemeClr val="tx1"/>
              </a:solidFill>
              <a:prstDash val="dash"/>
              <a:round/>
              <a:headEnd/>
              <a:tailEnd/>
            </a:ln>
          </p:spPr>
          <p:txBody>
            <a:bodyPr/>
            <a:lstStyle/>
            <a:p>
              <a:endParaRPr lang="en-US"/>
            </a:p>
          </p:txBody>
        </p:sp>
        <p:sp>
          <p:nvSpPr>
            <p:cNvPr id="69648" name="Line 12"/>
            <p:cNvSpPr>
              <a:spLocks noChangeShapeType="1"/>
            </p:cNvSpPr>
            <p:nvPr/>
          </p:nvSpPr>
          <p:spPr bwMode="auto">
            <a:xfrm flipH="1">
              <a:off x="3312" y="2016"/>
              <a:ext cx="1392" cy="1296"/>
            </a:xfrm>
            <a:prstGeom prst="line">
              <a:avLst/>
            </a:prstGeom>
            <a:noFill/>
            <a:ln w="19050">
              <a:solidFill>
                <a:schemeClr val="tx1"/>
              </a:solidFill>
              <a:prstDash val="dash"/>
              <a:round/>
              <a:headEnd/>
              <a:tailEnd/>
            </a:ln>
          </p:spPr>
          <p:txBody>
            <a:bodyPr/>
            <a:lstStyle/>
            <a:p>
              <a:endParaRPr lang="en-US"/>
            </a:p>
          </p:txBody>
        </p:sp>
      </p:grpSp>
      <p:sp>
        <p:nvSpPr>
          <p:cNvPr id="57357" name="Line 13"/>
          <p:cNvSpPr>
            <a:spLocks noChangeShapeType="1"/>
          </p:cNvSpPr>
          <p:nvPr/>
        </p:nvSpPr>
        <p:spPr bwMode="auto">
          <a:xfrm flipH="1">
            <a:off x="1327150" y="3073400"/>
            <a:ext cx="6350" cy="2419350"/>
          </a:xfrm>
          <a:prstGeom prst="line">
            <a:avLst/>
          </a:prstGeom>
          <a:noFill/>
          <a:ln w="19050">
            <a:solidFill>
              <a:schemeClr val="tx1"/>
            </a:solidFill>
            <a:prstDash val="dash"/>
            <a:round/>
            <a:headEnd/>
            <a:tailEnd/>
          </a:ln>
        </p:spPr>
        <p:txBody>
          <a:bodyPr/>
          <a:lstStyle/>
          <a:p>
            <a:endParaRPr lang="en-US"/>
          </a:p>
        </p:txBody>
      </p:sp>
      <p:sp>
        <p:nvSpPr>
          <p:cNvPr id="69641" name="Oval 17"/>
          <p:cNvSpPr>
            <a:spLocks noChangeArrowheads="1"/>
          </p:cNvSpPr>
          <p:nvPr/>
        </p:nvSpPr>
        <p:spPr bwMode="auto">
          <a:xfrm>
            <a:off x="6665913" y="3571875"/>
            <a:ext cx="1752600" cy="18288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57364" name="Line 20"/>
          <p:cNvSpPr>
            <a:spLocks noChangeShapeType="1"/>
          </p:cNvSpPr>
          <p:nvPr/>
        </p:nvSpPr>
        <p:spPr bwMode="auto">
          <a:xfrm flipH="1">
            <a:off x="6686550" y="4500563"/>
            <a:ext cx="1752600" cy="15875"/>
          </a:xfrm>
          <a:prstGeom prst="line">
            <a:avLst/>
          </a:prstGeom>
          <a:noFill/>
          <a:ln w="19050">
            <a:solidFill>
              <a:schemeClr val="tx1"/>
            </a:solidFill>
            <a:prstDash val="dash"/>
            <a:round/>
            <a:headEnd/>
            <a:tailEnd/>
          </a:ln>
        </p:spPr>
        <p:txBody>
          <a:bodyPr/>
          <a:lstStyle/>
          <a:p>
            <a:endParaRPr lang="en-US"/>
          </a:p>
        </p:txBody>
      </p:sp>
      <p:sp>
        <p:nvSpPr>
          <p:cNvPr id="57365" name="Line 21"/>
          <p:cNvSpPr>
            <a:spLocks noChangeShapeType="1"/>
          </p:cNvSpPr>
          <p:nvPr/>
        </p:nvSpPr>
        <p:spPr bwMode="auto">
          <a:xfrm flipH="1" flipV="1">
            <a:off x="7512050" y="3589338"/>
            <a:ext cx="42863" cy="1820862"/>
          </a:xfrm>
          <a:prstGeom prst="line">
            <a:avLst/>
          </a:prstGeom>
          <a:noFill/>
          <a:ln w="19050">
            <a:solidFill>
              <a:schemeClr val="tx1"/>
            </a:solidFill>
            <a:prstDash val="dash"/>
            <a:round/>
            <a:headEnd/>
            <a:tailEnd/>
          </a:ln>
        </p:spPr>
        <p:txBody>
          <a:bodyPr/>
          <a:lstStyle/>
          <a:p>
            <a:endParaRPr lang="en-US"/>
          </a:p>
        </p:txBody>
      </p:sp>
      <p:pic>
        <p:nvPicPr>
          <p:cNvPr id="57366" name="Picture 22" descr="datu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02125" y="4276725"/>
            <a:ext cx="396875" cy="398463"/>
          </a:xfrm>
          <a:prstGeom prst="rect">
            <a:avLst/>
          </a:prstGeom>
          <a:noFill/>
          <a:ln w="9525">
            <a:noFill/>
            <a:miter lim="800000"/>
            <a:headEnd/>
            <a:tailEnd/>
          </a:ln>
        </p:spPr>
      </p:pic>
      <p:pic>
        <p:nvPicPr>
          <p:cNvPr id="57367" name="Picture 23" descr="datu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34250" y="4316413"/>
            <a:ext cx="396875" cy="398462"/>
          </a:xfrm>
          <a:prstGeom prst="rect">
            <a:avLst/>
          </a:prstGeom>
          <a:noFill/>
          <a:ln w="9525">
            <a:noFill/>
            <a:miter lim="800000"/>
            <a:headEnd/>
            <a:tailEnd/>
          </a:ln>
        </p:spPr>
      </p:pic>
      <p:pic>
        <p:nvPicPr>
          <p:cNvPr id="57368" name="Picture 24" descr="datu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39825" y="4533900"/>
            <a:ext cx="396875" cy="398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68"/>
                                        </p:tgtEl>
                                        <p:attrNameLst>
                                          <p:attrName>style.visibility</p:attrName>
                                        </p:attrNameLst>
                                      </p:cBhvr>
                                      <p:to>
                                        <p:strVal val="visible"/>
                                      </p:to>
                                    </p:set>
                                  </p:childTnLst>
                                </p:cTn>
                              </p:par>
                              <p:par>
                                <p:cTn id="9" presetID="64" presetClass="path" presetSubtype="0" accel="50000" decel="50000" autoRev="1" fill="hold" nodeType="withEffect">
                                  <p:stCondLst>
                                    <p:cond delay="0"/>
                                  </p:stCondLst>
                                  <p:childTnLst>
                                    <p:animMotion origin="layout" path="M -4.16667E-6 3.7037E-6 L -0.00173 -0.23195 " pathEditMode="relative" rAng="0" ptsTypes="AA">
                                      <p:cBhvr>
                                        <p:cTn id="10" dur="2000" fill="hold"/>
                                        <p:tgtEl>
                                          <p:spTgt spid="57368"/>
                                        </p:tgtEl>
                                        <p:attrNameLst>
                                          <p:attrName>ppt_x</p:attrName>
                                          <p:attrName>ppt_y</p:attrName>
                                        </p:attrNameLst>
                                      </p:cBhvr>
                                      <p:rCtr x="-87" y="-1159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6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3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64"/>
                                        </p:tgtEl>
                                        <p:attrNameLst>
                                          <p:attrName>style.visibility</p:attrName>
                                        </p:attrNameLst>
                                      </p:cBhvr>
                                      <p:to>
                                        <p:strVal val="visible"/>
                                      </p:to>
                                    </p:set>
                                  </p:childTnLst>
                                </p:cTn>
                              </p:par>
                              <p:par>
                                <p:cTn id="27" presetID="8" presetClass="emph" presetSubtype="0" fill="hold" grpId="1" nodeType="withEffect">
                                  <p:stCondLst>
                                    <p:cond delay="0"/>
                                  </p:stCondLst>
                                  <p:childTnLst>
                                    <p:animRot by="21600000">
                                      <p:cBhvr>
                                        <p:cTn id="28" dur="2000" fill="hold"/>
                                        <p:tgtEl>
                                          <p:spTgt spid="57365"/>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57364"/>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7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57" grpId="0" animBg="1"/>
      <p:bldP spid="57364" grpId="0" animBg="1"/>
      <p:bldP spid="57364" grpId="1" animBg="1"/>
      <p:bldP spid="57365" grpId="0" animBg="1"/>
      <p:bldP spid="57365"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35"/>
          <p:cNvSpPr/>
          <p:nvPr/>
        </p:nvSpPr>
        <p:spPr>
          <a:xfrm>
            <a:off x="1457325" y="2668588"/>
            <a:ext cx="3065463" cy="29654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22" name="Line 8"/>
          <p:cNvSpPr>
            <a:spLocks noChangeShapeType="1"/>
          </p:cNvSpPr>
          <p:nvPr/>
        </p:nvSpPr>
        <p:spPr bwMode="auto">
          <a:xfrm flipH="1">
            <a:off x="596900" y="5622925"/>
            <a:ext cx="914400" cy="0"/>
          </a:xfrm>
          <a:prstGeom prst="line">
            <a:avLst/>
          </a:prstGeom>
          <a:noFill/>
          <a:ln w="38100">
            <a:solidFill>
              <a:schemeClr val="tx1"/>
            </a:solidFill>
            <a:round/>
            <a:headEnd/>
            <a:tailEnd/>
          </a:ln>
        </p:spPr>
        <p:txBody>
          <a:bodyPr wrap="none" anchor="ctr"/>
          <a:lstStyle/>
          <a:p>
            <a:endParaRPr lang="en-US"/>
          </a:p>
        </p:txBody>
      </p:sp>
      <p:sp>
        <p:nvSpPr>
          <p:cNvPr id="24623" name="Line 9"/>
          <p:cNvSpPr>
            <a:spLocks noChangeShapeType="1"/>
          </p:cNvSpPr>
          <p:nvPr/>
        </p:nvSpPr>
        <p:spPr bwMode="auto">
          <a:xfrm flipH="1">
            <a:off x="596900" y="2689225"/>
            <a:ext cx="914400" cy="0"/>
          </a:xfrm>
          <a:prstGeom prst="line">
            <a:avLst/>
          </a:prstGeom>
          <a:noFill/>
          <a:ln w="38100">
            <a:solidFill>
              <a:schemeClr val="tx1"/>
            </a:solidFill>
            <a:round/>
            <a:headEnd/>
            <a:tailEnd/>
          </a:ln>
        </p:spPr>
        <p:txBody>
          <a:bodyPr wrap="none" anchor="ctr"/>
          <a:lstStyle/>
          <a:p>
            <a:endParaRPr lang="en-US"/>
          </a:p>
        </p:txBody>
      </p:sp>
      <p:sp>
        <p:nvSpPr>
          <p:cNvPr id="24624" name="Text Box 10"/>
          <p:cNvSpPr txBox="1">
            <a:spLocks noChangeArrowheads="1"/>
          </p:cNvSpPr>
          <p:nvPr/>
        </p:nvSpPr>
        <p:spPr bwMode="auto">
          <a:xfrm>
            <a:off x="482600" y="3905250"/>
            <a:ext cx="4572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H</a:t>
            </a:r>
          </a:p>
        </p:txBody>
      </p:sp>
      <p:sp>
        <p:nvSpPr>
          <p:cNvPr id="24625" name="Line 11"/>
          <p:cNvSpPr>
            <a:spLocks noChangeShapeType="1"/>
          </p:cNvSpPr>
          <p:nvPr/>
        </p:nvSpPr>
        <p:spPr bwMode="auto">
          <a:xfrm flipV="1">
            <a:off x="742950" y="2703513"/>
            <a:ext cx="0" cy="1219200"/>
          </a:xfrm>
          <a:prstGeom prst="line">
            <a:avLst/>
          </a:prstGeom>
          <a:noFill/>
          <a:ln w="38100">
            <a:solidFill>
              <a:schemeClr val="tx1"/>
            </a:solidFill>
            <a:round/>
            <a:headEnd/>
            <a:tailEnd type="triangle" w="med" len="med"/>
          </a:ln>
        </p:spPr>
        <p:txBody>
          <a:bodyPr wrap="none" anchor="ctr"/>
          <a:lstStyle/>
          <a:p>
            <a:endParaRPr lang="en-US"/>
          </a:p>
        </p:txBody>
      </p:sp>
      <p:sp>
        <p:nvSpPr>
          <p:cNvPr id="24626" name="Line 12"/>
          <p:cNvSpPr>
            <a:spLocks noChangeShapeType="1"/>
          </p:cNvSpPr>
          <p:nvPr/>
        </p:nvSpPr>
        <p:spPr bwMode="auto">
          <a:xfrm>
            <a:off x="723900" y="4552950"/>
            <a:ext cx="6350" cy="1054100"/>
          </a:xfrm>
          <a:prstGeom prst="line">
            <a:avLst/>
          </a:prstGeom>
          <a:noFill/>
          <a:ln w="38100">
            <a:solidFill>
              <a:schemeClr val="tx1"/>
            </a:solidFill>
            <a:round/>
            <a:headEnd/>
            <a:tailEnd type="triangle" w="med" len="med"/>
          </a:ln>
        </p:spPr>
        <p:txBody>
          <a:bodyPr wrap="none" anchor="ctr"/>
          <a:lstStyle/>
          <a:p>
            <a:endParaRPr lang="en-US"/>
          </a:p>
        </p:txBody>
      </p:sp>
      <p:sp>
        <p:nvSpPr>
          <p:cNvPr id="24627" name="Line 13"/>
          <p:cNvSpPr>
            <a:spLocks noChangeShapeType="1"/>
          </p:cNvSpPr>
          <p:nvPr/>
        </p:nvSpPr>
        <p:spPr bwMode="auto">
          <a:xfrm flipH="1">
            <a:off x="1511300" y="5600700"/>
            <a:ext cx="0" cy="838200"/>
          </a:xfrm>
          <a:prstGeom prst="line">
            <a:avLst/>
          </a:prstGeom>
          <a:noFill/>
          <a:ln w="38100">
            <a:solidFill>
              <a:schemeClr val="tx1"/>
            </a:solidFill>
            <a:round/>
            <a:headEnd/>
            <a:tailEnd/>
          </a:ln>
        </p:spPr>
        <p:txBody>
          <a:bodyPr wrap="none" anchor="ctr"/>
          <a:lstStyle/>
          <a:p>
            <a:endParaRPr lang="en-US"/>
          </a:p>
        </p:txBody>
      </p:sp>
      <p:sp>
        <p:nvSpPr>
          <p:cNvPr id="24628" name="Line 14"/>
          <p:cNvSpPr>
            <a:spLocks noChangeShapeType="1"/>
          </p:cNvSpPr>
          <p:nvPr/>
        </p:nvSpPr>
        <p:spPr bwMode="auto">
          <a:xfrm flipH="1">
            <a:off x="4540250" y="5619750"/>
            <a:ext cx="0" cy="838200"/>
          </a:xfrm>
          <a:prstGeom prst="line">
            <a:avLst/>
          </a:prstGeom>
          <a:noFill/>
          <a:ln w="38100">
            <a:solidFill>
              <a:schemeClr val="tx1"/>
            </a:solidFill>
            <a:round/>
            <a:headEnd/>
            <a:tailEnd/>
          </a:ln>
        </p:spPr>
        <p:txBody>
          <a:bodyPr wrap="none" anchor="ctr"/>
          <a:lstStyle/>
          <a:p>
            <a:endParaRPr lang="en-US"/>
          </a:p>
        </p:txBody>
      </p:sp>
      <p:sp>
        <p:nvSpPr>
          <p:cNvPr id="24629" name="Text Box 15"/>
          <p:cNvSpPr txBox="1">
            <a:spLocks noChangeArrowheads="1"/>
          </p:cNvSpPr>
          <p:nvPr/>
        </p:nvSpPr>
        <p:spPr bwMode="auto">
          <a:xfrm>
            <a:off x="2978150" y="5949950"/>
            <a:ext cx="5334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B</a:t>
            </a:r>
          </a:p>
        </p:txBody>
      </p:sp>
      <p:sp>
        <p:nvSpPr>
          <p:cNvPr id="24630" name="Line 16"/>
          <p:cNvSpPr>
            <a:spLocks noChangeShapeType="1"/>
          </p:cNvSpPr>
          <p:nvPr/>
        </p:nvSpPr>
        <p:spPr bwMode="auto">
          <a:xfrm flipH="1">
            <a:off x="1511300" y="6286500"/>
            <a:ext cx="1289050" cy="0"/>
          </a:xfrm>
          <a:prstGeom prst="line">
            <a:avLst/>
          </a:prstGeom>
          <a:noFill/>
          <a:ln w="38100">
            <a:solidFill>
              <a:schemeClr val="tx1"/>
            </a:solidFill>
            <a:round/>
            <a:headEnd/>
            <a:tailEnd type="triangle" w="med" len="med"/>
          </a:ln>
        </p:spPr>
        <p:txBody>
          <a:bodyPr wrap="none" anchor="ctr"/>
          <a:lstStyle/>
          <a:p>
            <a:endParaRPr lang="en-US"/>
          </a:p>
        </p:txBody>
      </p:sp>
      <p:sp>
        <p:nvSpPr>
          <p:cNvPr id="24631" name="Line 17"/>
          <p:cNvSpPr>
            <a:spLocks noChangeShapeType="1"/>
          </p:cNvSpPr>
          <p:nvPr/>
        </p:nvSpPr>
        <p:spPr bwMode="auto">
          <a:xfrm>
            <a:off x="3505200" y="6267450"/>
            <a:ext cx="1035050" cy="0"/>
          </a:xfrm>
          <a:prstGeom prst="line">
            <a:avLst/>
          </a:prstGeom>
          <a:noFill/>
          <a:ln w="38100">
            <a:solidFill>
              <a:schemeClr val="tx1"/>
            </a:solidFill>
            <a:round/>
            <a:headEnd/>
            <a:tailEnd type="triangle" w="med" len="med"/>
          </a:ln>
        </p:spPr>
        <p:txBody>
          <a:bodyPr wrap="none" anchor="ctr"/>
          <a:lstStyle/>
          <a:p>
            <a:endParaRPr lang="en-US"/>
          </a:p>
        </p:txBody>
      </p:sp>
      <p:sp>
        <p:nvSpPr>
          <p:cNvPr id="24632" name="Rectangle 18"/>
          <p:cNvSpPr>
            <a:spLocks noGrp="1" noChangeArrowheads="1"/>
          </p:cNvSpPr>
          <p:nvPr>
            <p:ph type="title"/>
          </p:nvPr>
        </p:nvSpPr>
        <p:spPr>
          <a:xfrm>
            <a:off x="0" y="0"/>
            <a:ext cx="8915400" cy="762000"/>
          </a:xfrm>
        </p:spPr>
        <p:txBody>
          <a:bodyPr/>
          <a:lstStyle/>
          <a:p>
            <a:pPr eaLnBrk="1" hangingPunct="1"/>
            <a:r>
              <a:rPr lang="en-US" smtClean="0"/>
              <a:t>Centroid Location</a:t>
            </a:r>
          </a:p>
        </p:txBody>
      </p:sp>
      <p:pic>
        <p:nvPicPr>
          <p:cNvPr id="24633" name="Picture 25"/>
          <p:cNvPicPr>
            <a:picLocks noChangeAspect="1" noChangeArrowheads="1"/>
          </p:cNvPicPr>
          <p:nvPr/>
        </p:nvPicPr>
        <p:blipFill>
          <a:blip r:embed="rId4"/>
          <a:srcRect/>
          <a:stretch>
            <a:fillRect/>
          </a:stretch>
        </p:blipFill>
        <p:spPr bwMode="auto">
          <a:xfrm>
            <a:off x="5848350" y="2487613"/>
            <a:ext cx="590550" cy="846137"/>
          </a:xfrm>
          <a:prstGeom prst="rect">
            <a:avLst/>
          </a:prstGeom>
          <a:noFill/>
          <a:ln w="9525">
            <a:noFill/>
            <a:miter lim="800000"/>
            <a:headEnd/>
            <a:tailEnd/>
          </a:ln>
        </p:spPr>
      </p:pic>
      <p:pic>
        <p:nvPicPr>
          <p:cNvPr id="24634" name="Picture 26"/>
          <p:cNvPicPr>
            <a:picLocks noChangeAspect="1" noChangeArrowheads="1"/>
          </p:cNvPicPr>
          <p:nvPr/>
        </p:nvPicPr>
        <p:blipFill>
          <a:blip r:embed="rId5"/>
          <a:srcRect/>
          <a:stretch>
            <a:fillRect/>
          </a:stretch>
        </p:blipFill>
        <p:spPr bwMode="auto">
          <a:xfrm>
            <a:off x="7562850" y="2522538"/>
            <a:ext cx="533400" cy="860425"/>
          </a:xfrm>
          <a:prstGeom prst="rect">
            <a:avLst/>
          </a:prstGeom>
          <a:noFill/>
          <a:ln w="9525">
            <a:noFill/>
            <a:miter lim="800000"/>
            <a:headEnd/>
            <a:tailEnd/>
          </a:ln>
        </p:spPr>
      </p:pic>
      <p:pic>
        <p:nvPicPr>
          <p:cNvPr id="37915" name="Picture 27" descr="datu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43200" y="3998913"/>
            <a:ext cx="438150" cy="439737"/>
          </a:xfrm>
          <a:prstGeom prst="rect">
            <a:avLst/>
          </a:prstGeom>
          <a:noFill/>
          <a:ln w="9525">
            <a:noFill/>
            <a:miter lim="800000"/>
            <a:headEnd/>
            <a:tailEnd/>
          </a:ln>
        </p:spPr>
      </p:pic>
      <p:sp>
        <p:nvSpPr>
          <p:cNvPr id="24636" name="Line 30"/>
          <p:cNvSpPr>
            <a:spLocks noChangeShapeType="1"/>
          </p:cNvSpPr>
          <p:nvPr/>
        </p:nvSpPr>
        <p:spPr bwMode="auto">
          <a:xfrm>
            <a:off x="3009900" y="4286250"/>
            <a:ext cx="0" cy="1790700"/>
          </a:xfrm>
          <a:prstGeom prst="line">
            <a:avLst/>
          </a:prstGeom>
          <a:noFill/>
          <a:ln w="28575">
            <a:solidFill>
              <a:schemeClr val="tx1"/>
            </a:solidFill>
            <a:round/>
            <a:headEnd/>
            <a:tailEnd/>
          </a:ln>
        </p:spPr>
        <p:txBody>
          <a:bodyPr wrap="none" anchor="ctr"/>
          <a:lstStyle/>
          <a:p>
            <a:endParaRPr lang="en-US"/>
          </a:p>
        </p:txBody>
      </p:sp>
      <p:pic>
        <p:nvPicPr>
          <p:cNvPr id="24637" name="Picture 31"/>
          <p:cNvPicPr>
            <a:picLocks noChangeAspect="1" noChangeArrowheads="1"/>
          </p:cNvPicPr>
          <p:nvPr/>
        </p:nvPicPr>
        <p:blipFill>
          <a:blip r:embed="rId4"/>
          <a:srcRect/>
          <a:stretch>
            <a:fillRect/>
          </a:stretch>
        </p:blipFill>
        <p:spPr bwMode="auto">
          <a:xfrm>
            <a:off x="2133600" y="5667375"/>
            <a:ext cx="219075" cy="314325"/>
          </a:xfrm>
          <a:prstGeom prst="rect">
            <a:avLst/>
          </a:prstGeom>
          <a:noFill/>
          <a:ln w="9525">
            <a:noFill/>
            <a:miter lim="800000"/>
            <a:headEnd/>
            <a:tailEnd/>
          </a:ln>
        </p:spPr>
      </p:pic>
      <p:sp>
        <p:nvSpPr>
          <p:cNvPr id="24638" name="Line 32"/>
          <p:cNvSpPr>
            <a:spLocks noChangeShapeType="1"/>
          </p:cNvSpPr>
          <p:nvPr/>
        </p:nvSpPr>
        <p:spPr bwMode="auto">
          <a:xfrm flipH="1">
            <a:off x="1524000" y="5886450"/>
            <a:ext cx="533400" cy="0"/>
          </a:xfrm>
          <a:prstGeom prst="line">
            <a:avLst/>
          </a:prstGeom>
          <a:noFill/>
          <a:ln w="28575">
            <a:solidFill>
              <a:schemeClr val="tx1"/>
            </a:solidFill>
            <a:round/>
            <a:headEnd/>
            <a:tailEnd type="triangle" w="med" len="med"/>
          </a:ln>
        </p:spPr>
        <p:txBody>
          <a:bodyPr wrap="none" anchor="ctr"/>
          <a:lstStyle/>
          <a:p>
            <a:endParaRPr lang="en-US"/>
          </a:p>
        </p:txBody>
      </p:sp>
      <p:sp>
        <p:nvSpPr>
          <p:cNvPr id="24639" name="Line 33"/>
          <p:cNvSpPr>
            <a:spLocks noChangeShapeType="1"/>
          </p:cNvSpPr>
          <p:nvPr/>
        </p:nvSpPr>
        <p:spPr bwMode="auto">
          <a:xfrm flipV="1">
            <a:off x="2498725" y="5875338"/>
            <a:ext cx="503238" cy="0"/>
          </a:xfrm>
          <a:prstGeom prst="line">
            <a:avLst/>
          </a:prstGeom>
          <a:noFill/>
          <a:ln w="28575">
            <a:solidFill>
              <a:schemeClr val="tx1"/>
            </a:solidFill>
            <a:round/>
            <a:headEnd/>
            <a:tailEnd type="triangle" w="med" len="med"/>
          </a:ln>
        </p:spPr>
        <p:txBody>
          <a:bodyPr wrap="none" anchor="ctr"/>
          <a:lstStyle/>
          <a:p>
            <a:endParaRPr lang="en-US"/>
          </a:p>
        </p:txBody>
      </p:sp>
      <p:sp>
        <p:nvSpPr>
          <p:cNvPr id="24640" name="Line 35"/>
          <p:cNvSpPr>
            <a:spLocks noChangeShapeType="1"/>
          </p:cNvSpPr>
          <p:nvPr/>
        </p:nvSpPr>
        <p:spPr bwMode="auto">
          <a:xfrm flipH="1">
            <a:off x="1092200" y="4171950"/>
            <a:ext cx="1879600" cy="0"/>
          </a:xfrm>
          <a:prstGeom prst="line">
            <a:avLst/>
          </a:prstGeom>
          <a:noFill/>
          <a:ln w="28575">
            <a:solidFill>
              <a:schemeClr val="tx1"/>
            </a:solidFill>
            <a:round/>
            <a:headEnd/>
            <a:tailEnd/>
          </a:ln>
        </p:spPr>
        <p:txBody>
          <a:bodyPr wrap="none" anchor="ctr"/>
          <a:lstStyle/>
          <a:p>
            <a:endParaRPr lang="en-US"/>
          </a:p>
        </p:txBody>
      </p:sp>
      <p:pic>
        <p:nvPicPr>
          <p:cNvPr id="24641" name="Picture 36"/>
          <p:cNvPicPr>
            <a:picLocks noChangeAspect="1" noChangeArrowheads="1"/>
          </p:cNvPicPr>
          <p:nvPr/>
        </p:nvPicPr>
        <p:blipFill>
          <a:blip r:embed="rId5"/>
          <a:srcRect/>
          <a:stretch>
            <a:fillRect/>
          </a:stretch>
        </p:blipFill>
        <p:spPr bwMode="auto">
          <a:xfrm>
            <a:off x="1168400" y="4818063"/>
            <a:ext cx="201613" cy="325437"/>
          </a:xfrm>
          <a:prstGeom prst="rect">
            <a:avLst/>
          </a:prstGeom>
          <a:noFill/>
          <a:ln w="9525">
            <a:noFill/>
            <a:miter lim="800000"/>
            <a:headEnd/>
            <a:tailEnd/>
          </a:ln>
        </p:spPr>
      </p:pic>
      <p:sp>
        <p:nvSpPr>
          <p:cNvPr id="24642" name="Line 37"/>
          <p:cNvSpPr>
            <a:spLocks noChangeShapeType="1"/>
          </p:cNvSpPr>
          <p:nvPr/>
        </p:nvSpPr>
        <p:spPr bwMode="auto">
          <a:xfrm flipH="1">
            <a:off x="1244600" y="5295900"/>
            <a:ext cx="0" cy="304800"/>
          </a:xfrm>
          <a:prstGeom prst="line">
            <a:avLst/>
          </a:prstGeom>
          <a:noFill/>
          <a:ln w="28575">
            <a:solidFill>
              <a:schemeClr val="tx1"/>
            </a:solidFill>
            <a:round/>
            <a:headEnd/>
            <a:tailEnd type="triangle" w="med" len="med"/>
          </a:ln>
        </p:spPr>
        <p:txBody>
          <a:bodyPr wrap="none" anchor="ctr"/>
          <a:lstStyle/>
          <a:p>
            <a:endParaRPr lang="en-US"/>
          </a:p>
        </p:txBody>
      </p:sp>
      <p:sp>
        <p:nvSpPr>
          <p:cNvPr id="24643" name="Line 38"/>
          <p:cNvSpPr>
            <a:spLocks noChangeShapeType="1"/>
          </p:cNvSpPr>
          <p:nvPr/>
        </p:nvSpPr>
        <p:spPr bwMode="auto">
          <a:xfrm flipV="1">
            <a:off x="1238250" y="4229100"/>
            <a:ext cx="6350" cy="457200"/>
          </a:xfrm>
          <a:prstGeom prst="line">
            <a:avLst/>
          </a:prstGeom>
          <a:noFill/>
          <a:ln w="28575">
            <a:solidFill>
              <a:schemeClr val="tx1"/>
            </a:solidFill>
            <a:round/>
            <a:headEnd/>
            <a:tailEnd type="triangle" w="med" len="med"/>
          </a:ln>
        </p:spPr>
        <p:txBody>
          <a:bodyPr wrap="none" anchor="ctr"/>
          <a:lstStyle/>
          <a:p>
            <a:endParaRPr lang="en-US"/>
          </a:p>
        </p:txBody>
      </p:sp>
      <p:sp>
        <p:nvSpPr>
          <p:cNvPr id="24644" name="Rectangle 41"/>
          <p:cNvSpPr>
            <a:spLocks noChangeArrowheads="1"/>
          </p:cNvSpPr>
          <p:nvPr/>
        </p:nvSpPr>
        <p:spPr bwMode="auto">
          <a:xfrm>
            <a:off x="352425" y="741363"/>
            <a:ext cx="8564563" cy="1570037"/>
          </a:xfrm>
          <a:prstGeom prst="rect">
            <a:avLst/>
          </a:prstGeom>
          <a:noFill/>
          <a:ln w="9525">
            <a:noFill/>
            <a:miter lim="800000"/>
            <a:headEnd/>
            <a:tailEnd/>
          </a:ln>
        </p:spPr>
        <p:txBody>
          <a:bodyPr>
            <a:spAutoFit/>
          </a:bodyPr>
          <a:lstStyle/>
          <a:p>
            <a:pPr>
              <a:spcBef>
                <a:spcPct val="50000"/>
              </a:spcBef>
            </a:pPr>
            <a:r>
              <a:rPr lang="en-US" sz="3200"/>
              <a:t>The centroid of a square or rectangle is located at a distance of 1/2 its height and 1/2 its base.</a:t>
            </a:r>
          </a:p>
        </p:txBody>
      </p:sp>
      <p:graphicFrame>
        <p:nvGraphicFramePr>
          <p:cNvPr id="24619" name="Object 43"/>
          <p:cNvGraphicFramePr>
            <a:graphicFrameLocks noChangeAspect="1"/>
          </p:cNvGraphicFramePr>
          <p:nvPr/>
        </p:nvGraphicFramePr>
        <p:xfrm>
          <a:off x="5770563" y="3627438"/>
          <a:ext cx="950912" cy="1754187"/>
        </p:xfrm>
        <a:graphic>
          <a:graphicData uri="http://schemas.openxmlformats.org/presentationml/2006/ole">
            <mc:AlternateContent xmlns:mc="http://schemas.openxmlformats.org/markup-compatibility/2006">
              <mc:Choice xmlns:v="urn:schemas-microsoft-com:vml" Requires="v">
                <p:oleObj spid="_x0000_s24629" name="Equation" r:id="rId7" imgW="177646" imgH="393359" progId="Equation.DSMT4">
                  <p:embed/>
                </p:oleObj>
              </mc:Choice>
              <mc:Fallback>
                <p:oleObj name="Equation" r:id="rId7" imgW="177646" imgH="393359" progId="Equation.DSMT4">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0563" y="3627438"/>
                        <a:ext cx="950912" cy="175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20" name="Object 44"/>
          <p:cNvGraphicFramePr>
            <a:graphicFrameLocks noChangeAspect="1"/>
          </p:cNvGraphicFramePr>
          <p:nvPr/>
        </p:nvGraphicFramePr>
        <p:xfrm>
          <a:off x="7397750" y="3665538"/>
          <a:ext cx="1085850" cy="1754187"/>
        </p:xfrm>
        <a:graphic>
          <a:graphicData uri="http://schemas.openxmlformats.org/presentationml/2006/ole">
            <mc:AlternateContent xmlns:mc="http://schemas.openxmlformats.org/markup-compatibility/2006">
              <mc:Choice xmlns:v="urn:schemas-microsoft-com:vml" Requires="v">
                <p:oleObj spid="_x0000_s24630" name="Equation" r:id="rId9" imgW="203112" imgH="393529" progId="Equation.DSMT4">
                  <p:embed/>
                </p:oleObj>
              </mc:Choice>
              <mc:Fallback>
                <p:oleObj name="Equation" r:id="rId9" imgW="203112" imgH="393529" progId="Equation.DSMT4">
                  <p:embed/>
                  <p:pic>
                    <p:nvPicPr>
                      <p:cNvPr id="0"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7750" y="3665538"/>
                        <a:ext cx="1085850" cy="175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152400" y="1905000"/>
            <a:ext cx="7772400" cy="4648200"/>
            <a:chOff x="96" y="1200"/>
            <a:chExt cx="4896" cy="2928"/>
          </a:xfrm>
        </p:grpSpPr>
        <p:grpSp>
          <p:nvGrpSpPr>
            <p:cNvPr id="42003" name="Group 3"/>
            <p:cNvGrpSpPr>
              <a:grpSpLocks/>
            </p:cNvGrpSpPr>
            <p:nvPr/>
          </p:nvGrpSpPr>
          <p:grpSpPr bwMode="auto">
            <a:xfrm>
              <a:off x="720" y="1200"/>
              <a:ext cx="4272" cy="2352"/>
              <a:chOff x="720" y="1200"/>
              <a:chExt cx="4272" cy="2352"/>
            </a:xfrm>
          </p:grpSpPr>
          <p:sp>
            <p:nvSpPr>
              <p:cNvPr id="42015" name="AutoShape 4"/>
              <p:cNvSpPr>
                <a:spLocks noChangeArrowheads="1"/>
              </p:cNvSpPr>
              <p:nvPr/>
            </p:nvSpPr>
            <p:spPr bwMode="auto">
              <a:xfrm>
                <a:off x="720" y="1440"/>
                <a:ext cx="3840" cy="2112"/>
              </a:xfrm>
              <a:prstGeom prst="rtTriangle">
                <a:avLst/>
              </a:prstGeom>
              <a:solidFill>
                <a:srgbClr val="3366FF"/>
              </a:solidFill>
              <a:ln w="9525">
                <a:solidFill>
                  <a:schemeClr val="tx1"/>
                </a:solidFill>
                <a:miter lim="800000"/>
                <a:headEnd/>
                <a:tailEnd/>
              </a:ln>
            </p:spPr>
            <p:txBody>
              <a:bodyPr wrap="none" anchor="ctr"/>
              <a:lstStyle/>
              <a:p>
                <a:endParaRPr lang="en-US"/>
              </a:p>
            </p:txBody>
          </p:sp>
          <p:sp>
            <p:nvSpPr>
              <p:cNvPr id="42016" name="Line 5"/>
              <p:cNvSpPr>
                <a:spLocks noChangeShapeType="1"/>
              </p:cNvSpPr>
              <p:nvPr/>
            </p:nvSpPr>
            <p:spPr bwMode="auto">
              <a:xfrm flipV="1">
                <a:off x="720" y="1200"/>
                <a:ext cx="0" cy="2352"/>
              </a:xfrm>
              <a:prstGeom prst="line">
                <a:avLst/>
              </a:prstGeom>
              <a:noFill/>
              <a:ln w="57150">
                <a:solidFill>
                  <a:schemeClr val="tx1"/>
                </a:solidFill>
                <a:round/>
                <a:headEnd/>
                <a:tailEnd type="triangle" w="med" len="med"/>
              </a:ln>
            </p:spPr>
            <p:txBody>
              <a:bodyPr wrap="none" anchor="ctr"/>
              <a:lstStyle/>
              <a:p>
                <a:endParaRPr lang="en-US"/>
              </a:p>
            </p:txBody>
          </p:sp>
          <p:sp>
            <p:nvSpPr>
              <p:cNvPr id="42017" name="Line 6"/>
              <p:cNvSpPr>
                <a:spLocks noChangeShapeType="1"/>
              </p:cNvSpPr>
              <p:nvPr/>
            </p:nvSpPr>
            <p:spPr bwMode="auto">
              <a:xfrm>
                <a:off x="720" y="3552"/>
                <a:ext cx="4272" cy="0"/>
              </a:xfrm>
              <a:prstGeom prst="line">
                <a:avLst/>
              </a:prstGeom>
              <a:noFill/>
              <a:ln w="57150">
                <a:solidFill>
                  <a:schemeClr val="tx1"/>
                </a:solidFill>
                <a:round/>
                <a:headEnd/>
                <a:tailEnd type="triangle" w="med" len="med"/>
              </a:ln>
            </p:spPr>
            <p:txBody>
              <a:bodyPr wrap="none" anchor="ctr"/>
              <a:lstStyle/>
              <a:p>
                <a:endParaRPr lang="en-US"/>
              </a:p>
            </p:txBody>
          </p:sp>
        </p:grpSp>
        <p:grpSp>
          <p:nvGrpSpPr>
            <p:cNvPr id="42004" name="Group 7"/>
            <p:cNvGrpSpPr>
              <a:grpSpLocks/>
            </p:cNvGrpSpPr>
            <p:nvPr/>
          </p:nvGrpSpPr>
          <p:grpSpPr bwMode="auto">
            <a:xfrm>
              <a:off x="96" y="1440"/>
              <a:ext cx="4464" cy="2688"/>
              <a:chOff x="96" y="1440"/>
              <a:chExt cx="4464" cy="2688"/>
            </a:xfrm>
          </p:grpSpPr>
          <p:sp>
            <p:nvSpPr>
              <p:cNvPr id="42005" name="Line 8"/>
              <p:cNvSpPr>
                <a:spLocks noChangeShapeType="1"/>
              </p:cNvSpPr>
              <p:nvPr/>
            </p:nvSpPr>
            <p:spPr bwMode="auto">
              <a:xfrm flipH="1">
                <a:off x="96" y="3552"/>
                <a:ext cx="576" cy="0"/>
              </a:xfrm>
              <a:prstGeom prst="line">
                <a:avLst/>
              </a:prstGeom>
              <a:noFill/>
              <a:ln w="38100">
                <a:solidFill>
                  <a:schemeClr val="tx1"/>
                </a:solidFill>
                <a:round/>
                <a:headEnd/>
                <a:tailEnd/>
              </a:ln>
            </p:spPr>
            <p:txBody>
              <a:bodyPr wrap="none" anchor="ctr"/>
              <a:lstStyle/>
              <a:p>
                <a:endParaRPr lang="en-US"/>
              </a:p>
            </p:txBody>
          </p:sp>
          <p:sp>
            <p:nvSpPr>
              <p:cNvPr id="42006" name="Line 9"/>
              <p:cNvSpPr>
                <a:spLocks noChangeShapeType="1"/>
              </p:cNvSpPr>
              <p:nvPr/>
            </p:nvSpPr>
            <p:spPr bwMode="auto">
              <a:xfrm flipH="1">
                <a:off x="96" y="1440"/>
                <a:ext cx="576" cy="0"/>
              </a:xfrm>
              <a:prstGeom prst="line">
                <a:avLst/>
              </a:prstGeom>
              <a:noFill/>
              <a:ln w="38100">
                <a:solidFill>
                  <a:schemeClr val="tx1"/>
                </a:solidFill>
                <a:round/>
                <a:headEnd/>
                <a:tailEnd/>
              </a:ln>
            </p:spPr>
            <p:txBody>
              <a:bodyPr wrap="none" anchor="ctr"/>
              <a:lstStyle/>
              <a:p>
                <a:endParaRPr lang="en-US"/>
              </a:p>
            </p:txBody>
          </p:sp>
          <p:sp>
            <p:nvSpPr>
              <p:cNvPr id="42007" name="Text Box 10"/>
              <p:cNvSpPr txBox="1">
                <a:spLocks noChangeArrowheads="1"/>
              </p:cNvSpPr>
              <p:nvPr/>
            </p:nvSpPr>
            <p:spPr bwMode="auto">
              <a:xfrm>
                <a:off x="96" y="2208"/>
                <a:ext cx="288" cy="404"/>
              </a:xfrm>
              <a:prstGeom prst="rect">
                <a:avLst/>
              </a:prstGeom>
              <a:noFill/>
              <a:ln w="9525">
                <a:noFill/>
                <a:miter lim="800000"/>
                <a:headEnd/>
                <a:tailEnd/>
              </a:ln>
            </p:spPr>
            <p:txBody>
              <a:bodyPr>
                <a:spAutoFit/>
              </a:bodyPr>
              <a:lstStyle/>
              <a:p>
                <a:pPr>
                  <a:spcBef>
                    <a:spcPct val="50000"/>
                  </a:spcBef>
                </a:pPr>
                <a:r>
                  <a:rPr lang="en-US" sz="3600">
                    <a:solidFill>
                      <a:srgbClr val="FF0000"/>
                    </a:solidFill>
                  </a:rPr>
                  <a:t>H</a:t>
                </a:r>
              </a:p>
            </p:txBody>
          </p:sp>
          <p:sp>
            <p:nvSpPr>
              <p:cNvPr id="42008" name="Line 11"/>
              <p:cNvSpPr>
                <a:spLocks noChangeShapeType="1"/>
              </p:cNvSpPr>
              <p:nvPr/>
            </p:nvSpPr>
            <p:spPr bwMode="auto">
              <a:xfrm flipV="1">
                <a:off x="240" y="1488"/>
                <a:ext cx="0" cy="768"/>
              </a:xfrm>
              <a:prstGeom prst="line">
                <a:avLst/>
              </a:prstGeom>
              <a:noFill/>
              <a:ln w="38100">
                <a:solidFill>
                  <a:schemeClr val="tx1"/>
                </a:solidFill>
                <a:round/>
                <a:headEnd/>
                <a:tailEnd type="triangle" w="med" len="med"/>
              </a:ln>
            </p:spPr>
            <p:txBody>
              <a:bodyPr wrap="none" anchor="ctr"/>
              <a:lstStyle/>
              <a:p>
                <a:endParaRPr lang="en-US"/>
              </a:p>
            </p:txBody>
          </p:sp>
          <p:sp>
            <p:nvSpPr>
              <p:cNvPr id="42009" name="Line 12"/>
              <p:cNvSpPr>
                <a:spLocks noChangeShapeType="1"/>
              </p:cNvSpPr>
              <p:nvPr/>
            </p:nvSpPr>
            <p:spPr bwMode="auto">
              <a:xfrm>
                <a:off x="240" y="2592"/>
                <a:ext cx="0" cy="912"/>
              </a:xfrm>
              <a:prstGeom prst="line">
                <a:avLst/>
              </a:prstGeom>
              <a:noFill/>
              <a:ln w="38100">
                <a:solidFill>
                  <a:schemeClr val="tx1"/>
                </a:solidFill>
                <a:round/>
                <a:headEnd/>
                <a:tailEnd type="triangle" w="med" len="med"/>
              </a:ln>
            </p:spPr>
            <p:txBody>
              <a:bodyPr wrap="none" anchor="ctr"/>
              <a:lstStyle/>
              <a:p>
                <a:endParaRPr lang="en-US"/>
              </a:p>
            </p:txBody>
          </p:sp>
          <p:sp>
            <p:nvSpPr>
              <p:cNvPr id="42010" name="Line 13"/>
              <p:cNvSpPr>
                <a:spLocks noChangeShapeType="1"/>
              </p:cNvSpPr>
              <p:nvPr/>
            </p:nvSpPr>
            <p:spPr bwMode="auto">
              <a:xfrm flipH="1">
                <a:off x="720" y="3600"/>
                <a:ext cx="0" cy="528"/>
              </a:xfrm>
              <a:prstGeom prst="line">
                <a:avLst/>
              </a:prstGeom>
              <a:noFill/>
              <a:ln w="38100">
                <a:solidFill>
                  <a:schemeClr val="tx1"/>
                </a:solidFill>
                <a:round/>
                <a:headEnd/>
                <a:tailEnd/>
              </a:ln>
            </p:spPr>
            <p:txBody>
              <a:bodyPr wrap="none" anchor="ctr"/>
              <a:lstStyle/>
              <a:p>
                <a:endParaRPr lang="en-US"/>
              </a:p>
            </p:txBody>
          </p:sp>
          <p:sp>
            <p:nvSpPr>
              <p:cNvPr id="42011" name="Line 14"/>
              <p:cNvSpPr>
                <a:spLocks noChangeShapeType="1"/>
              </p:cNvSpPr>
              <p:nvPr/>
            </p:nvSpPr>
            <p:spPr bwMode="auto">
              <a:xfrm flipH="1">
                <a:off x="4560" y="3600"/>
                <a:ext cx="0" cy="528"/>
              </a:xfrm>
              <a:prstGeom prst="line">
                <a:avLst/>
              </a:prstGeom>
              <a:noFill/>
              <a:ln w="38100">
                <a:solidFill>
                  <a:schemeClr val="tx1"/>
                </a:solidFill>
                <a:round/>
                <a:headEnd/>
                <a:tailEnd/>
              </a:ln>
            </p:spPr>
            <p:txBody>
              <a:bodyPr wrap="none" anchor="ctr"/>
              <a:lstStyle/>
              <a:p>
                <a:endParaRPr lang="en-US"/>
              </a:p>
            </p:txBody>
          </p:sp>
          <p:sp>
            <p:nvSpPr>
              <p:cNvPr id="42012" name="Text Box 15"/>
              <p:cNvSpPr txBox="1">
                <a:spLocks noChangeArrowheads="1"/>
              </p:cNvSpPr>
              <p:nvPr/>
            </p:nvSpPr>
            <p:spPr bwMode="auto">
              <a:xfrm>
                <a:off x="2304" y="3724"/>
                <a:ext cx="336" cy="404"/>
              </a:xfrm>
              <a:prstGeom prst="rect">
                <a:avLst/>
              </a:prstGeom>
              <a:noFill/>
              <a:ln w="9525">
                <a:noFill/>
                <a:miter lim="800000"/>
                <a:headEnd/>
                <a:tailEnd/>
              </a:ln>
            </p:spPr>
            <p:txBody>
              <a:bodyPr>
                <a:spAutoFit/>
              </a:bodyPr>
              <a:lstStyle/>
              <a:p>
                <a:pPr>
                  <a:spcBef>
                    <a:spcPct val="50000"/>
                  </a:spcBef>
                </a:pPr>
                <a:r>
                  <a:rPr lang="en-US" sz="3600">
                    <a:solidFill>
                      <a:srgbClr val="FF0000"/>
                    </a:solidFill>
                  </a:rPr>
                  <a:t>B</a:t>
                </a:r>
              </a:p>
            </p:txBody>
          </p:sp>
          <p:sp>
            <p:nvSpPr>
              <p:cNvPr id="42013" name="Line 16"/>
              <p:cNvSpPr>
                <a:spLocks noChangeShapeType="1"/>
              </p:cNvSpPr>
              <p:nvPr/>
            </p:nvSpPr>
            <p:spPr bwMode="auto">
              <a:xfrm flipH="1">
                <a:off x="768" y="3936"/>
                <a:ext cx="1488" cy="0"/>
              </a:xfrm>
              <a:prstGeom prst="line">
                <a:avLst/>
              </a:prstGeom>
              <a:noFill/>
              <a:ln w="38100">
                <a:solidFill>
                  <a:schemeClr val="tx1"/>
                </a:solidFill>
                <a:round/>
                <a:headEnd/>
                <a:tailEnd type="triangle" w="med" len="med"/>
              </a:ln>
            </p:spPr>
            <p:txBody>
              <a:bodyPr wrap="none" anchor="ctr"/>
              <a:lstStyle/>
              <a:p>
                <a:endParaRPr lang="en-US"/>
              </a:p>
            </p:txBody>
          </p:sp>
          <p:sp>
            <p:nvSpPr>
              <p:cNvPr id="42014" name="Line 17"/>
              <p:cNvSpPr>
                <a:spLocks noChangeShapeType="1"/>
              </p:cNvSpPr>
              <p:nvPr/>
            </p:nvSpPr>
            <p:spPr bwMode="auto">
              <a:xfrm>
                <a:off x="2640" y="3936"/>
                <a:ext cx="1872" cy="0"/>
              </a:xfrm>
              <a:prstGeom prst="line">
                <a:avLst/>
              </a:prstGeom>
              <a:noFill/>
              <a:ln w="38100">
                <a:solidFill>
                  <a:schemeClr val="tx1"/>
                </a:solidFill>
                <a:round/>
                <a:headEnd/>
                <a:tailEnd type="triangle" w="med" len="med"/>
              </a:ln>
            </p:spPr>
            <p:txBody>
              <a:bodyPr wrap="none" anchor="ctr"/>
              <a:lstStyle/>
              <a:p>
                <a:endParaRPr lang="en-US"/>
              </a:p>
            </p:txBody>
          </p:sp>
        </p:grpSp>
      </p:grpSp>
      <p:sp>
        <p:nvSpPr>
          <p:cNvPr id="41986" name="Rectangle 18"/>
          <p:cNvSpPr>
            <a:spLocks noGrp="1" noChangeArrowheads="1"/>
          </p:cNvSpPr>
          <p:nvPr>
            <p:ph type="title"/>
          </p:nvPr>
        </p:nvSpPr>
        <p:spPr>
          <a:xfrm>
            <a:off x="0" y="0"/>
            <a:ext cx="8915400" cy="762000"/>
          </a:xfrm>
        </p:spPr>
        <p:txBody>
          <a:bodyPr/>
          <a:lstStyle/>
          <a:p>
            <a:pPr eaLnBrk="1" hangingPunct="1"/>
            <a:r>
              <a:rPr lang="en-US" smtClean="0"/>
              <a:t>Centroid Location</a:t>
            </a:r>
          </a:p>
        </p:txBody>
      </p:sp>
      <p:pic>
        <p:nvPicPr>
          <p:cNvPr id="41987" name="Picture 25"/>
          <p:cNvPicPr>
            <a:picLocks noChangeAspect="1" noChangeArrowheads="1"/>
          </p:cNvPicPr>
          <p:nvPr/>
        </p:nvPicPr>
        <p:blipFill>
          <a:blip r:embed="rId3"/>
          <a:srcRect/>
          <a:stretch>
            <a:fillRect/>
          </a:stretch>
        </p:blipFill>
        <p:spPr bwMode="auto">
          <a:xfrm>
            <a:off x="4575175" y="2206625"/>
            <a:ext cx="377825" cy="541338"/>
          </a:xfrm>
          <a:prstGeom prst="rect">
            <a:avLst/>
          </a:prstGeom>
          <a:noFill/>
          <a:ln w="9525">
            <a:noFill/>
            <a:miter lim="800000"/>
            <a:headEnd/>
            <a:tailEnd/>
          </a:ln>
        </p:spPr>
      </p:pic>
      <p:pic>
        <p:nvPicPr>
          <p:cNvPr id="41988" name="Picture 26"/>
          <p:cNvPicPr>
            <a:picLocks noChangeAspect="1" noChangeArrowheads="1"/>
          </p:cNvPicPr>
          <p:nvPr/>
        </p:nvPicPr>
        <p:blipFill>
          <a:blip r:embed="rId4"/>
          <a:srcRect/>
          <a:stretch>
            <a:fillRect/>
          </a:stretch>
        </p:blipFill>
        <p:spPr bwMode="auto">
          <a:xfrm>
            <a:off x="6367463" y="2233613"/>
            <a:ext cx="344487" cy="555625"/>
          </a:xfrm>
          <a:prstGeom prst="rect">
            <a:avLst/>
          </a:prstGeom>
          <a:noFill/>
          <a:ln w="9525">
            <a:noFill/>
            <a:miter lim="800000"/>
            <a:headEnd/>
            <a:tailEnd/>
          </a:ln>
        </p:spPr>
      </p:pic>
      <p:pic>
        <p:nvPicPr>
          <p:cNvPr id="37915" name="Picture 27" descr="datu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43200" y="4437063"/>
            <a:ext cx="438150" cy="439737"/>
          </a:xfrm>
          <a:prstGeom prst="rect">
            <a:avLst/>
          </a:prstGeom>
          <a:noFill/>
          <a:ln w="9525">
            <a:noFill/>
            <a:miter lim="800000"/>
            <a:headEnd/>
            <a:tailEnd/>
          </a:ln>
        </p:spPr>
      </p:pic>
      <p:grpSp>
        <p:nvGrpSpPr>
          <p:cNvPr id="5" name="Group 29"/>
          <p:cNvGrpSpPr>
            <a:grpSpLocks/>
          </p:cNvGrpSpPr>
          <p:nvPr/>
        </p:nvGrpSpPr>
        <p:grpSpPr bwMode="auto">
          <a:xfrm>
            <a:off x="1143000" y="4876800"/>
            <a:ext cx="1828800" cy="1143000"/>
            <a:chOff x="720" y="3072"/>
            <a:chExt cx="1152" cy="720"/>
          </a:xfrm>
        </p:grpSpPr>
        <p:sp>
          <p:nvSpPr>
            <p:cNvPr id="41999" name="Line 30"/>
            <p:cNvSpPr>
              <a:spLocks noChangeShapeType="1"/>
            </p:cNvSpPr>
            <p:nvPr/>
          </p:nvSpPr>
          <p:spPr bwMode="auto">
            <a:xfrm>
              <a:off x="1872" y="3072"/>
              <a:ext cx="0" cy="720"/>
            </a:xfrm>
            <a:prstGeom prst="line">
              <a:avLst/>
            </a:prstGeom>
            <a:noFill/>
            <a:ln w="28575">
              <a:solidFill>
                <a:schemeClr val="tx1"/>
              </a:solidFill>
              <a:round/>
              <a:headEnd/>
              <a:tailEnd/>
            </a:ln>
          </p:spPr>
          <p:txBody>
            <a:bodyPr wrap="none" anchor="ctr"/>
            <a:lstStyle/>
            <a:p>
              <a:endParaRPr lang="en-US"/>
            </a:p>
          </p:txBody>
        </p:sp>
        <p:pic>
          <p:nvPicPr>
            <p:cNvPr id="42000" name="Picture 31"/>
            <p:cNvPicPr>
              <a:picLocks noChangeAspect="1" noChangeArrowheads="1"/>
            </p:cNvPicPr>
            <p:nvPr/>
          </p:nvPicPr>
          <p:blipFill>
            <a:blip r:embed="rId3"/>
            <a:srcRect/>
            <a:stretch>
              <a:fillRect/>
            </a:stretch>
          </p:blipFill>
          <p:spPr bwMode="auto">
            <a:xfrm>
              <a:off x="1200" y="3594"/>
              <a:ext cx="138" cy="198"/>
            </a:xfrm>
            <a:prstGeom prst="rect">
              <a:avLst/>
            </a:prstGeom>
            <a:noFill/>
            <a:ln w="9525">
              <a:noFill/>
              <a:miter lim="800000"/>
              <a:headEnd/>
              <a:tailEnd/>
            </a:ln>
          </p:spPr>
        </p:pic>
        <p:sp>
          <p:nvSpPr>
            <p:cNvPr id="42001" name="Line 32"/>
            <p:cNvSpPr>
              <a:spLocks noChangeShapeType="1"/>
            </p:cNvSpPr>
            <p:nvPr/>
          </p:nvSpPr>
          <p:spPr bwMode="auto">
            <a:xfrm flipH="1">
              <a:off x="720" y="3696"/>
              <a:ext cx="432" cy="0"/>
            </a:xfrm>
            <a:prstGeom prst="line">
              <a:avLst/>
            </a:prstGeom>
            <a:noFill/>
            <a:ln w="28575">
              <a:solidFill>
                <a:schemeClr val="tx1"/>
              </a:solidFill>
              <a:round/>
              <a:headEnd/>
              <a:tailEnd type="triangle" w="med" len="med"/>
            </a:ln>
          </p:spPr>
          <p:txBody>
            <a:bodyPr wrap="none" anchor="ctr"/>
            <a:lstStyle/>
            <a:p>
              <a:endParaRPr lang="en-US"/>
            </a:p>
          </p:txBody>
        </p:sp>
        <p:sp>
          <p:nvSpPr>
            <p:cNvPr id="42002" name="Line 33"/>
            <p:cNvSpPr>
              <a:spLocks noChangeShapeType="1"/>
            </p:cNvSpPr>
            <p:nvPr/>
          </p:nvSpPr>
          <p:spPr bwMode="auto">
            <a:xfrm>
              <a:off x="1440" y="3696"/>
              <a:ext cx="432"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34"/>
          <p:cNvGrpSpPr>
            <a:grpSpLocks/>
          </p:cNvGrpSpPr>
          <p:nvPr/>
        </p:nvGrpSpPr>
        <p:grpSpPr bwMode="auto">
          <a:xfrm>
            <a:off x="609600" y="4648200"/>
            <a:ext cx="2133600" cy="990600"/>
            <a:chOff x="384" y="2928"/>
            <a:chExt cx="1344" cy="624"/>
          </a:xfrm>
        </p:grpSpPr>
        <p:sp>
          <p:nvSpPr>
            <p:cNvPr id="41995" name="Line 35"/>
            <p:cNvSpPr>
              <a:spLocks noChangeShapeType="1"/>
            </p:cNvSpPr>
            <p:nvPr/>
          </p:nvSpPr>
          <p:spPr bwMode="auto">
            <a:xfrm flipH="1">
              <a:off x="384" y="2928"/>
              <a:ext cx="1344" cy="0"/>
            </a:xfrm>
            <a:prstGeom prst="line">
              <a:avLst/>
            </a:prstGeom>
            <a:noFill/>
            <a:ln w="28575">
              <a:solidFill>
                <a:schemeClr val="tx1"/>
              </a:solidFill>
              <a:round/>
              <a:headEnd/>
              <a:tailEnd/>
            </a:ln>
          </p:spPr>
          <p:txBody>
            <a:bodyPr wrap="none" anchor="ctr"/>
            <a:lstStyle/>
            <a:p>
              <a:endParaRPr lang="en-US"/>
            </a:p>
          </p:txBody>
        </p:sp>
        <p:pic>
          <p:nvPicPr>
            <p:cNvPr id="41996" name="Picture 36"/>
            <p:cNvPicPr>
              <a:picLocks noChangeAspect="1" noChangeArrowheads="1"/>
            </p:cNvPicPr>
            <p:nvPr/>
          </p:nvPicPr>
          <p:blipFill>
            <a:blip r:embed="rId4"/>
            <a:srcRect/>
            <a:stretch>
              <a:fillRect/>
            </a:stretch>
          </p:blipFill>
          <p:spPr bwMode="auto">
            <a:xfrm>
              <a:off x="528" y="3155"/>
              <a:ext cx="127" cy="205"/>
            </a:xfrm>
            <a:prstGeom prst="rect">
              <a:avLst/>
            </a:prstGeom>
            <a:noFill/>
            <a:ln w="9525">
              <a:noFill/>
              <a:miter lim="800000"/>
              <a:headEnd/>
              <a:tailEnd/>
            </a:ln>
          </p:spPr>
        </p:pic>
        <p:sp>
          <p:nvSpPr>
            <p:cNvPr id="41997" name="Line 37"/>
            <p:cNvSpPr>
              <a:spLocks noChangeShapeType="1"/>
            </p:cNvSpPr>
            <p:nvPr/>
          </p:nvSpPr>
          <p:spPr bwMode="auto">
            <a:xfrm flipH="1">
              <a:off x="576" y="3360"/>
              <a:ext cx="0" cy="192"/>
            </a:xfrm>
            <a:prstGeom prst="line">
              <a:avLst/>
            </a:prstGeom>
            <a:noFill/>
            <a:ln w="28575">
              <a:solidFill>
                <a:schemeClr val="tx1"/>
              </a:solidFill>
              <a:round/>
              <a:headEnd/>
              <a:tailEnd type="triangle" w="med" len="med"/>
            </a:ln>
          </p:spPr>
          <p:txBody>
            <a:bodyPr wrap="none" anchor="ctr"/>
            <a:lstStyle/>
            <a:p>
              <a:endParaRPr lang="en-US"/>
            </a:p>
          </p:txBody>
        </p:sp>
        <p:sp>
          <p:nvSpPr>
            <p:cNvPr id="41998" name="Line 38"/>
            <p:cNvSpPr>
              <a:spLocks noChangeShapeType="1"/>
            </p:cNvSpPr>
            <p:nvPr/>
          </p:nvSpPr>
          <p:spPr bwMode="auto">
            <a:xfrm flipH="1" flipV="1">
              <a:off x="576" y="2928"/>
              <a:ext cx="0" cy="192"/>
            </a:xfrm>
            <a:prstGeom prst="line">
              <a:avLst/>
            </a:prstGeom>
            <a:noFill/>
            <a:ln w="28575">
              <a:solidFill>
                <a:schemeClr val="tx1"/>
              </a:solidFill>
              <a:round/>
              <a:headEnd/>
              <a:tailEnd type="triangle" w="med" len="med"/>
            </a:ln>
          </p:spPr>
          <p:txBody>
            <a:bodyPr wrap="none" anchor="ctr"/>
            <a:lstStyle/>
            <a:p>
              <a:endParaRPr lang="en-US"/>
            </a:p>
          </p:txBody>
        </p:sp>
      </p:grpSp>
      <p:pic>
        <p:nvPicPr>
          <p:cNvPr id="37927" name="Picture 39"/>
          <p:cNvPicPr>
            <a:picLocks noChangeAspect="1" noChangeArrowheads="1"/>
          </p:cNvPicPr>
          <p:nvPr/>
        </p:nvPicPr>
        <p:blipFill>
          <a:blip r:embed="rId6"/>
          <a:srcRect/>
          <a:stretch>
            <a:fillRect/>
          </a:stretch>
        </p:blipFill>
        <p:spPr bwMode="auto">
          <a:xfrm>
            <a:off x="4308475" y="2765425"/>
            <a:ext cx="928688" cy="987425"/>
          </a:xfrm>
          <a:prstGeom prst="rect">
            <a:avLst/>
          </a:prstGeom>
          <a:noFill/>
          <a:ln w="9525">
            <a:noFill/>
            <a:miter lim="800000"/>
            <a:headEnd/>
            <a:tailEnd/>
          </a:ln>
        </p:spPr>
      </p:pic>
      <p:pic>
        <p:nvPicPr>
          <p:cNvPr id="37928" name="Picture 40"/>
          <p:cNvPicPr>
            <a:picLocks noChangeAspect="1" noChangeArrowheads="1"/>
          </p:cNvPicPr>
          <p:nvPr/>
        </p:nvPicPr>
        <p:blipFill>
          <a:blip r:embed="rId7"/>
          <a:srcRect/>
          <a:stretch>
            <a:fillRect/>
          </a:stretch>
        </p:blipFill>
        <p:spPr bwMode="auto">
          <a:xfrm>
            <a:off x="6111875" y="2755900"/>
            <a:ext cx="854075" cy="989013"/>
          </a:xfrm>
          <a:prstGeom prst="rect">
            <a:avLst/>
          </a:prstGeom>
          <a:noFill/>
          <a:ln w="9525">
            <a:noFill/>
            <a:miter lim="800000"/>
            <a:headEnd/>
            <a:tailEnd/>
          </a:ln>
        </p:spPr>
      </p:pic>
      <p:sp>
        <p:nvSpPr>
          <p:cNvPr id="41994" name="Rectangle 41"/>
          <p:cNvSpPr>
            <a:spLocks noChangeArrowheads="1"/>
          </p:cNvSpPr>
          <p:nvPr/>
        </p:nvSpPr>
        <p:spPr bwMode="auto">
          <a:xfrm>
            <a:off x="352425" y="741363"/>
            <a:ext cx="8564563" cy="1066800"/>
          </a:xfrm>
          <a:prstGeom prst="rect">
            <a:avLst/>
          </a:prstGeom>
          <a:noFill/>
          <a:ln w="9525">
            <a:noFill/>
            <a:miter lim="800000"/>
            <a:headEnd/>
            <a:tailEnd/>
          </a:ln>
        </p:spPr>
        <p:txBody>
          <a:bodyPr>
            <a:spAutoFit/>
          </a:bodyPr>
          <a:lstStyle/>
          <a:p>
            <a:pPr>
              <a:spcBef>
                <a:spcPct val="50000"/>
              </a:spcBef>
            </a:pPr>
            <a:r>
              <a:rPr lang="en-US" sz="3200"/>
              <a:t>The centroid of a right triangle is located at a distance of 1/3 its height and 1/3 its base.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9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9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68" name="Picture 3"/>
          <p:cNvPicPr>
            <a:picLocks noChangeAspect="1" noChangeArrowheads="1"/>
          </p:cNvPicPr>
          <p:nvPr/>
        </p:nvPicPr>
        <p:blipFill>
          <a:blip r:embed="rId4"/>
          <a:srcRect/>
          <a:stretch>
            <a:fillRect/>
          </a:stretch>
        </p:blipFill>
        <p:spPr bwMode="auto">
          <a:xfrm>
            <a:off x="2322513" y="2538413"/>
            <a:ext cx="3792537" cy="1885950"/>
          </a:xfrm>
          <a:prstGeom prst="rect">
            <a:avLst/>
          </a:prstGeom>
          <a:noFill/>
          <a:ln w="9525">
            <a:noFill/>
            <a:miter lim="800000"/>
            <a:headEnd/>
            <a:tailEnd/>
          </a:ln>
        </p:spPr>
      </p:pic>
      <p:sp>
        <p:nvSpPr>
          <p:cNvPr id="26669" name="Rectangle 18"/>
          <p:cNvSpPr>
            <a:spLocks noGrp="1" noChangeArrowheads="1"/>
          </p:cNvSpPr>
          <p:nvPr>
            <p:ph type="title"/>
          </p:nvPr>
        </p:nvSpPr>
        <p:spPr>
          <a:xfrm>
            <a:off x="0" y="0"/>
            <a:ext cx="8915400" cy="762000"/>
          </a:xfrm>
        </p:spPr>
        <p:txBody>
          <a:bodyPr/>
          <a:lstStyle/>
          <a:p>
            <a:pPr eaLnBrk="1" hangingPunct="1"/>
            <a:r>
              <a:rPr lang="en-US" smtClean="0"/>
              <a:t>Centroid Location</a:t>
            </a:r>
          </a:p>
        </p:txBody>
      </p:sp>
      <p:sp>
        <p:nvSpPr>
          <p:cNvPr id="26670" name="Rectangle 41"/>
          <p:cNvSpPr>
            <a:spLocks noChangeArrowheads="1"/>
          </p:cNvSpPr>
          <p:nvPr/>
        </p:nvSpPr>
        <p:spPr bwMode="auto">
          <a:xfrm>
            <a:off x="352425" y="741363"/>
            <a:ext cx="8564563" cy="1554162"/>
          </a:xfrm>
          <a:prstGeom prst="rect">
            <a:avLst/>
          </a:prstGeom>
          <a:noFill/>
          <a:ln w="9525">
            <a:noFill/>
            <a:miter lim="800000"/>
            <a:headEnd/>
            <a:tailEnd/>
          </a:ln>
        </p:spPr>
        <p:txBody>
          <a:bodyPr>
            <a:spAutoFit/>
          </a:bodyPr>
          <a:lstStyle/>
          <a:p>
            <a:pPr>
              <a:spcBef>
                <a:spcPct val="50000"/>
              </a:spcBef>
            </a:pPr>
            <a:r>
              <a:rPr lang="en-US" sz="3200"/>
              <a:t>The centroid of a ½ circle or semi-circle is located at a distance of       away from the axis on its line of symmetry</a:t>
            </a:r>
          </a:p>
        </p:txBody>
      </p:sp>
      <p:graphicFrame>
        <p:nvGraphicFramePr>
          <p:cNvPr id="38" name="Object 33"/>
          <p:cNvGraphicFramePr>
            <a:graphicFrameLocks noChangeAspect="1"/>
          </p:cNvGraphicFramePr>
          <p:nvPr/>
        </p:nvGraphicFramePr>
        <p:xfrm>
          <a:off x="771525" y="4854575"/>
          <a:ext cx="1227138" cy="1408113"/>
        </p:xfrm>
        <a:graphic>
          <a:graphicData uri="http://schemas.openxmlformats.org/presentationml/2006/ole">
            <mc:AlternateContent xmlns:mc="http://schemas.openxmlformats.org/markup-compatibility/2006">
              <mc:Choice xmlns:v="urn:schemas-microsoft-com:vml" Requires="v">
                <p:oleObj spid="_x0000_s26684" name="Equation" r:id="rId5" imgW="342720" imgH="393480" progId="Equation.DSMT4">
                  <p:embed/>
                </p:oleObj>
              </mc:Choice>
              <mc:Fallback>
                <p:oleObj name="Equation" r:id="rId5" imgW="342720" imgH="393480" progId="Equation.DSMT4">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4854575"/>
                        <a:ext cx="1227138" cy="140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3" name="Object 34"/>
          <p:cNvGraphicFramePr>
            <a:graphicFrameLocks noChangeAspect="1"/>
          </p:cNvGraphicFramePr>
          <p:nvPr/>
        </p:nvGraphicFramePr>
        <p:xfrm>
          <a:off x="2289175" y="4841875"/>
          <a:ext cx="2314575" cy="1414463"/>
        </p:xfrm>
        <a:graphic>
          <a:graphicData uri="http://schemas.openxmlformats.org/presentationml/2006/ole">
            <mc:AlternateContent xmlns:mc="http://schemas.openxmlformats.org/markup-compatibility/2006">
              <mc:Choice xmlns:v="urn:schemas-microsoft-com:vml" Requires="v">
                <p:oleObj spid="_x0000_s26685" name="Equation" r:id="rId7" imgW="571252" imgH="393529" progId="Equation.DSMT4">
                  <p:embed/>
                </p:oleObj>
              </mc:Choice>
              <mc:Fallback>
                <p:oleObj name="Equation" r:id="rId7" imgW="571252" imgH="393529" progId="Equation.DSMT4">
                  <p:embed/>
                  <p:pic>
                    <p:nvPicPr>
                      <p:cNvPr id="0"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9175" y="4841875"/>
                        <a:ext cx="231457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5" name="Object 35"/>
          <p:cNvGraphicFramePr>
            <a:graphicFrameLocks noChangeAspect="1"/>
          </p:cNvGraphicFramePr>
          <p:nvPr/>
        </p:nvGraphicFramePr>
        <p:xfrm>
          <a:off x="4508500" y="5075238"/>
          <a:ext cx="4421188" cy="869950"/>
        </p:xfrm>
        <a:graphic>
          <a:graphicData uri="http://schemas.openxmlformats.org/presentationml/2006/ole">
            <mc:AlternateContent xmlns:mc="http://schemas.openxmlformats.org/markup-compatibility/2006">
              <mc:Choice xmlns:v="urn:schemas-microsoft-com:vml" Requires="v">
                <p:oleObj spid="_x0000_s26686" name="Equation" r:id="rId9" imgW="1091726" imgH="215806" progId="Equation.DSMT4">
                  <p:embed/>
                </p:oleObj>
              </mc:Choice>
              <mc:Fallback>
                <p:oleObj name="Equation" r:id="rId9" imgW="1091726" imgH="215806" progId="Equation.DSMT4">
                  <p:embed/>
                  <p:pic>
                    <p:nvPicPr>
                      <p:cNvPr id="0"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0" y="5075238"/>
                        <a:ext cx="4421188"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915" name="Picture 27" descr="datum"/>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000500" y="3503613"/>
            <a:ext cx="438150" cy="439737"/>
          </a:xfrm>
          <a:prstGeom prst="rect">
            <a:avLst/>
          </a:prstGeom>
          <a:noFill/>
          <a:ln w="9525">
            <a:noFill/>
            <a:miter lim="800000"/>
            <a:headEnd/>
            <a:tailEnd/>
          </a:ln>
        </p:spPr>
      </p:pic>
      <p:cxnSp>
        <p:nvCxnSpPr>
          <p:cNvPr id="45" name="Straight Arrow Connector 44"/>
          <p:cNvCxnSpPr/>
          <p:nvPr/>
        </p:nvCxnSpPr>
        <p:spPr>
          <a:xfrm rot="5400000">
            <a:off x="3905251" y="4095750"/>
            <a:ext cx="609600" cy="3175"/>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3181350" y="3962400"/>
            <a:ext cx="933450" cy="381000"/>
          </a:xfrm>
          <a:prstGeom prst="rect">
            <a:avLst/>
          </a:prstGeom>
          <a:noFill/>
          <a:ln w="9525">
            <a:noFill/>
            <a:miter lim="800000"/>
            <a:headEnd/>
            <a:tailEnd/>
          </a:ln>
        </p:spPr>
        <p:txBody>
          <a:bodyPr>
            <a:spAutoFit/>
          </a:bodyPr>
          <a:lstStyle/>
          <a:p>
            <a:r>
              <a:rPr lang="en-US"/>
              <a:t>.849in.</a:t>
            </a:r>
          </a:p>
        </p:txBody>
      </p:sp>
      <p:graphicFrame>
        <p:nvGraphicFramePr>
          <p:cNvPr id="26667" name="Object 43"/>
          <p:cNvGraphicFramePr>
            <a:graphicFrameLocks noChangeAspect="1"/>
          </p:cNvGraphicFramePr>
          <p:nvPr/>
        </p:nvGraphicFramePr>
        <p:xfrm>
          <a:off x="4762500" y="1239838"/>
          <a:ext cx="523875" cy="769937"/>
        </p:xfrm>
        <a:graphic>
          <a:graphicData uri="http://schemas.openxmlformats.org/presentationml/2006/ole">
            <mc:AlternateContent xmlns:mc="http://schemas.openxmlformats.org/markup-compatibility/2006">
              <mc:Choice xmlns:v="urn:schemas-microsoft-com:vml" Requires="v">
                <p:oleObj spid="_x0000_s26687" name="Equation" r:id="rId12" imgW="406080" imgH="596880" progId="Equation.DSMT4">
                  <p:embed/>
                </p:oleObj>
              </mc:Choice>
              <mc:Fallback>
                <p:oleObj name="Equation" r:id="rId12" imgW="406080" imgH="596880" progId="Equation.DSMT4">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2500" y="1239838"/>
                        <a:ext cx="523875"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9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entroids&amp;quot;&quot;/&gt;&lt;property id=&quot;20307&quot; value=&quot;291&quot;/&gt;&lt;/object&gt;&lt;object type=&quot;3&quot; unique_id=&quot;10005&quot;&gt;&lt;property id=&quot;20148&quot; value=&quot;5&quot;/&gt;&lt;property id=&quot;20300&quot; value=&quot;Slide 2 - &amp;quot;Centroid Principles&amp;quot;&quot;/&gt;&lt;property id=&quot;20307&quot; value=&quot;273&quot;/&gt;&lt;/object&gt;&lt;object type=&quot;3&quot; unique_id=&quot;10006&quot;&gt;&lt;property id=&quot;20148&quot; value=&quot;5&quot;/&gt;&lt;property id=&quot;20300&quot; value=&quot;Slide 3 - &amp;quot;Centroid Principles&amp;quot;&quot;/&gt;&lt;property id=&quot;20307&quot; value=&quot;275&quot;/&gt;&lt;/object&gt;&lt;object type=&quot;3&quot; unique_id=&quot;10007&quot;&gt;&lt;property id=&quot;20148&quot; value=&quot;5&quot;/&gt;&lt;property id=&quot;20300&quot; value=&quot;Slide 4 - &amp;quot;Centroid Principles&amp;quot;&quot;/&gt;&lt;property id=&quot;20307&quot; value=&quot;277&quot;/&gt;&lt;/object&gt;&lt;object type=&quot;3&quot; unique_id=&quot;10008&quot;&gt;&lt;property id=&quot;20148&quot; value=&quot;5&quot;/&gt;&lt;property id=&quot;20300&quot; value=&quot;Slide 5 - &amp;quot;Centroid Principles&amp;quot;&quot;/&gt;&lt;property id=&quot;20307&quot; value=&quot;276&quot;/&gt;&lt;/object&gt;&lt;object type=&quot;3&quot; unique_id=&quot;10009&quot;&gt;&lt;property id=&quot;20148&quot; value=&quot;5&quot;/&gt;&lt;property id=&quot;20300&quot; value=&quot;Slide 6 - &amp;quot;Centroid Location&amp;quot;&quot;/&gt;&lt;property id=&quot;20307&quot; value=&quot;279&quot;/&gt;&lt;/object&gt;&lt;object type=&quot;3&quot; unique_id=&quot;10010&quot;&gt;&lt;property id=&quot;20148&quot; value=&quot;5&quot;/&gt;&lt;property id=&quot;20300&quot; value=&quot;Slide 7 - &amp;quot;Centroid Location&amp;quot;&quot;/&gt;&lt;property id=&quot;20307&quot; value=&quot;270&quot;/&gt;&lt;/object&gt;&lt;object type=&quot;3&quot; unique_id=&quot;10011&quot;&gt;&lt;property id=&quot;20148&quot; value=&quot;5&quot;/&gt;&lt;property id=&quot;20300&quot; value=&quot;Slide 8 - &amp;quot;Centroid Location&amp;quot;&quot;/&gt;&lt;property id=&quot;20307&quot; value=&quot;292&quot;/&gt;&lt;/object&gt;&lt;object type=&quot;3&quot; unique_id=&quot;10012&quot;&gt;&lt;property id=&quot;20148&quot; value=&quot;5&quot;/&gt;&lt;property id=&quot;20300&quot; value=&quot;Slide 9 - &amp;quot;Centroid Location&amp;quot;&quot;/&gt;&lt;property id=&quot;20307&quot; value=&quot;294&quot;/&gt;&lt;/object&gt;&lt;object type=&quot;3&quot; unique_id=&quot;10013&quot;&gt;&lt;property id=&quot;20148&quot; value=&quot;5&quot;/&gt;&lt;property id=&quot;20300&quot; value=&quot;Slide 10 - &amp;quot;Centroid Location Equations &amp;#x0D;&amp;#x0A;Complex Shapes&amp;quot;&quot;/&gt;&lt;property id=&quot;20307&quot; value=&quot;293&quot;/&gt;&lt;/object&gt;&lt;object type=&quot;3&quot; unique_id=&quot;10014&quot;&gt;&lt;property id=&quot;20148&quot; value=&quot;5&quot;/&gt;&lt;property id=&quot;20300&quot; value=&quot;Slide 11 - &amp;quot;Centroid Location Complex Shapes&amp;quot;&quot;/&gt;&lt;property id=&quot;20307&quot; value=&quot;280&quot;/&gt;&lt;/object&gt;&lt;object type=&quot;3&quot; unique_id=&quot;10015&quot;&gt;&lt;property id=&quot;20148&quot; value=&quot;5&quot;/&gt;&lt;property id=&quot;20300&quot; value=&quot;Slide 12 - &amp;quot;Centroid Location Complex Shapes&amp;quot;&quot;/&gt;&lt;property id=&quot;20307&quot; value=&quot;286&quot;/&gt;&lt;/object&gt;&lt;object type=&quot;3&quot; unique_id=&quot;10016&quot;&gt;&lt;property id=&quot;20148&quot; value=&quot;5&quot;/&gt;&lt;property id=&quot;20300&quot; value=&quot;Slide 13 - &amp;quot;Centroid Location Complex Shapes&amp;quot;&quot;/&gt;&lt;property id=&quot;20307&quot; value=&quot;282&quot;/&gt;&lt;/object&gt;&lt;object type=&quot;3&quot; unique_id=&quot;10017&quot;&gt;&lt;property id=&quot;20148&quot; value=&quot;5&quot;/&gt;&lt;property id=&quot;20300&quot; value=&quot;Slide 14 - &amp;quot;Centroid Location Complex Shapes&amp;quot;&quot;/&gt;&lt;property id=&quot;20307&quot; value=&quot;287&quot;/&gt;&lt;/object&gt;&lt;object type=&quot;3&quot; unique_id=&quot;10018&quot;&gt;&lt;property id=&quot;20148&quot; value=&quot;5&quot;/&gt;&lt;property id=&quot;20300&quot; value=&quot;Slide 15 - &amp;quot;Centroid Location Complex Shapes&amp;quot;&quot;/&gt;&lt;property id=&quot;20307&quot; value=&quot;281&quot;/&gt;&lt;/object&gt;&lt;object type=&quot;3&quot; unique_id=&quot;10019&quot;&gt;&lt;property id=&quot;20148&quot; value=&quot;5&quot;/&gt;&lt;property id=&quot;20300&quot; value=&quot;Slide 16 - &amp;quot;Centroid Location Complex Shapes&amp;quot;&quot;/&gt;&lt;property id=&quot;20307&quot; value=&quot;284&quot;/&gt;&lt;/object&gt;&lt;object type=&quot;3&quot; unique_id=&quot;10020&quot;&gt;&lt;property id=&quot;20148&quot; value=&quot;5&quot;/&gt;&lt;property id=&quot;20300&quot; value=&quot;Slide 17 - &amp;quot;Centroid Location Complex Shapes&amp;quot;&quot;/&gt;&lt;property id=&quot;20307&quot; value=&quot;283&quot;/&gt;&lt;/object&gt;&lt;object type=&quot;3&quot; unique_id=&quot;10021&quot;&gt;&lt;property id=&quot;20148&quot; value=&quot;5&quot;/&gt;&lt;property id=&quot;20300&quot; value=&quot;Slide 18 - &amp;quot;Centroid Location Complex Shapes&amp;quot;&quot;/&gt;&lt;property id=&quot;20307&quot; value=&quot;289&quot;/&gt;&lt;/object&gt;&lt;object type=&quot;3&quot; unique_id=&quot;10022&quot;&gt;&lt;property id=&quot;20148&quot; value=&quot;5&quot;/&gt;&lt;property id=&quot;20300&quot; value=&quot;Slide 19 - &amp;quot;Centroid Location Complex Shapes&amp;quot;&quot;/&gt;&lt;property id=&quot;20307&quot; value=&quot;285&quot;/&gt;&lt;/object&gt;&lt;object type=&quot;3&quot; unique_id=&quot;10023&quot;&gt;&lt;property id=&quot;20148&quot; value=&quot;5&quot;/&gt;&lt;property id=&quot;20300&quot; value=&quot;Slide 29 - &amp;quot;Centroid Location Equations &amp;#x0D;&amp;#x0A;Complex Shapes&amp;quot;&quot;/&gt;&lt;property id=&quot;20307&quot; value=&quot;290&quot;/&gt;&lt;/object&gt;&lt;object type=&quot;3&quot; unique_id=&quot;10024&quot;&gt;&lt;property id=&quot;20148&quot; value=&quot;5&quot;/&gt;&lt;property id=&quot;20300&quot; value=&quot;Slide 30 - &amp;quot;Common Structural Elements&amp;quot;&quot;/&gt;&lt;property id=&quot;20307&quot; value=&quot;261&quot;/&gt;&lt;/object&gt;&lt;object type=&quot;3&quot; unique_id=&quot;10025&quot;&gt;&lt;property id=&quot;20148&quot; value=&quot;5&quot;/&gt;&lt;property id=&quot;20300&quot; value=&quot;Slide 31 - &amp;quot;Angle Shape (L-Shape)&amp;quot;&quot;/&gt;&lt;property id=&quot;20307&quot; value=&quot;262&quot;/&gt;&lt;/object&gt;&lt;object type=&quot;3&quot; unique_id=&quot;10026&quot;&gt;&lt;property id=&quot;20148&quot; value=&quot;5&quot;/&gt;&lt;property id=&quot;20300&quot; value=&quot;Slide 32 - &amp;quot;Channel Shape (C-Shape)&amp;quot;&quot;/&gt;&lt;property id=&quot;20307&quot; value=&quot;263&quot;/&gt;&lt;/object&gt;&lt;object type=&quot;3&quot; unique_id=&quot;10027&quot;&gt;&lt;property id=&quot;20148&quot; value=&quot;5&quot;/&gt;&lt;property id=&quot;20300&quot; value=&quot;Slide 33 - &amp;quot;Box Shape&amp;quot;&quot;/&gt;&lt;property id=&quot;20307&quot; value=&quot;264&quot;/&gt;&lt;/object&gt;&lt;object type=&quot;3&quot; unique_id=&quot;10028&quot;&gt;&lt;property id=&quot;20148&quot; value=&quot;5&quot;/&gt;&lt;property id=&quot;20300&quot; value=&quot;Slide 34 - &amp;quot;I-Beam&amp;quot;&quot;/&gt;&lt;property id=&quot;20307&quot; value=&quot;265&quot;/&gt;&lt;/object&gt;&lt;object type=&quot;3&quot; unique_id=&quot;10029&quot;&gt;&lt;property id=&quot;20148&quot; value=&quot;5&quot;/&gt;&lt;property id=&quot;20300&quot; value=&quot;Slide 35 - &amp;quot;Centroid of Structural Member&amp;quot;&quot;/&gt;&lt;property id=&quot;20307&quot; value=&quot;266&quot;/&gt;&lt;/object&gt;&lt;object type=&quot;3&quot; unique_id=&quot;10030&quot;&gt;&lt;property id=&quot;20148&quot; value=&quot;5&quot;/&gt;&lt;property id=&quot;20300&quot; value=&quot;Slide 36 - &amp;quot;Neutral Plane&amp;quot;&quot;/&gt;&lt;property id=&quot;20307&quot; value=&quot;267&quot;/&gt;&lt;/object&gt;&lt;object type=&quot;3&quot; unique_id=&quot;10031&quot;&gt;&lt;property id=&quot;20148&quot; value=&quot;5&quot;/&gt;&lt;property id=&quot;20300&quot; value=&quot;Slide 20 - &amp;quot;Alternative Solution&amp;quot;&quot;/&gt;&lt;property id=&quot;20307&quot; value=&quot;305&quot;/&gt;&lt;/object&gt;&lt;object type=&quot;3&quot; unique_id=&quot;10032&quot;&gt;&lt;property id=&quot;20148&quot; value=&quot;5&quot;/&gt;&lt;property id=&quot;20300&quot; value=&quot;Slide 21 - &amp;quot;Centroid Location – Subtractive Method&amp;quot;&quot;/&gt;&lt;property id=&quot;20307&quot; value=&quot;295&quot;/&gt;&lt;/object&gt;&lt;object type=&quot;3&quot; unique_id=&quot;10033&quot;&gt;&lt;property id=&quot;20148&quot; value=&quot;5&quot;/&gt;&lt;property id=&quot;20300&quot; value=&quot;Slide 22 - &amp;quot;Centroid Location Complex Shapes&amp;quot;&quot;/&gt;&lt;property id=&quot;20307&quot; value=&quot;297&quot;/&gt;&lt;/object&gt;&lt;object type=&quot;3&quot; unique_id=&quot;10034&quot;&gt;&lt;property id=&quot;20148&quot; value=&quot;5&quot;/&gt;&lt;property id=&quot;20300&quot; value=&quot;Slide 23 - &amp;quot;Centroid Location Complex Shapes&amp;quot;&quot;/&gt;&lt;property id=&quot;20307&quot; value=&quot;298&quot;/&gt;&lt;/object&gt;&lt;object type=&quot;3&quot; unique_id=&quot;10035&quot;&gt;&lt;property id=&quot;20148&quot; value=&quot;5&quot;/&gt;&lt;property id=&quot;20300&quot; value=&quot;Slide 24 - &amp;quot;Centroid Location Complex Shapes&amp;quot;&quot;/&gt;&lt;property id=&quot;20307&quot; value=&quot;299&quot;/&gt;&lt;/object&gt;&lt;object type=&quot;3&quot; unique_id=&quot;10036&quot;&gt;&lt;property id=&quot;20148&quot; value=&quot;5&quot;/&gt;&lt;property id=&quot;20300&quot; value=&quot;Slide 25 - &amp;quot;Centroid Location Complex Shapes&amp;quot;&quot;/&gt;&lt;property id=&quot;20307&quot; value=&quot;300&quot;/&gt;&lt;/object&gt;&lt;object type=&quot;3&quot; unique_id=&quot;10037&quot;&gt;&lt;property id=&quot;20148&quot; value=&quot;5&quot;/&gt;&lt;property id=&quot;20300&quot; value=&quot;Slide 26 - &amp;quot;Centroid Location Complex Shapes&amp;quot;&quot;/&gt;&lt;property id=&quot;20307&quot; value=&quot;306&quot;/&gt;&lt;/object&gt;&lt;object type=&quot;3&quot; unique_id=&quot;10038&quot;&gt;&lt;property id=&quot;20148&quot; value=&quot;5&quot;/&gt;&lt;property id=&quot;20300&quot; value=&quot;Slide 27 - &amp;quot;Centroid Location Complex Shapes&amp;quot;&quot;/&gt;&lt;property id=&quot;20307&quot; value=&quot;302&quot;/&gt;&lt;/object&gt;&lt;object type=&quot;3&quot; unique_id=&quot;10039&quot;&gt;&lt;property id=&quot;20148&quot; value=&quot;5&quot;/&gt;&lt;property id=&quot;20300&quot; value=&quot;Slide 28 - &amp;quot;Centroid Location Complex Shapes&amp;quot;&quot;/&gt;&lt;property id=&quot;20307&quot; value=&quot;303&quot;/&gt;&lt;/object&gt;&lt;/object&gt;&lt;/object&gt;&lt;/database&gt;"/>
  <p:tag name="SECTOMILLISECCONVERTED"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9235FAAB3A6C45B68E209888EDCD6D" ma:contentTypeVersion="1" ma:contentTypeDescription="Create a new document." ma:contentTypeScope="" ma:versionID="a2e51b4465781ee61c1be13b06600764">
  <xsd:schema xmlns:xsd="http://www.w3.org/2001/XMLSchema" xmlns:xs="http://www.w3.org/2001/XMLSchema" xmlns:p="http://schemas.microsoft.com/office/2006/metadata/properties" xmlns:ns3="7ceb0ffb-2088-4669-913c-61eab4515a9c" targetNamespace="http://schemas.microsoft.com/office/2006/metadata/properties" ma:root="true" ma:fieldsID="5953469f158cc4a2b9daa4bb352e0bea" ns3:_="">
    <xsd:import namespace="7ceb0ffb-2088-4669-913c-61eab4515a9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0ffb-2088-4669-913c-61eab4515a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24B365-89E3-4978-9F44-FD6C65860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0ffb-2088-4669-913c-61eab4515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E62700-2266-4F15-A030-4F7BC3EB1037}">
  <ds:schemaRefs>
    <ds:schemaRef ds:uri="http://schemas.microsoft.com/sharepoint/v3/contenttype/forms"/>
  </ds:schemaRefs>
</ds:datastoreItem>
</file>

<file path=customXml/itemProps3.xml><?xml version="1.0" encoding="utf-8"?>
<ds:datastoreItem xmlns:ds="http://schemas.openxmlformats.org/officeDocument/2006/customXml" ds:itemID="{7B4101A3-9131-42A3-B34D-6FFE48DC3E7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Curriculum</Template>
  <TotalTime>6174</TotalTime>
  <Words>2092</Words>
  <Application>Microsoft Office PowerPoint</Application>
  <PresentationFormat>On-screen Show (4:3)</PresentationFormat>
  <Paragraphs>462</Paragraphs>
  <Slides>36</Slides>
  <Notes>34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1" baseType="lpstr">
      <vt:lpstr>1_Custom Design</vt:lpstr>
      <vt:lpstr>CurriculumTemplate</vt:lpstr>
      <vt:lpstr>2_Custom Design</vt:lpstr>
      <vt:lpstr>1_CurriculumTemplate</vt:lpstr>
      <vt:lpstr>Equation</vt:lpstr>
      <vt:lpstr>PowerPoint Presentation</vt:lpstr>
      <vt:lpstr>Centroid Principles</vt:lpstr>
      <vt:lpstr>Centroid Principles</vt:lpstr>
      <vt:lpstr>Centroid Principles</vt:lpstr>
      <vt:lpstr>Centroid Principles</vt:lpstr>
      <vt:lpstr>Centroid Location</vt:lpstr>
      <vt:lpstr>Centroid Location</vt:lpstr>
      <vt:lpstr>Centroid Location</vt:lpstr>
      <vt:lpstr>Centroid Location</vt:lpstr>
      <vt:lpstr>Centroid Location Equations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Alternative Solution</vt:lpstr>
      <vt:lpstr>Centroid Location – Subtractive Method</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Equations  Complex Shapes</vt:lpstr>
      <vt:lpstr>Common Structural Elements</vt:lpstr>
      <vt:lpstr>Angle Shape (L-Shape)</vt:lpstr>
      <vt:lpstr>Channel Shape (C-Shape)</vt:lpstr>
      <vt:lpstr>Box Shape</vt:lpstr>
      <vt:lpstr>I-Beam</vt:lpstr>
      <vt:lpstr>Centroid of Structural Member</vt:lpstr>
      <vt:lpstr>Neutral Plane</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 Centroids</dc:title>
  <dc:subject>PoE - Lesson 2.1</dc:subject>
  <dc:creator>PLTW</dc:creator>
  <cp:lastModifiedBy>Matt Arnold</cp:lastModifiedBy>
  <cp:revision>127</cp:revision>
  <dcterms:created xsi:type="dcterms:W3CDTF">2008-05-16T18:25:13Z</dcterms:created>
  <dcterms:modified xsi:type="dcterms:W3CDTF">2014-11-17T19:51:12Z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y fmtid="{D5CDD505-2E9C-101B-9397-08002B2CF9AE}" pid="3" name="IsMyDocuments">
    <vt:bool>true</vt:bool>
  </property>
</Properties>
</file>