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0" r:id="rId5"/>
    <p:sldMasterId id="2147483720" r:id="rId6"/>
  </p:sldMasterIdLst>
  <p:notesMasterIdLst>
    <p:notesMasterId r:id="rId25"/>
  </p:notesMasterIdLst>
  <p:handoutMasterIdLst>
    <p:handoutMasterId r:id="rId26"/>
  </p:handoutMasterIdLst>
  <p:sldIdLst>
    <p:sldId id="279" r:id="rId7"/>
    <p:sldId id="258" r:id="rId8"/>
    <p:sldId id="260" r:id="rId9"/>
    <p:sldId id="268" r:id="rId10"/>
    <p:sldId id="262" r:id="rId11"/>
    <p:sldId id="263" r:id="rId12"/>
    <p:sldId id="269" r:id="rId13"/>
    <p:sldId id="265" r:id="rId14"/>
    <p:sldId id="266" r:id="rId15"/>
    <p:sldId id="280" r:id="rId16"/>
    <p:sldId id="273" r:id="rId17"/>
    <p:sldId id="270" r:id="rId18"/>
    <p:sldId id="272" r:id="rId19"/>
    <p:sldId id="277" r:id="rId20"/>
    <p:sldId id="271" r:id="rId21"/>
    <p:sldId id="274" r:id="rId22"/>
    <p:sldId id="275" r:id="rId23"/>
    <p:sldId id="276"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DE585B"/>
    <a:srgbClr val="CFE75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5" autoAdjust="0"/>
    <p:restoredTop sz="78195" autoAdjust="0"/>
  </p:normalViewPr>
  <p:slideViewPr>
    <p:cSldViewPr>
      <p:cViewPr>
        <p:scale>
          <a:sx n="60" d="100"/>
          <a:sy n="60" d="100"/>
        </p:scale>
        <p:origin x="-2237" y="-2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302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Moment of Inertia</a:t>
            </a:r>
          </a:p>
        </p:txBody>
      </p:sp>
      <p:sp>
        <p:nvSpPr>
          <p:cNvPr id="3079" name="Rectangle 7"/>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r>
              <a:rPr lang="en-US" dirty="0"/>
              <a:t>Principles of Engineering</a:t>
            </a:r>
            <a:r>
              <a:rPr lang="en-US" baseline="30000" dirty="0"/>
              <a:t>TM</a:t>
            </a:r>
            <a:endParaRPr lang="en-US" dirty="0"/>
          </a:p>
          <a:p>
            <a:pPr>
              <a:defRPr/>
            </a:pPr>
            <a:r>
              <a:rPr lang="en-US" dirty="0"/>
              <a:t>Unit </a:t>
            </a:r>
            <a:r>
              <a:rPr lang="en-US" dirty="0" smtClean="0"/>
              <a:t>2 – </a:t>
            </a:r>
            <a:r>
              <a:rPr lang="en-US" dirty="0"/>
              <a:t>Lesson </a:t>
            </a:r>
            <a:r>
              <a:rPr lang="en-US" dirty="0" smtClean="0"/>
              <a:t>2.1 </a:t>
            </a:r>
            <a:r>
              <a:rPr lang="en-US" dirty="0"/>
              <a:t>- Statics</a:t>
            </a:r>
          </a:p>
        </p:txBody>
      </p:sp>
      <p:sp>
        <p:nvSpPr>
          <p:cNvPr id="3080" name="Rectangle 8"/>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Arial" charset="0"/>
              </a:defRPr>
            </a:lvl1p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Project Lead The Way, Inc.</a:t>
            </a:r>
            <a:endParaRPr lang="en-US" baseline="30000" dirty="0"/>
          </a:p>
          <a:p>
            <a:pPr>
              <a:defRPr/>
            </a:pPr>
            <a:r>
              <a:rPr lang="en-US" dirty="0"/>
              <a:t>Copyright </a:t>
            </a:r>
            <a:r>
              <a:rPr lang="en-US" dirty="0" smtClean="0"/>
              <a:t>2010</a:t>
            </a:r>
            <a:endParaRPr lang="en-US" dirty="0"/>
          </a:p>
          <a:p>
            <a:pPr>
              <a:defRPr/>
            </a:pPr>
            <a:endParaRPr lang="en-US" dirty="0"/>
          </a:p>
        </p:txBody>
      </p:sp>
      <p:sp>
        <p:nvSpPr>
          <p:cNvPr id="3081" name="Rectangle 9"/>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7D169C-8D87-4D0C-9F33-19AF2EFDE980}" type="slidenum">
              <a:rPr lang="en-US"/>
              <a:pPr>
                <a:defRPr/>
              </a:pPr>
              <a:t>‹#›</a:t>
            </a:fld>
            <a:endParaRPr lang="en-US" dirty="0"/>
          </a:p>
        </p:txBody>
      </p:sp>
    </p:spTree>
    <p:extLst>
      <p:ext uri="{BB962C8B-B14F-4D97-AF65-F5344CB8AC3E}">
        <p14:creationId xmlns:p14="http://schemas.microsoft.com/office/powerpoint/2010/main" val="1465577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4" name="Rectangle 8"/>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Moment of Inertia</a:t>
            </a:r>
          </a:p>
        </p:txBody>
      </p:sp>
      <p:sp>
        <p:nvSpPr>
          <p:cNvPr id="14345" name="Rectangle 9"/>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r>
              <a:rPr lang="en-US" dirty="0"/>
              <a:t>Principles of Engineering</a:t>
            </a:r>
            <a:r>
              <a:rPr lang="en-US" baseline="30000" dirty="0"/>
              <a:t>TM</a:t>
            </a:r>
            <a:endParaRPr lang="en-US" dirty="0"/>
          </a:p>
          <a:p>
            <a:pPr>
              <a:defRPr/>
            </a:pPr>
            <a:r>
              <a:rPr lang="en-US" dirty="0"/>
              <a:t>Unit 2 – Lesson 2.1 - Statics</a:t>
            </a:r>
          </a:p>
        </p:txBody>
      </p:sp>
      <p:sp>
        <p:nvSpPr>
          <p:cNvPr id="34822" name="Rectangle 10"/>
          <p:cNvSpPr>
            <a:spLocks noChangeArrowheads="1"/>
          </p:cNvSpPr>
          <p:nvPr/>
        </p:nvSpPr>
        <p:spPr bwMode="auto">
          <a:xfrm>
            <a:off x="0" y="8763000"/>
            <a:ext cx="2971800" cy="457200"/>
          </a:xfrm>
          <a:prstGeom prst="rect">
            <a:avLst/>
          </a:prstGeom>
          <a:noFill/>
          <a:ln>
            <a:noFill/>
          </a:ln>
          <a:extLst/>
        </p:spPr>
        <p:txBody>
          <a:bodyPr anchor="b"/>
          <a:lstStyle/>
          <a:p>
            <a:pPr eaLnBrk="0" hangingPunct="0">
              <a:defRPr/>
            </a:pPr>
            <a:endParaRPr lang="en-US" sz="1200" dirty="0"/>
          </a:p>
          <a:p>
            <a:pPr eaLnBrk="0" hangingPunct="0">
              <a:defRPr/>
            </a:pPr>
            <a:endParaRPr lang="en-US" sz="1200" dirty="0"/>
          </a:p>
          <a:p>
            <a:pPr eaLnBrk="0" hangingPunct="0">
              <a:defRPr/>
            </a:pPr>
            <a:endParaRPr lang="en-US" sz="1200" dirty="0"/>
          </a:p>
          <a:p>
            <a:pPr>
              <a:defRPr/>
            </a:pPr>
            <a:endParaRPr lang="en-US" sz="1200" dirty="0"/>
          </a:p>
          <a:p>
            <a:pPr>
              <a:defRPr/>
            </a:pPr>
            <a:endParaRPr lang="en-US" sz="1200" dirty="0"/>
          </a:p>
          <a:p>
            <a:pPr eaLnBrk="0" hangingPunct="0">
              <a:defRPr/>
            </a:pPr>
            <a:r>
              <a:rPr lang="en-US" sz="1200" dirty="0"/>
              <a:t>Project Lead The Way, Inc.</a:t>
            </a:r>
            <a:endParaRPr lang="en-US" sz="1200" baseline="30000" dirty="0">
              <a:cs typeface="Arial" charset="0"/>
            </a:endParaRPr>
          </a:p>
          <a:p>
            <a:pPr eaLnBrk="0" hangingPunct="0">
              <a:defRPr/>
            </a:pPr>
            <a:r>
              <a:rPr lang="en-US" sz="1200" dirty="0">
                <a:cs typeface="Arial" charset="0"/>
              </a:rPr>
              <a:t>Copyright 2010</a:t>
            </a:r>
          </a:p>
          <a:p>
            <a:pPr>
              <a:defRPr/>
            </a:pPr>
            <a:endParaRPr lang="en-US" sz="1200" dirty="0"/>
          </a:p>
        </p:txBody>
      </p:sp>
      <p:sp>
        <p:nvSpPr>
          <p:cNvPr id="34823" name="Rectangle 11"/>
          <p:cNvSpPr>
            <a:spLocks noChangeArrowheads="1"/>
          </p:cNvSpPr>
          <p:nvPr/>
        </p:nvSpPr>
        <p:spPr bwMode="auto">
          <a:xfrm>
            <a:off x="3884613" y="8685213"/>
            <a:ext cx="2971800" cy="457200"/>
          </a:xfrm>
          <a:prstGeom prst="rect">
            <a:avLst/>
          </a:prstGeom>
          <a:noFill/>
          <a:ln>
            <a:noFill/>
          </a:ln>
          <a:extLst/>
        </p:spPr>
        <p:txBody>
          <a:bodyPr anchor="b"/>
          <a:lstStyle/>
          <a:p>
            <a:pPr algn="r">
              <a:defRPr/>
            </a:pPr>
            <a:fld id="{028F78CD-E905-4DF0-9F7B-C9726BAAB578}" type="slidenum">
              <a:rPr lang="en-US" sz="1200"/>
              <a:pPr algn="r">
                <a:defRPr/>
              </a:pPr>
              <a:t>‹#›</a:t>
            </a:fld>
            <a:endParaRPr lang="en-US" sz="1200" dirty="0"/>
          </a:p>
        </p:txBody>
      </p:sp>
    </p:spTree>
    <p:extLst>
      <p:ext uri="{BB962C8B-B14F-4D97-AF65-F5344CB8AC3E}">
        <p14:creationId xmlns:p14="http://schemas.microsoft.com/office/powerpoint/2010/main" val="4090773714"/>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8"/>
          <p:cNvSpPr>
            <a:spLocks noGrp="1" noChangeArrowheads="1"/>
          </p:cNvSpPr>
          <p:nvPr>
            <p:ph type="hdr" sz="quarter"/>
          </p:nvPr>
        </p:nvSpPr>
        <p:spPr>
          <a:noFill/>
        </p:spPr>
        <p:txBody>
          <a:bodyPr/>
          <a:lstStyle/>
          <a:p>
            <a:r>
              <a:rPr lang="en-US" dirty="0" smtClean="0"/>
              <a:t>Moment of Inertia</a:t>
            </a:r>
          </a:p>
        </p:txBody>
      </p:sp>
      <p:sp>
        <p:nvSpPr>
          <p:cNvPr id="73730"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8"/>
          <p:cNvSpPr>
            <a:spLocks noGrp="1" noChangeArrowheads="1"/>
          </p:cNvSpPr>
          <p:nvPr>
            <p:ph type="hdr" sz="quarter"/>
          </p:nvPr>
        </p:nvSpPr>
        <p:spPr>
          <a:noFill/>
        </p:spPr>
        <p:txBody>
          <a:bodyPr/>
          <a:lstStyle/>
          <a:p>
            <a:r>
              <a:rPr lang="en-US" dirty="0" smtClean="0"/>
              <a:t>Moment of Inertia</a:t>
            </a:r>
          </a:p>
        </p:txBody>
      </p:sp>
      <p:sp>
        <p:nvSpPr>
          <p:cNvPr id="56322"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8"/>
          <p:cNvSpPr>
            <a:spLocks noGrp="1" noChangeArrowheads="1"/>
          </p:cNvSpPr>
          <p:nvPr>
            <p:ph type="hdr" sz="quarter"/>
          </p:nvPr>
        </p:nvSpPr>
        <p:spPr>
          <a:noFill/>
        </p:spPr>
        <p:txBody>
          <a:bodyPr/>
          <a:lstStyle/>
          <a:p>
            <a:r>
              <a:rPr lang="en-US" dirty="0" smtClean="0"/>
              <a:t>Moment of Inertia</a:t>
            </a:r>
          </a:p>
        </p:txBody>
      </p:sp>
      <p:sp>
        <p:nvSpPr>
          <p:cNvPr id="58370"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t>Note that the cross</a:t>
            </a:r>
            <a:r>
              <a:rPr lang="en-US" baseline="0" dirty="0" smtClean="0"/>
              <a:t> sectional shape and dimensions are the same for Beam A and Beam B.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8"/>
          <p:cNvSpPr>
            <a:spLocks noGrp="1" noChangeArrowheads="1"/>
          </p:cNvSpPr>
          <p:nvPr>
            <p:ph type="hdr" sz="quarter"/>
          </p:nvPr>
        </p:nvSpPr>
        <p:spPr>
          <a:noFill/>
        </p:spPr>
        <p:txBody>
          <a:bodyPr/>
          <a:lstStyle/>
          <a:p>
            <a:r>
              <a:rPr lang="en-US" dirty="0" smtClean="0"/>
              <a:t>Moment of Inertia</a:t>
            </a:r>
          </a:p>
        </p:txBody>
      </p:sp>
      <p:sp>
        <p:nvSpPr>
          <p:cNvPr id="60418"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8"/>
          <p:cNvSpPr>
            <a:spLocks noGrp="1" noChangeArrowheads="1"/>
          </p:cNvSpPr>
          <p:nvPr>
            <p:ph type="hdr" sz="quarter"/>
          </p:nvPr>
        </p:nvSpPr>
        <p:spPr>
          <a:noFill/>
        </p:spPr>
        <p:txBody>
          <a:bodyPr/>
          <a:lstStyle/>
          <a:p>
            <a:r>
              <a:rPr lang="en-US" dirty="0" smtClean="0"/>
              <a:t>Moment of Inertia</a:t>
            </a:r>
          </a:p>
        </p:txBody>
      </p:sp>
      <p:sp>
        <p:nvSpPr>
          <p:cNvPr id="62466"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It</a:t>
            </a:r>
            <a:r>
              <a:rPr lang="en-US" baseline="0" dirty="0" smtClean="0"/>
              <a:t> is important to note that while the moment of inertia is a section property and depends on the shape of the member (not on the material of the beam), the modulus of elasticity is a material property and depends on the material from which the beam is constructed (not the shape).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hdr" sz="quarter"/>
          </p:nvPr>
        </p:nvSpPr>
        <p:spPr>
          <a:noFill/>
        </p:spPr>
        <p:txBody>
          <a:bodyPr/>
          <a:lstStyle/>
          <a:p>
            <a:r>
              <a:rPr lang="en-US" dirty="0" smtClean="0"/>
              <a:t>Moment of Inertia</a:t>
            </a:r>
          </a:p>
        </p:txBody>
      </p:sp>
      <p:sp>
        <p:nvSpPr>
          <p:cNvPr id="65538"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This is the formula for maximum beam deflection</a:t>
            </a:r>
            <a:r>
              <a:rPr lang="en-US" baseline="0" dirty="0" smtClean="0"/>
              <a:t> (at the center of the span) when a concentrated load is applied at the center of the span to a simply supported beam.</a:t>
            </a:r>
          </a:p>
          <a:p>
            <a:pPr eaLnBrk="1" hangingPunct="1"/>
            <a:endParaRPr lang="en-US" baseline="0" dirty="0" smtClean="0"/>
          </a:p>
          <a:p>
            <a:pPr eaLnBrk="1" hangingPunct="1"/>
            <a:r>
              <a:rPr lang="en-US" baseline="0" dirty="0" smtClean="0"/>
              <a:t>Based on the formula, </a:t>
            </a:r>
          </a:p>
          <a:p>
            <a:pPr marL="171450" indent="-171450" eaLnBrk="1" hangingPunct="1">
              <a:buFont typeface="Arial" panose="020B0604020202020204" pitchFamily="34" charset="0"/>
              <a:buChar char="•"/>
            </a:pPr>
            <a:r>
              <a:rPr lang="en-US" baseline="0" dirty="0" smtClean="0"/>
              <a:t>Describe the relationship between the maximum beam deflection and the modulus of elasticity. Are the two directly related? Inversely related? Not related? [The maximum beam deflection is </a:t>
            </a:r>
            <a:r>
              <a:rPr lang="en-US" b="1" baseline="0" dirty="0" smtClean="0"/>
              <a:t>inversely related </a:t>
            </a:r>
            <a:r>
              <a:rPr lang="en-US" baseline="0" dirty="0" smtClean="0"/>
              <a:t>to the modulus of elasticity, that is, as the modulus of elasticity increases, the maximum deflection decreases.]</a:t>
            </a:r>
          </a:p>
          <a:p>
            <a:pPr marL="0" indent="0" eaLnBrk="1" hangingPunct="1">
              <a:buFont typeface="Arial" panose="020B0604020202020204" pitchFamily="34" charset="0"/>
              <a:buNone/>
            </a:pPr>
            <a:endParaRPr lang="en-US" baseline="0" dirty="0" smtClean="0"/>
          </a:p>
          <a:p>
            <a:pPr marL="171450" indent="-171450" eaLnBrk="1" hangingPunct="1">
              <a:buFont typeface="Arial" panose="020B0604020202020204" pitchFamily="34" charset="0"/>
              <a:buChar char="•"/>
            </a:pPr>
            <a:r>
              <a:rPr lang="en-US" baseline="0" dirty="0" smtClean="0"/>
              <a:t>Describe the relationship between the maximum beam deflection and the moment of inertia. [The maximum beam deflection is </a:t>
            </a:r>
            <a:r>
              <a:rPr lang="en-US" b="1" baseline="0" dirty="0" smtClean="0"/>
              <a:t>inversely related </a:t>
            </a:r>
            <a:r>
              <a:rPr lang="en-US" baseline="0" dirty="0" smtClean="0"/>
              <a:t>to the moment of inertia, that is, as the moment of inertia increases, the maximum deflection decreases.]</a:t>
            </a:r>
          </a:p>
          <a:p>
            <a:pPr marL="0" indent="0" eaLnBrk="1" hangingPunct="1">
              <a:buFont typeface="Arial" panose="020B0604020202020204" pitchFamily="34" charset="0"/>
              <a:buNone/>
            </a:pPr>
            <a:r>
              <a:rPr lang="en-US" baseline="0" dirty="0" smtClean="0"/>
              <a:t> </a:t>
            </a:r>
          </a:p>
          <a:p>
            <a:pPr marL="171450" indent="-171450" eaLnBrk="1" hangingPunct="1">
              <a:buFont typeface="Arial" panose="020B0604020202020204" pitchFamily="34" charset="0"/>
              <a:buChar char="•"/>
            </a:pPr>
            <a:r>
              <a:rPr lang="en-US" baseline="0" dirty="0" smtClean="0"/>
              <a:t>Describe the relationship between the maximum beam deflection and the span length of the beam.  [The maximum beam deflection is </a:t>
            </a:r>
            <a:r>
              <a:rPr lang="en-US" b="1" baseline="0" dirty="0" smtClean="0"/>
              <a:t>directly related </a:t>
            </a:r>
            <a:r>
              <a:rPr lang="en-US" baseline="0" dirty="0" smtClean="0"/>
              <a:t>to the span length, that is, as the span length increases, the maximum deflection increases.]</a:t>
            </a:r>
          </a:p>
          <a:p>
            <a:pPr marL="0" indent="0" eaLnBrk="1" hangingPunct="1">
              <a:buFont typeface="Arial" panose="020B0604020202020204" pitchFamily="34" charset="0"/>
              <a:buNone/>
            </a:pPr>
            <a:endParaRPr lang="en-US" baseline="0" dirty="0" smtClean="0"/>
          </a:p>
          <a:p>
            <a:pPr marL="171450" indent="-171450" eaLnBrk="1" hangingPunct="1">
              <a:buFont typeface="Arial" panose="020B0604020202020204" pitchFamily="34" charset="0"/>
              <a:buChar char="•"/>
            </a:pPr>
            <a:r>
              <a:rPr lang="en-US" baseline="0" dirty="0" smtClean="0"/>
              <a:t>Describe the relationship between the maximum beam deflection and the magnitude of the applied concentrated load.  [The maximum beam deflection is </a:t>
            </a:r>
            <a:r>
              <a:rPr lang="en-US" b="1" baseline="0" dirty="0" smtClean="0"/>
              <a:t>directly related </a:t>
            </a:r>
            <a:r>
              <a:rPr lang="en-US" baseline="0" dirty="0" smtClean="0"/>
              <a:t>to the magnitude of the applied concentrated load, that is, as the magnitude of the applied load increases, the maximum deflection increases.]</a:t>
            </a:r>
          </a:p>
          <a:p>
            <a:pPr marL="0" indent="0" eaLnBrk="1" hangingPunct="1">
              <a:buFont typeface="Arial" panose="020B0604020202020204" pitchFamily="34" charset="0"/>
              <a:buNone/>
            </a:pPr>
            <a:endParaRPr lang="en-US" baseline="0" dirty="0" smtClean="0"/>
          </a:p>
          <a:p>
            <a:pPr marL="171450" indent="-171450" eaLnBrk="1" hangingPunct="1">
              <a:buFont typeface="Arial" panose="020B0604020202020204" pitchFamily="34" charset="0"/>
              <a:buChar char="•"/>
            </a:pPr>
            <a:r>
              <a:rPr lang="en-US" baseline="0" dirty="0" smtClean="0"/>
              <a:t>Describe the relationship between the direction of the maximum deflection and the direction of the applied force (up or down).  [The deflection is in the </a:t>
            </a:r>
            <a:r>
              <a:rPr lang="en-US" b="1" baseline="0" dirty="0" smtClean="0"/>
              <a:t>same direction </a:t>
            </a:r>
            <a:r>
              <a:rPr lang="en-US" baseline="0" dirty="0" smtClean="0"/>
              <a:t>as the applied force, that is, if the force is applied upward, the maximum deflection will be upward.  If the force is applied downward, the deflection will be downward. Note that if the force is applied laterally (side-to-side) the moment of inertia will likely be different.]</a:t>
            </a:r>
          </a:p>
          <a:p>
            <a:pPr marL="0" indent="0" eaLnBrk="1" hangingPunct="1">
              <a:buFont typeface="Arial" panose="020B0604020202020204" pitchFamily="34" charset="0"/>
              <a:buNone/>
            </a:pPr>
            <a:endParaRPr lang="en-US" baseline="0" dirty="0" smtClean="0"/>
          </a:p>
          <a:p>
            <a:pPr marL="171450" indent="-171450" eaLnBrk="1" hangingPunct="1">
              <a:buFont typeface="Arial" panose="020B0604020202020204" pitchFamily="34" charset="0"/>
              <a:buChar char="•"/>
            </a:pPr>
            <a:r>
              <a:rPr lang="en-US" baseline="0" dirty="0" smtClean="0"/>
              <a:t>Describe the relationship between the maximum deflection and the cross sectional area of the beam. [The maximum deflection is not related to the cross sectional area of the beam.  It is </a:t>
            </a:r>
            <a:r>
              <a:rPr lang="en-US" b="1" u="sng" baseline="0" dirty="0" smtClean="0"/>
              <a:t>not</a:t>
            </a:r>
            <a:r>
              <a:rPr lang="en-US" baseline="0" dirty="0" smtClean="0"/>
              <a:t> the cross sectional area but the moment of inertia that affects the stiffness of the beam.] </a:t>
            </a:r>
          </a:p>
          <a:p>
            <a:pPr marL="0" indent="0" eaLnBrk="1" hangingPunct="1">
              <a:buFont typeface="Arial" panose="020B0604020202020204" pitchFamily="34" charset="0"/>
              <a:buNone/>
            </a:pPr>
            <a:endParaRPr lang="en-US" baseline="0" dirty="0" smtClean="0"/>
          </a:p>
          <a:p>
            <a:pPr marL="0" indent="0" eaLnBrk="1" hangingPunct="1">
              <a:buFont typeface="Arial" panose="020B0604020202020204" pitchFamily="34" charset="0"/>
              <a:buNone/>
            </a:pPr>
            <a:r>
              <a:rPr lang="en-US" baseline="0" dirty="0" smtClean="0"/>
              <a:t>Explain how different cross sectional areas could result in the same moment of inertia.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8"/>
          <p:cNvSpPr>
            <a:spLocks noGrp="1" noChangeArrowheads="1"/>
          </p:cNvSpPr>
          <p:nvPr>
            <p:ph type="hdr" sz="quarter"/>
          </p:nvPr>
        </p:nvSpPr>
        <p:spPr>
          <a:noFill/>
        </p:spPr>
        <p:txBody>
          <a:bodyPr/>
          <a:lstStyle/>
          <a:p>
            <a:r>
              <a:rPr lang="en-US" dirty="0" smtClean="0"/>
              <a:t>Moment of Inertia</a:t>
            </a:r>
          </a:p>
        </p:txBody>
      </p:sp>
      <p:sp>
        <p:nvSpPr>
          <p:cNvPr id="68610"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8"/>
          <p:cNvSpPr>
            <a:spLocks noGrp="1" noChangeArrowheads="1"/>
          </p:cNvSpPr>
          <p:nvPr>
            <p:ph type="hdr" sz="quarter"/>
          </p:nvPr>
        </p:nvSpPr>
        <p:spPr>
          <a:noFill/>
        </p:spPr>
        <p:txBody>
          <a:bodyPr/>
          <a:lstStyle/>
          <a:p>
            <a:r>
              <a:rPr lang="en-US" dirty="0" smtClean="0"/>
              <a:t>Moment of Inertia</a:t>
            </a:r>
          </a:p>
        </p:txBody>
      </p:sp>
      <p:sp>
        <p:nvSpPr>
          <p:cNvPr id="71682"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8"/>
          <p:cNvSpPr>
            <a:spLocks noGrp="1" noChangeArrowheads="1"/>
          </p:cNvSpPr>
          <p:nvPr>
            <p:ph type="hdr" sz="quarter"/>
          </p:nvPr>
        </p:nvSpPr>
        <p:spPr>
          <a:noFill/>
        </p:spPr>
        <p:txBody>
          <a:bodyPr/>
          <a:lstStyle/>
          <a:p>
            <a:r>
              <a:rPr lang="en-US" dirty="0" smtClean="0"/>
              <a:t>Moment of Inertia</a:t>
            </a:r>
          </a:p>
        </p:txBody>
      </p:sp>
      <p:sp>
        <p:nvSpPr>
          <p:cNvPr id="74754"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smtClean="0"/>
              <a:t>What is the ratio</a:t>
            </a:r>
            <a:r>
              <a:rPr lang="en-US" baseline="0" dirty="0" smtClean="0"/>
              <a:t> of E values for the two beams?  What is the ratio of deflections?  Are the two ratios related? </a:t>
            </a:r>
          </a:p>
          <a:p>
            <a:pPr eaLnBrk="1" hangingPunct="1"/>
            <a:endParaRPr lang="en-US" baseline="0" dirty="0" smtClean="0"/>
          </a:p>
          <a:p>
            <a:pPr eaLnBrk="1" hangingPunct="1"/>
            <a:r>
              <a:rPr lang="en-US" dirty="0" smtClean="0"/>
              <a:t>[The maximum deflection of </a:t>
            </a:r>
            <a:r>
              <a:rPr lang="en-US" b="1" dirty="0" smtClean="0"/>
              <a:t>Beam B</a:t>
            </a:r>
            <a:r>
              <a:rPr lang="en-US" dirty="0" smtClean="0"/>
              <a:t> is approximately 4.4 times greater than the maximum</a:t>
            </a:r>
            <a:r>
              <a:rPr lang="en-US" baseline="0" dirty="0" smtClean="0"/>
              <a:t> deflection of </a:t>
            </a:r>
            <a:r>
              <a:rPr lang="en-US" b="1" baseline="0" dirty="0" smtClean="0"/>
              <a:t>Beam A</a:t>
            </a:r>
            <a:r>
              <a:rPr lang="en-US" baseline="0" dirty="0" smtClean="0"/>
              <a:t> (if you do not round the deflection values). </a:t>
            </a:r>
          </a:p>
          <a:p>
            <a:pPr eaLnBrk="1" hangingPunct="1"/>
            <a:r>
              <a:rPr lang="en-US" dirty="0" smtClean="0"/>
              <a:t>Conversely, the modulus</a:t>
            </a:r>
            <a:r>
              <a:rPr lang="en-US" baseline="0" dirty="0" smtClean="0"/>
              <a:t> of elasticity of </a:t>
            </a:r>
            <a:r>
              <a:rPr lang="en-US" b="1" baseline="0" dirty="0" smtClean="0"/>
              <a:t>Beam A </a:t>
            </a:r>
            <a:r>
              <a:rPr lang="en-US" baseline="0" dirty="0" smtClean="0"/>
              <a:t>is approximately 4.4 times greater than the modulus of elasticity of </a:t>
            </a:r>
            <a:r>
              <a:rPr lang="en-US" b="1" baseline="0" dirty="0" smtClean="0"/>
              <a:t>Beam B</a:t>
            </a:r>
            <a:r>
              <a:rPr lang="en-US" baseline="0" dirty="0" smtClean="0"/>
              <a:t>.]</a:t>
            </a:r>
          </a:p>
          <a:p>
            <a:pPr eaLnBrk="1" hangingPunct="1"/>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8"/>
          <p:cNvSpPr>
            <a:spLocks noGrp="1" noChangeArrowheads="1"/>
          </p:cNvSpPr>
          <p:nvPr>
            <p:ph type="hdr" sz="quarter"/>
          </p:nvPr>
        </p:nvSpPr>
        <p:spPr>
          <a:noFill/>
        </p:spPr>
        <p:txBody>
          <a:bodyPr/>
          <a:lstStyle/>
          <a:p>
            <a:r>
              <a:rPr lang="en-US" dirty="0" smtClean="0"/>
              <a:t>Moment of Inertia</a:t>
            </a:r>
          </a:p>
        </p:txBody>
      </p:sp>
      <p:sp>
        <p:nvSpPr>
          <p:cNvPr id="35842"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Compare these two beams.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8"/>
          <p:cNvSpPr>
            <a:spLocks noGrp="1" noChangeArrowheads="1"/>
          </p:cNvSpPr>
          <p:nvPr>
            <p:ph type="hdr" sz="quarter"/>
          </p:nvPr>
        </p:nvSpPr>
        <p:spPr>
          <a:noFill/>
        </p:spPr>
        <p:txBody>
          <a:bodyPr/>
          <a:lstStyle/>
          <a:p>
            <a:r>
              <a:rPr lang="en-US" dirty="0" smtClean="0"/>
              <a:t>Moment of Inertia</a:t>
            </a:r>
          </a:p>
        </p:txBody>
      </p:sp>
      <p:sp>
        <p:nvSpPr>
          <p:cNvPr id="37890"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8"/>
          <p:cNvSpPr>
            <a:spLocks noGrp="1" noChangeArrowheads="1"/>
          </p:cNvSpPr>
          <p:nvPr>
            <p:ph type="hdr" sz="quarter"/>
          </p:nvPr>
        </p:nvSpPr>
        <p:spPr>
          <a:noFill/>
        </p:spPr>
        <p:txBody>
          <a:bodyPr/>
          <a:lstStyle/>
          <a:p>
            <a:r>
              <a:rPr lang="en-US" dirty="0" smtClean="0"/>
              <a:t>Moment of Inertia</a:t>
            </a:r>
          </a:p>
        </p:txBody>
      </p:sp>
      <p:sp>
        <p:nvSpPr>
          <p:cNvPr id="40962"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8"/>
          <p:cNvSpPr>
            <a:spLocks noGrp="1" noChangeArrowheads="1"/>
          </p:cNvSpPr>
          <p:nvPr>
            <p:ph type="hdr" sz="quarter"/>
          </p:nvPr>
        </p:nvSpPr>
        <p:spPr>
          <a:noFill/>
        </p:spPr>
        <p:txBody>
          <a:bodyPr/>
          <a:lstStyle/>
          <a:p>
            <a:r>
              <a:rPr lang="en-US" dirty="0" smtClean="0"/>
              <a:t>Moment of Inertia</a:t>
            </a:r>
          </a:p>
        </p:txBody>
      </p:sp>
      <p:sp>
        <p:nvSpPr>
          <p:cNvPr id="44034"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8"/>
          <p:cNvSpPr>
            <a:spLocks noGrp="1" noChangeArrowheads="1"/>
          </p:cNvSpPr>
          <p:nvPr>
            <p:ph type="hdr" sz="quarter"/>
          </p:nvPr>
        </p:nvSpPr>
        <p:spPr>
          <a:noFill/>
        </p:spPr>
        <p:txBody>
          <a:bodyPr/>
          <a:lstStyle/>
          <a:p>
            <a:r>
              <a:rPr lang="en-US" dirty="0" smtClean="0"/>
              <a:t>Moment of Inertia</a:t>
            </a:r>
          </a:p>
        </p:txBody>
      </p:sp>
      <p:sp>
        <p:nvSpPr>
          <p:cNvPr id="47106"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8"/>
          <p:cNvSpPr>
            <a:spLocks noGrp="1" noChangeArrowheads="1"/>
          </p:cNvSpPr>
          <p:nvPr>
            <p:ph type="hdr" sz="quarter"/>
          </p:nvPr>
        </p:nvSpPr>
        <p:spPr>
          <a:noFill/>
        </p:spPr>
        <p:txBody>
          <a:bodyPr/>
          <a:lstStyle/>
          <a:p>
            <a:r>
              <a:rPr lang="en-US" dirty="0" smtClean="0"/>
              <a:t>Moment of Inertia</a:t>
            </a:r>
          </a:p>
        </p:txBody>
      </p:sp>
      <p:sp>
        <p:nvSpPr>
          <p:cNvPr id="50178"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8"/>
          <p:cNvSpPr>
            <a:spLocks noGrp="1" noChangeArrowheads="1"/>
          </p:cNvSpPr>
          <p:nvPr>
            <p:ph type="hdr" sz="quarter"/>
          </p:nvPr>
        </p:nvSpPr>
        <p:spPr>
          <a:noFill/>
        </p:spPr>
        <p:txBody>
          <a:bodyPr/>
          <a:lstStyle/>
          <a:p>
            <a:r>
              <a:rPr lang="en-US" dirty="0" smtClean="0"/>
              <a:t>Moment of Inertia</a:t>
            </a:r>
          </a:p>
        </p:txBody>
      </p:sp>
      <p:sp>
        <p:nvSpPr>
          <p:cNvPr id="52226"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A composite shape is a shape that consists</a:t>
            </a:r>
            <a:r>
              <a:rPr lang="en-US" baseline="0" dirty="0" smtClean="0"/>
              <a:t> of two or more geometric shapes.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8"/>
          <p:cNvSpPr>
            <a:spLocks noGrp="1" noChangeArrowheads="1"/>
          </p:cNvSpPr>
          <p:nvPr>
            <p:ph type="hdr" sz="quarter"/>
          </p:nvPr>
        </p:nvSpPr>
        <p:spPr>
          <a:noFill/>
        </p:spPr>
        <p:txBody>
          <a:bodyPr/>
          <a:lstStyle/>
          <a:p>
            <a:r>
              <a:rPr lang="en-US" dirty="0" smtClean="0"/>
              <a:t>Moment of Inertia</a:t>
            </a:r>
          </a:p>
        </p:txBody>
      </p:sp>
      <p:sp>
        <p:nvSpPr>
          <p:cNvPr id="54274"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Let us compare the moment</a:t>
            </a:r>
            <a:r>
              <a:rPr lang="en-US" baseline="0" dirty="0" smtClean="0"/>
              <a:t> of inertia of three joists with the given shapes.</a:t>
            </a:r>
            <a:r>
              <a:rPr lang="en-US" dirty="0" smtClean="0"/>
              <a:t> [click]. Wood </a:t>
            </a:r>
            <a:r>
              <a:rPr lang="en-US" baseline="0" dirty="0" smtClean="0"/>
              <a:t>I-beams (rather than dimensional lumber) are commonly used for joist in wood framed structures. The wood I-beams are constructed using dimensional lumber for the top and bottom flanges and a plywood web.</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Calculate the area for each of the cross sections.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Calculate the moment of inertia for each of the rectangular cross sections.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r>
              <a:rPr lang="en-US" dirty="0" smtClean="0"/>
              <a:t>Calculating the moment of inertia for a composite shape, such as an I-beam, is beyond the scope of this presentation;</a:t>
            </a:r>
            <a:r>
              <a:rPr lang="en-US" baseline="0" dirty="0" smtClean="0"/>
              <a:t> however, t</a:t>
            </a:r>
            <a:r>
              <a:rPr lang="en-US" dirty="0" smtClean="0"/>
              <a:t>he value is given for purposes of comparison. [click] They are many online applications</a:t>
            </a:r>
            <a:r>
              <a:rPr lang="en-US" baseline="0" dirty="0" smtClean="0"/>
              <a:t> that will calculate the moment of inertia for I-beams.</a:t>
            </a:r>
            <a:endParaRPr lang="en-US" dirty="0" smtClean="0"/>
          </a:p>
          <a:p>
            <a:pPr eaLnBrk="1" hangingPunct="1"/>
            <a:endParaRPr lang="en-US" dirty="0" smtClean="0"/>
          </a:p>
          <a:p>
            <a:pPr eaLnBrk="1" hangingPunct="1"/>
            <a:r>
              <a:rPr lang="en-US" baseline="0" dirty="0" smtClean="0"/>
              <a:t>Note that the moment of inertia is a </a:t>
            </a:r>
            <a:r>
              <a:rPr lang="en-US" u="sng" baseline="0" dirty="0" smtClean="0"/>
              <a:t>section</a:t>
            </a:r>
            <a:r>
              <a:rPr lang="en-US" baseline="0" dirty="0" smtClean="0"/>
              <a:t> property and depends on the shape of the member. The type of material from which the member is made does not affect the moment of inertia.</a:t>
            </a:r>
          </a:p>
          <a:p>
            <a:pPr eaLnBrk="1" hangingPunct="1"/>
            <a:endParaRPr lang="en-US" baseline="0" dirty="0" smtClean="0"/>
          </a:p>
          <a:p>
            <a:pPr eaLnBrk="1" hangingPunct="1"/>
            <a:r>
              <a:rPr lang="en-US" baseline="0" dirty="0" smtClean="0"/>
              <a:t>Why do you think that I-beams are used rather than rectangular sections? What is the advantage to using wood I-beams rather than dimensional lumber alone? Note that the first two cross sections have the same cross sectional area but the I-beam provides a moment of inertia nearly 10 times larger.  The I-beam provides a stiffer beam resulting in much less deflection compared to the rectangular beam of the same cross section.  </a:t>
            </a:r>
          </a:p>
          <a:p>
            <a:pPr eaLnBrk="1" hangingPunct="1"/>
            <a:endParaRPr lang="en-US" baseline="0" dirty="0" smtClean="0"/>
          </a:p>
          <a:p>
            <a:pPr eaLnBrk="1" hangingPunct="1"/>
            <a:r>
              <a:rPr lang="en-US" baseline="0" dirty="0" smtClean="0"/>
              <a:t>Also note that a rectangular joist with the same overall height and width as the I-beam has more than double the cross sectional area and therefore the mass will be more than doubled. However, the rectangular section with equivalent OVERALL dimensions provides only a modest increase in the moment of inertia.  What is the percent increase in the moment of inertia?  [% increase = (178-130)/130 X 100% = 37% increase]</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2B6BCF2E-36F9-4F1E-B8DC-FC92ABB7407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3FA5C9CB-59C3-4364-8AAF-9EEC056715F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BFBB7FD9-1A9E-4FA1-AF63-26312A251B6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3B90C9B-F13E-4C0F-9EB4-6378ECD2612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0D6912A9-4F1C-4830-BD84-65B9B37F716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0FC39C81-8E91-4D7E-9E66-2C7CD5C9E92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F3260353-41BE-4626-8C15-C27858F4AEB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A4E1B26-C4CD-442D-9C55-9AA95DA5090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93935F0E-EE60-492B-A0F6-3A1A536C24A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E97C5AA2-D484-4D35-AE25-B3112B436F3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7B4E850-5F2C-49AE-91B0-F9DD984389D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9530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FA1F932D-ABD5-43A7-B3A2-66E971ACD9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20A4906-6B5A-40ED-B7F0-6FDC97677673}" type="slidenum">
              <a:rPr lang="en-US"/>
              <a:pPr>
                <a:defRPr/>
              </a:pPr>
              <a:t>‹#›</a:t>
            </a:fld>
            <a:endParaRPr lang="en-US" dirty="0"/>
          </a:p>
        </p:txBody>
      </p:sp>
      <p:pic>
        <p:nvPicPr>
          <p:cNvPr id="13319" name="Picture 7"/>
          <p:cNvPicPr>
            <a:picLocks noChangeAspect="1" noChangeArrowheads="1"/>
          </p:cNvPicPr>
          <p:nvPr/>
        </p:nvPicPr>
        <p:blipFill>
          <a:blip r:embed="rId14">
            <a:clrChange>
              <a:clrFrom>
                <a:srgbClr val="E6E6E6"/>
              </a:clrFrom>
              <a:clrTo>
                <a:srgbClr val="E6E6E6">
                  <a:alpha val="0"/>
                </a:srgbClr>
              </a:clrTo>
            </a:clrChange>
          </a:blip>
          <a:srcRect/>
          <a:stretch>
            <a:fillRect/>
          </a:stretch>
        </p:blipFill>
        <p:spPr bwMode="auto">
          <a:xfrm>
            <a:off x="7772400" y="6172200"/>
            <a:ext cx="474663" cy="487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5pPr>
      <a:lvl6pPr marL="4572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6pPr>
      <a:lvl7pPr marL="9144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7pPr>
      <a:lvl8pPr marL="13716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8pPr>
      <a:lvl9pPr marL="18288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14.bin"/><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5.xml"/><Relationship Id="rId7" Type="http://schemas.openxmlformats.org/officeDocument/2006/relationships/oleObject" Target="../embeddings/oleObject16.bin"/><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33.wmf"/><Relationship Id="rId10" Type="http://schemas.openxmlformats.org/officeDocument/2006/relationships/image" Target="../media/image35.wmf"/><Relationship Id="rId4" Type="http://schemas.openxmlformats.org/officeDocument/2006/relationships/oleObject" Target="../embeddings/oleObject15.bin"/><Relationship Id="rId9"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6.xml"/><Relationship Id="rId7" Type="http://schemas.openxmlformats.org/officeDocument/2006/relationships/oleObject" Target="../embeddings/oleObject19.bin"/><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image" Target="../media/image37.wmf"/><Relationship Id="rId5" Type="http://schemas.openxmlformats.org/officeDocument/2006/relationships/oleObject" Target="../embeddings/oleObject18.bin"/><Relationship Id="rId10" Type="http://schemas.openxmlformats.org/officeDocument/2006/relationships/image" Target="../media/image33.wmf"/><Relationship Id="rId4" Type="http://schemas.openxmlformats.org/officeDocument/2006/relationships/image" Target="../media/image39.png"/><Relationship Id="rId9"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7.xml"/><Relationship Id="rId7" Type="http://schemas.openxmlformats.org/officeDocument/2006/relationships/image" Target="../media/image40.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0.gif"/><Relationship Id="rId4" Type="http://schemas.openxmlformats.org/officeDocument/2006/relationships/image" Target="../media/image29.png"/><Relationship Id="rId9"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oleObject" Target="../embeddings/oleObject3.bin"/><Relationship Id="rId12"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14.png"/><Relationship Id="rId9" Type="http://schemas.openxmlformats.org/officeDocument/2006/relationships/oleObject" Target="../embeddings/oleObject4.bin"/><Relationship Id="rId14"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1.bin"/><Relationship Id="rId3" Type="http://schemas.openxmlformats.org/officeDocument/2006/relationships/notesSlide" Target="../notesSlides/notesSlide6.xml"/><Relationship Id="rId7" Type="http://schemas.openxmlformats.org/officeDocument/2006/relationships/image" Target="../media/image16.wmf"/><Relationship Id="rId12"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7.wmf"/><Relationship Id="rId14"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2.bin"/><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Introduction to Structural Member Properties</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30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609600"/>
          </a:xfrm>
        </p:spPr>
        <p:txBody>
          <a:bodyPr/>
          <a:lstStyle/>
          <a:p>
            <a:pPr eaLnBrk="1" hangingPunct="1"/>
            <a:r>
              <a:rPr lang="en-US" sz="4000" dirty="0" smtClean="0">
                <a:solidFill>
                  <a:srgbClr val="00386B"/>
                </a:solidFill>
                <a:effectLst/>
              </a:rPr>
              <a:t>Non-Composite vs. Composite Beams</a:t>
            </a:r>
          </a:p>
        </p:txBody>
      </p:sp>
      <p:sp>
        <p:nvSpPr>
          <p:cNvPr id="26631" name="Text Box 7"/>
          <p:cNvSpPr txBox="1">
            <a:spLocks noChangeArrowheads="1"/>
          </p:cNvSpPr>
          <p:nvPr/>
        </p:nvSpPr>
        <p:spPr bwMode="auto">
          <a:xfrm>
            <a:off x="253739" y="762000"/>
            <a:ext cx="3692525" cy="457200"/>
          </a:xfrm>
          <a:prstGeom prst="rect">
            <a:avLst/>
          </a:prstGeom>
          <a:noFill/>
          <a:ln w="9525">
            <a:noFill/>
            <a:miter lim="800000"/>
            <a:headEnd/>
            <a:tailEnd/>
          </a:ln>
        </p:spPr>
        <p:txBody>
          <a:bodyPr>
            <a:spAutoFit/>
          </a:bodyPr>
          <a:lstStyle/>
          <a:p>
            <a:pPr>
              <a:spcBef>
                <a:spcPct val="50000"/>
              </a:spcBef>
            </a:pPr>
            <a:r>
              <a:rPr lang="en-US" sz="2400" b="1" i="1" dirty="0">
                <a:solidFill>
                  <a:srgbClr val="FF0000"/>
                </a:solidFill>
              </a:rPr>
              <a:t>Doing more with less</a:t>
            </a:r>
          </a:p>
        </p:txBody>
      </p:sp>
      <p:sp>
        <p:nvSpPr>
          <p:cNvPr id="2" name="TextBox 1"/>
          <p:cNvSpPr txBox="1">
            <a:spLocks noChangeArrowheads="1"/>
          </p:cNvSpPr>
          <p:nvPr/>
        </p:nvSpPr>
        <p:spPr bwMode="auto">
          <a:xfrm>
            <a:off x="253739" y="5490987"/>
            <a:ext cx="2362200" cy="461665"/>
          </a:xfrm>
          <a:prstGeom prst="rect">
            <a:avLst/>
          </a:prstGeom>
          <a:noFill/>
          <a:ln w="9525">
            <a:noFill/>
            <a:miter lim="800000"/>
            <a:headEnd/>
            <a:tailEnd/>
          </a:ln>
        </p:spPr>
        <p:txBody>
          <a:bodyPr wrap="square">
            <a:spAutoFit/>
          </a:bodyPr>
          <a:lstStyle/>
          <a:p>
            <a:r>
              <a:rPr lang="en-US" sz="2400" dirty="0"/>
              <a:t>Area = </a:t>
            </a:r>
            <a:r>
              <a:rPr lang="en-US" sz="2400" dirty="0" smtClean="0"/>
              <a:t>10.0 in.</a:t>
            </a:r>
            <a:r>
              <a:rPr lang="en-US" sz="2400" baseline="30000" dirty="0" smtClean="0"/>
              <a:t>2</a:t>
            </a:r>
            <a:endParaRPr lang="en-US" sz="2400" dirty="0"/>
          </a:p>
        </p:txBody>
      </p:sp>
      <p:sp>
        <p:nvSpPr>
          <p:cNvPr id="10" name="TextBox 9"/>
          <p:cNvSpPr txBox="1">
            <a:spLocks noChangeArrowheads="1"/>
          </p:cNvSpPr>
          <p:nvPr/>
        </p:nvSpPr>
        <p:spPr bwMode="auto">
          <a:xfrm>
            <a:off x="3388659" y="5504996"/>
            <a:ext cx="2478741" cy="461665"/>
          </a:xfrm>
          <a:prstGeom prst="rect">
            <a:avLst/>
          </a:prstGeom>
          <a:noFill/>
          <a:ln w="9525">
            <a:noFill/>
            <a:miter lim="800000"/>
            <a:headEnd/>
            <a:tailEnd/>
          </a:ln>
        </p:spPr>
        <p:txBody>
          <a:bodyPr wrap="square">
            <a:spAutoFit/>
          </a:bodyPr>
          <a:lstStyle/>
          <a:p>
            <a:r>
              <a:rPr lang="en-US" sz="2400" dirty="0"/>
              <a:t>Area = </a:t>
            </a:r>
            <a:r>
              <a:rPr lang="en-US" sz="2400" dirty="0" smtClean="0"/>
              <a:t>10.0 in.</a:t>
            </a:r>
            <a:r>
              <a:rPr lang="en-US" sz="2400" baseline="30000" dirty="0" smtClean="0"/>
              <a:t>2</a:t>
            </a:r>
            <a:endParaRPr lang="en-US" sz="2400" dirty="0"/>
          </a:p>
        </p:txBody>
      </p:sp>
      <p:sp>
        <p:nvSpPr>
          <p:cNvPr id="4" name="TextBox 3"/>
          <p:cNvSpPr txBox="1"/>
          <p:nvPr/>
        </p:nvSpPr>
        <p:spPr>
          <a:xfrm>
            <a:off x="396844" y="5943600"/>
            <a:ext cx="2346356" cy="461665"/>
          </a:xfrm>
          <a:prstGeom prst="rect">
            <a:avLst/>
          </a:prstGeom>
          <a:noFill/>
        </p:spPr>
        <p:txBody>
          <a:bodyPr wrap="square" rtlCol="0">
            <a:spAutoFit/>
          </a:bodyPr>
          <a:lstStyle/>
          <a:p>
            <a:r>
              <a:rPr lang="en-US" sz="2400" dirty="0" smtClean="0"/>
              <a:t>I</a:t>
            </a:r>
            <a:r>
              <a:rPr lang="en-US" sz="2400" baseline="-25000" dirty="0" smtClean="0"/>
              <a:t>xx</a:t>
            </a:r>
            <a:r>
              <a:rPr lang="en-US" sz="2400" dirty="0" smtClean="0"/>
              <a:t> = 13.3 in.</a:t>
            </a:r>
            <a:r>
              <a:rPr lang="en-US" sz="2400" baseline="30000" dirty="0" smtClean="0"/>
              <a:t>4</a:t>
            </a:r>
            <a:endParaRPr lang="en-US" sz="2400"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r="61971" b="27593"/>
          <a:stretch/>
        </p:blipFill>
        <p:spPr>
          <a:xfrm>
            <a:off x="396844" y="1524000"/>
            <a:ext cx="2041556" cy="3052482"/>
          </a:xfrm>
          <a:prstGeom prst="rect">
            <a:avLst/>
          </a:prstGeom>
        </p:spPr>
      </p:pic>
      <p:sp>
        <p:nvSpPr>
          <p:cNvPr id="17" name="TextBox 16"/>
          <p:cNvSpPr txBox="1"/>
          <p:nvPr/>
        </p:nvSpPr>
        <p:spPr>
          <a:xfrm>
            <a:off x="3532185" y="5943600"/>
            <a:ext cx="2106615" cy="461665"/>
          </a:xfrm>
          <a:prstGeom prst="rect">
            <a:avLst/>
          </a:prstGeom>
          <a:noFill/>
        </p:spPr>
        <p:txBody>
          <a:bodyPr wrap="square" rtlCol="0">
            <a:spAutoFit/>
          </a:bodyPr>
          <a:lstStyle/>
          <a:p>
            <a:r>
              <a:rPr lang="en-US" sz="2400" dirty="0" smtClean="0"/>
              <a:t>I</a:t>
            </a:r>
            <a:r>
              <a:rPr lang="en-US" sz="2400" baseline="-25000" dirty="0" smtClean="0"/>
              <a:t>xx</a:t>
            </a:r>
            <a:r>
              <a:rPr lang="en-US" sz="2400" dirty="0" smtClean="0"/>
              <a:t> = 130 in.</a:t>
            </a:r>
            <a:r>
              <a:rPr lang="en-US" sz="2400" baseline="30000" dirty="0" smtClean="0"/>
              <a:t>4</a:t>
            </a:r>
            <a:endParaRPr lang="en-US" sz="2400" dirty="0"/>
          </a:p>
        </p:txBody>
      </p:sp>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5085" y="1295400"/>
            <a:ext cx="2177401" cy="401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1217407"/>
            <a:ext cx="1996141" cy="3982122"/>
          </a:xfrm>
          <a:prstGeom prst="rect">
            <a:avLst/>
          </a:prstGeom>
        </p:spPr>
      </p:pic>
      <p:sp>
        <p:nvSpPr>
          <p:cNvPr id="20" name="TextBox 19"/>
          <p:cNvSpPr txBox="1">
            <a:spLocks noChangeArrowheads="1"/>
          </p:cNvSpPr>
          <p:nvPr/>
        </p:nvSpPr>
        <p:spPr bwMode="auto">
          <a:xfrm>
            <a:off x="6589059" y="5501323"/>
            <a:ext cx="2478741" cy="461665"/>
          </a:xfrm>
          <a:prstGeom prst="rect">
            <a:avLst/>
          </a:prstGeom>
          <a:noFill/>
          <a:ln w="9525">
            <a:noFill/>
            <a:miter lim="800000"/>
            <a:headEnd/>
            <a:tailEnd/>
          </a:ln>
        </p:spPr>
        <p:txBody>
          <a:bodyPr wrap="square">
            <a:spAutoFit/>
          </a:bodyPr>
          <a:lstStyle/>
          <a:p>
            <a:r>
              <a:rPr lang="en-US" sz="2400" dirty="0"/>
              <a:t>Area = </a:t>
            </a:r>
            <a:r>
              <a:rPr lang="en-US" sz="2400" dirty="0" smtClean="0"/>
              <a:t>23.8 in.</a:t>
            </a:r>
            <a:r>
              <a:rPr lang="en-US" sz="2400" baseline="30000" dirty="0" smtClean="0"/>
              <a:t>2</a:t>
            </a:r>
            <a:endParaRPr lang="en-US" sz="2400" dirty="0"/>
          </a:p>
        </p:txBody>
      </p:sp>
      <p:sp>
        <p:nvSpPr>
          <p:cNvPr id="21" name="TextBox 20"/>
          <p:cNvSpPr txBox="1"/>
          <p:nvPr/>
        </p:nvSpPr>
        <p:spPr>
          <a:xfrm>
            <a:off x="6798983" y="5943600"/>
            <a:ext cx="2268817" cy="461665"/>
          </a:xfrm>
          <a:prstGeom prst="rect">
            <a:avLst/>
          </a:prstGeom>
          <a:noFill/>
        </p:spPr>
        <p:txBody>
          <a:bodyPr wrap="square" rtlCol="0">
            <a:spAutoFit/>
          </a:bodyPr>
          <a:lstStyle/>
          <a:p>
            <a:r>
              <a:rPr lang="en-US" sz="2400" dirty="0" smtClean="0"/>
              <a:t>I</a:t>
            </a:r>
            <a:r>
              <a:rPr lang="en-US" sz="2400" baseline="-25000" dirty="0" smtClean="0"/>
              <a:t>xx</a:t>
            </a:r>
            <a:r>
              <a:rPr lang="en-US" sz="2400" dirty="0" smtClean="0"/>
              <a:t> = 178 in.</a:t>
            </a:r>
            <a:r>
              <a:rPr lang="en-US" sz="2400" baseline="30000" dirty="0" smtClean="0"/>
              <a:t>4</a:t>
            </a:r>
            <a:endParaRPr lang="en-US" sz="2400" dirty="0"/>
          </a:p>
        </p:txBody>
      </p:sp>
      <p:sp>
        <p:nvSpPr>
          <p:cNvPr id="3" name="Slide Number Placeholder 2"/>
          <p:cNvSpPr>
            <a:spLocks noGrp="1"/>
          </p:cNvSpPr>
          <p:nvPr>
            <p:ph type="sldNum" sz="quarter" idx="12"/>
          </p:nvPr>
        </p:nvSpPr>
        <p:spPr/>
        <p:txBody>
          <a:bodyPr/>
          <a:lstStyle/>
          <a:p>
            <a:pPr>
              <a:defRPr/>
            </a:pPr>
            <a:fld id="{3FA5C9CB-59C3-4364-8AAF-9EEC056715F8}" type="slidenum">
              <a:rPr lang="en-US" smtClean="0"/>
              <a:pPr>
                <a:defRPr/>
              </a:pPr>
              <a:t>10</a:t>
            </a:fld>
            <a:endParaRPr lang="en-US" dirty="0"/>
          </a:p>
        </p:txBody>
      </p:sp>
    </p:spTree>
    <p:extLst>
      <p:ext uri="{BB962C8B-B14F-4D97-AF65-F5344CB8AC3E}">
        <p14:creationId xmlns:p14="http://schemas.microsoft.com/office/powerpoint/2010/main" val="319669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fade">
                                      <p:cBhvr>
                                        <p:cTn id="7" dur="500"/>
                                        <p:tgtEl>
                                          <p:spTgt spid="266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0"/>
                                  </p:stCondLst>
                                  <p:childTnLst>
                                    <p:set>
                                      <p:cBhvr>
                                        <p:cTn id="14" dur="1" fill="hold">
                                          <p:stCondLst>
                                            <p:cond delay="0"/>
                                          </p:stCondLst>
                                        </p:cTn>
                                        <p:tgtEl>
                                          <p:spTgt spid="35842"/>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100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100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100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 grpId="0"/>
      <p:bldP spid="10" grpId="0"/>
      <p:bldP spid="4" grpId="0"/>
      <p:bldP spid="17"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381000" y="1143000"/>
            <a:ext cx="8382000" cy="2738438"/>
          </a:xfrm>
          <a:prstGeom prst="rect">
            <a:avLst/>
          </a:prstGeom>
          <a:noFill/>
          <a:ln w="9525">
            <a:noFill/>
            <a:miter lim="800000"/>
            <a:headEnd/>
            <a:tailEnd/>
          </a:ln>
        </p:spPr>
        <p:txBody>
          <a:bodyPr>
            <a:spAutoFit/>
          </a:bodyPr>
          <a:lstStyle/>
          <a:p>
            <a:pPr>
              <a:spcBef>
                <a:spcPct val="20000"/>
              </a:spcBef>
            </a:pPr>
            <a:r>
              <a:rPr lang="en-US" sz="3200" dirty="0">
                <a:solidFill>
                  <a:srgbClr val="FF0000"/>
                </a:solidFill>
              </a:rPr>
              <a:t>Modulus of Elasticity (E)</a:t>
            </a:r>
            <a:r>
              <a:rPr lang="en-US" sz="2800" dirty="0"/>
              <a:t> The ratio of the increment of some specified form of stress to the increment of some specified form of strain. Also known as coefficient of elasticity, elasticity modulus, elastic modulus. </a:t>
            </a:r>
            <a:r>
              <a:rPr lang="en-US" sz="2800" dirty="0">
                <a:solidFill>
                  <a:srgbClr val="0000FF"/>
                </a:solidFill>
              </a:rPr>
              <a:t>This defines the stiffness of an object related to material chemical properties.</a:t>
            </a:r>
          </a:p>
        </p:txBody>
      </p:sp>
      <p:sp>
        <p:nvSpPr>
          <p:cNvPr id="49156" name="Text Box 4"/>
          <p:cNvSpPr txBox="1">
            <a:spLocks noChangeArrowheads="1"/>
          </p:cNvSpPr>
          <p:nvPr/>
        </p:nvSpPr>
        <p:spPr bwMode="auto">
          <a:xfrm>
            <a:off x="381000" y="3886200"/>
            <a:ext cx="3962400" cy="2246313"/>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In general, a higher modulus of elasticity produces a greater resistance to deformation.</a:t>
            </a:r>
          </a:p>
        </p:txBody>
      </p:sp>
      <p:sp>
        <p:nvSpPr>
          <p:cNvPr id="49160" name="Rectangle 8"/>
          <p:cNvSpPr>
            <a:spLocks noChangeArrowheads="1"/>
          </p:cNvSpPr>
          <p:nvPr/>
        </p:nvSpPr>
        <p:spPr bwMode="auto">
          <a:xfrm>
            <a:off x="0" y="152400"/>
            <a:ext cx="9296400" cy="7620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Structural Member Properties </a:t>
            </a:r>
          </a:p>
          <a:p>
            <a:pPr>
              <a:defRPr/>
            </a:pPr>
            <a:r>
              <a:rPr lang="en-US" sz="3200" dirty="0">
                <a:solidFill>
                  <a:srgbClr val="FF0000"/>
                </a:solidFill>
                <a:effectLst>
                  <a:outerShdw blurRad="38100" dist="38100" dir="2700000" algn="tl">
                    <a:srgbClr val="C0C0C0"/>
                  </a:outerShdw>
                </a:effectLst>
              </a:rPr>
              <a:t>Chemical Makeup</a:t>
            </a:r>
          </a:p>
        </p:txBody>
      </p:sp>
      <p:pic>
        <p:nvPicPr>
          <p:cNvPr id="55300" name="Picture 7" descr="tallDivingBoard.jpg"/>
          <p:cNvPicPr>
            <a:picLocks noChangeAspect="1"/>
          </p:cNvPicPr>
          <p:nvPr/>
        </p:nvPicPr>
        <p:blipFill>
          <a:blip r:embed="rId3"/>
          <a:srcRect/>
          <a:stretch>
            <a:fillRect/>
          </a:stretch>
        </p:blipFill>
        <p:spPr bwMode="auto">
          <a:xfrm>
            <a:off x="3962400" y="3886200"/>
            <a:ext cx="1931988" cy="2895600"/>
          </a:xfrm>
          <a:prstGeom prst="rect">
            <a:avLst/>
          </a:prstGeom>
          <a:noFill/>
          <a:ln w="9525">
            <a:noFill/>
            <a:miter lim="800000"/>
            <a:headEnd/>
            <a:tailEnd/>
          </a:ln>
        </p:spPr>
      </p:pic>
      <p:pic>
        <p:nvPicPr>
          <p:cNvPr id="55301" name="Picture 8" descr="DivingBoard.jpg"/>
          <p:cNvPicPr>
            <a:picLocks noChangeAspect="1"/>
          </p:cNvPicPr>
          <p:nvPr/>
        </p:nvPicPr>
        <p:blipFill>
          <a:blip r:embed="rId4"/>
          <a:srcRect l="5556" t="13400" r="16667" b="6268"/>
          <a:stretch>
            <a:fillRect/>
          </a:stretch>
        </p:blipFill>
        <p:spPr bwMode="auto">
          <a:xfrm>
            <a:off x="6019800" y="3886200"/>
            <a:ext cx="2994025" cy="2209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z="4000" dirty="0" smtClean="0">
                <a:solidFill>
                  <a:srgbClr val="00386B"/>
                </a:solidFill>
                <a:effectLst/>
              </a:rPr>
              <a:t>Modulus of Elasticity Principles</a:t>
            </a:r>
          </a:p>
        </p:txBody>
      </p:sp>
      <p:graphicFrame>
        <p:nvGraphicFramePr>
          <p:cNvPr id="43164" name="Group 156"/>
          <p:cNvGraphicFramePr>
            <a:graphicFrameLocks noGrp="1"/>
          </p:cNvGraphicFramePr>
          <p:nvPr>
            <p:ph idx="1"/>
          </p:nvPr>
        </p:nvGraphicFramePr>
        <p:xfrm>
          <a:off x="0" y="4724400"/>
          <a:ext cx="9144000" cy="1371600"/>
        </p:xfrm>
        <a:graphic>
          <a:graphicData uri="http://schemas.openxmlformats.org/drawingml/2006/table">
            <a:tbl>
              <a:tblPr/>
              <a:tblGrid>
                <a:gridCol w="1052513"/>
                <a:gridCol w="1843087"/>
                <a:gridCol w="1219200"/>
                <a:gridCol w="1219200"/>
                <a:gridCol w="1143000"/>
                <a:gridCol w="1219200"/>
                <a:gridCol w="1447800"/>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Material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r>
              <a:tr h="330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Douglas Fir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 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 ½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5 ½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 ¼ in.</a:t>
                      </a:r>
                      <a:r>
                        <a:rPr kumimoji="0" lang="en-US" sz="2400" b="0" i="0" u="none" strike="noStrike" cap="none" normalizeH="0" baseline="30000" dirty="0" smtClean="0">
                          <a:ln>
                            <a:noFill/>
                          </a:ln>
                          <a:solidFill>
                            <a:schemeClr val="bg1"/>
                          </a:solidFill>
                          <a:effectLst/>
                          <a:latin typeface="Arial" charset="0"/>
                        </a:rPr>
                        <a:t>2</a:t>
                      </a:r>
                      <a:endParaRPr kumimoji="0" lang="en-US" sz="24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20.8 in.</a:t>
                      </a:r>
                      <a:r>
                        <a:rPr kumimoji="0" lang="en-US" sz="2400" b="0" i="0" u="none" strike="noStrike" cap="none" normalizeH="0" baseline="30000" dirty="0" smtClean="0">
                          <a:ln>
                            <a:noFill/>
                          </a:ln>
                          <a:solidFill>
                            <a:schemeClr val="bg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ABS plastic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 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 ½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5 ½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 ¼ in.</a:t>
                      </a:r>
                      <a:r>
                        <a:rPr kumimoji="0" lang="en-US" sz="2400" b="0" i="0" u="none" strike="noStrike" cap="none" normalizeH="0" baseline="30000" dirty="0" smtClean="0">
                          <a:ln>
                            <a:noFill/>
                          </a:ln>
                          <a:solidFill>
                            <a:schemeClr val="bg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20.8 in.</a:t>
                      </a:r>
                      <a:r>
                        <a:rPr kumimoji="0" lang="en-US" sz="2400" b="0" i="0" u="none" strike="noStrike" cap="none" normalizeH="0" baseline="30000" dirty="0" smtClean="0">
                          <a:ln>
                            <a:noFill/>
                          </a:ln>
                          <a:solidFill>
                            <a:schemeClr val="bg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p:pic>
        <p:nvPicPr>
          <p:cNvPr id="57380" name="Picture 129"/>
          <p:cNvPicPr>
            <a:picLocks noChangeAspect="1" noChangeArrowheads="1"/>
          </p:cNvPicPr>
          <p:nvPr/>
        </p:nvPicPr>
        <p:blipFill>
          <a:blip r:embed="rId3"/>
          <a:srcRect/>
          <a:stretch>
            <a:fillRect/>
          </a:stretch>
        </p:blipFill>
        <p:spPr bwMode="auto">
          <a:xfrm>
            <a:off x="381000" y="762000"/>
            <a:ext cx="8305800" cy="31527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0" y="-76200"/>
            <a:ext cx="8229600" cy="838200"/>
          </a:xfrm>
        </p:spPr>
        <p:txBody>
          <a:bodyPr/>
          <a:lstStyle/>
          <a:p>
            <a:pPr eaLnBrk="1" hangingPunct="1"/>
            <a:r>
              <a:rPr lang="en-US" sz="4000" dirty="0" smtClean="0">
                <a:solidFill>
                  <a:srgbClr val="00386B"/>
                </a:solidFill>
                <a:effectLst/>
              </a:rPr>
              <a:t>Modulus of Elasticity Principles</a:t>
            </a:r>
          </a:p>
        </p:txBody>
      </p:sp>
      <p:sp>
        <p:nvSpPr>
          <p:cNvPr id="59394" name="Text Box 7"/>
          <p:cNvSpPr txBox="1">
            <a:spLocks noChangeArrowheads="1"/>
          </p:cNvSpPr>
          <p:nvPr/>
        </p:nvSpPr>
        <p:spPr bwMode="auto">
          <a:xfrm>
            <a:off x="304800" y="4433888"/>
            <a:ext cx="8610600" cy="519112"/>
          </a:xfrm>
          <a:prstGeom prst="rect">
            <a:avLst/>
          </a:prstGeom>
          <a:noFill/>
          <a:ln w="9525">
            <a:noFill/>
            <a:miter lim="800000"/>
            <a:headEnd/>
            <a:tailEnd/>
          </a:ln>
        </p:spPr>
        <p:txBody>
          <a:bodyPr>
            <a:spAutoFit/>
          </a:bodyPr>
          <a:lstStyle/>
          <a:p>
            <a:pPr>
              <a:spcBef>
                <a:spcPct val="50000"/>
              </a:spcBef>
            </a:pPr>
            <a:r>
              <a:rPr lang="en-US" sz="2800" dirty="0"/>
              <a:t>What distinguishes beam A from beam B?</a:t>
            </a:r>
          </a:p>
        </p:txBody>
      </p:sp>
      <p:pic>
        <p:nvPicPr>
          <p:cNvPr id="47112" name="Picture 8" descr="MOD"/>
          <p:cNvPicPr>
            <a:picLocks noChangeAspect="1" noChangeArrowheads="1" noCrop="1"/>
          </p:cNvPicPr>
          <p:nvPr/>
        </p:nvPicPr>
        <p:blipFill>
          <a:blip r:embed="rId3"/>
          <a:srcRect/>
          <a:stretch>
            <a:fillRect/>
          </a:stretch>
        </p:blipFill>
        <p:spPr bwMode="auto">
          <a:xfrm>
            <a:off x="304800" y="609600"/>
            <a:ext cx="8305800" cy="3859213"/>
          </a:xfrm>
          <a:prstGeom prst="rect">
            <a:avLst/>
          </a:prstGeom>
          <a:noFill/>
          <a:ln w="9525">
            <a:noFill/>
            <a:miter lim="800000"/>
            <a:headEnd/>
            <a:tailEnd/>
          </a:ln>
        </p:spPr>
      </p:pic>
      <p:sp>
        <p:nvSpPr>
          <p:cNvPr id="47113" name="Text Box 9"/>
          <p:cNvSpPr txBox="1">
            <a:spLocks noChangeArrowheads="1"/>
          </p:cNvSpPr>
          <p:nvPr/>
        </p:nvSpPr>
        <p:spPr bwMode="auto">
          <a:xfrm>
            <a:off x="304800" y="5057775"/>
            <a:ext cx="8610600" cy="1800225"/>
          </a:xfrm>
          <a:prstGeom prst="rect">
            <a:avLst/>
          </a:prstGeom>
          <a:noFill/>
          <a:ln w="9525">
            <a:noFill/>
            <a:miter lim="800000"/>
            <a:headEnd/>
            <a:tailEnd/>
          </a:ln>
        </p:spPr>
        <p:txBody>
          <a:bodyPr>
            <a:spAutoFit/>
          </a:bodyPr>
          <a:lstStyle/>
          <a:p>
            <a:pPr>
              <a:spcBef>
                <a:spcPct val="50000"/>
              </a:spcBef>
            </a:pPr>
            <a:r>
              <a:rPr lang="en-US" sz="2800" dirty="0"/>
              <a:t>Will beam A or beam B have a greater resistance to bending, resulting in the least amount of deformation, if an identical load is applied to both beams at the same location?</a:t>
            </a:r>
          </a:p>
        </p:txBody>
      </p:sp>
      <p:pic>
        <p:nvPicPr>
          <p:cNvPr id="47114" name="Picture 10"/>
          <p:cNvPicPr>
            <a:picLocks noChangeAspect="1" noChangeArrowheads="1"/>
          </p:cNvPicPr>
          <p:nvPr/>
        </p:nvPicPr>
        <p:blipFill>
          <a:blip r:embed="rId4"/>
          <a:srcRect/>
          <a:stretch>
            <a:fillRect/>
          </a:stretch>
        </p:blipFill>
        <p:spPr bwMode="auto">
          <a:xfrm>
            <a:off x="304800" y="1066800"/>
            <a:ext cx="8305800" cy="31527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71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1" name="Picture 16"/>
          <p:cNvPicPr>
            <a:picLocks noChangeAspect="1" noChangeArrowheads="1"/>
          </p:cNvPicPr>
          <p:nvPr/>
        </p:nvPicPr>
        <p:blipFill>
          <a:blip r:embed="rId3"/>
          <a:srcRect/>
          <a:stretch>
            <a:fillRect/>
          </a:stretch>
        </p:blipFill>
        <p:spPr bwMode="auto">
          <a:xfrm>
            <a:off x="5334000" y="4802188"/>
            <a:ext cx="3810000" cy="1446212"/>
          </a:xfrm>
          <a:prstGeom prst="rect">
            <a:avLst/>
          </a:prstGeom>
          <a:noFill/>
          <a:ln w="9525">
            <a:noFill/>
            <a:miter lim="800000"/>
            <a:headEnd/>
            <a:tailEnd/>
          </a:ln>
        </p:spPr>
      </p:pic>
      <p:sp>
        <p:nvSpPr>
          <p:cNvPr id="64521" name="Text Box 9"/>
          <p:cNvSpPr txBox="1">
            <a:spLocks noChangeArrowheads="1"/>
          </p:cNvSpPr>
          <p:nvPr/>
        </p:nvSpPr>
        <p:spPr bwMode="auto">
          <a:xfrm>
            <a:off x="533400" y="685800"/>
            <a:ext cx="8077200" cy="946150"/>
          </a:xfrm>
          <a:prstGeom prst="rect">
            <a:avLst/>
          </a:prstGeom>
          <a:noFill/>
          <a:ln w="9525">
            <a:noFill/>
            <a:miter lim="800000"/>
            <a:headEnd/>
            <a:tailEnd/>
          </a:ln>
        </p:spPr>
        <p:txBody>
          <a:bodyPr>
            <a:spAutoFit/>
          </a:bodyPr>
          <a:lstStyle/>
          <a:p>
            <a:pPr>
              <a:spcBef>
                <a:spcPct val="50000"/>
              </a:spcBef>
            </a:pPr>
            <a:r>
              <a:rPr lang="en-US" sz="2800" dirty="0"/>
              <a:t>Why did beam B have greater deformation than beam A?</a:t>
            </a:r>
          </a:p>
        </p:txBody>
      </p:sp>
      <p:sp>
        <p:nvSpPr>
          <p:cNvPr id="64522" name="Rectangle 10"/>
          <p:cNvSpPr>
            <a:spLocks noChangeArrowheads="1"/>
          </p:cNvSpPr>
          <p:nvPr/>
        </p:nvSpPr>
        <p:spPr bwMode="auto">
          <a:xfrm>
            <a:off x="0" y="-76200"/>
            <a:ext cx="8229600" cy="7620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Modulus of Elasticity Principles</a:t>
            </a:r>
          </a:p>
        </p:txBody>
      </p:sp>
      <p:sp>
        <p:nvSpPr>
          <p:cNvPr id="64523" name="Text Box 11"/>
          <p:cNvSpPr txBox="1">
            <a:spLocks noChangeArrowheads="1"/>
          </p:cNvSpPr>
          <p:nvPr/>
        </p:nvSpPr>
        <p:spPr bwMode="auto">
          <a:xfrm>
            <a:off x="533400" y="1676400"/>
            <a:ext cx="7848600" cy="1373188"/>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Difference in material modulus of elasticity – The ability of a material to deform and return to its original shape</a:t>
            </a:r>
          </a:p>
        </p:txBody>
      </p:sp>
      <p:sp>
        <p:nvSpPr>
          <p:cNvPr id="64526" name="Text Box 14"/>
          <p:cNvSpPr txBox="1">
            <a:spLocks noChangeArrowheads="1"/>
          </p:cNvSpPr>
          <p:nvPr/>
        </p:nvSpPr>
        <p:spPr bwMode="auto">
          <a:xfrm>
            <a:off x="533400" y="4278313"/>
            <a:ext cx="5486400" cy="2274887"/>
          </a:xfrm>
          <a:prstGeom prst="rect">
            <a:avLst/>
          </a:prstGeom>
          <a:noFill/>
          <a:ln w="9525">
            <a:noFill/>
            <a:miter lim="800000"/>
            <a:headEnd/>
            <a:tailEnd/>
          </a:ln>
        </p:spPr>
        <p:txBody>
          <a:bodyPr>
            <a:spAutoFit/>
          </a:bodyPr>
          <a:lstStyle/>
          <a:p>
            <a:pPr>
              <a:spcBef>
                <a:spcPct val="50000"/>
              </a:spcBef>
            </a:pPr>
            <a:r>
              <a:rPr lang="en-US" sz="2600" dirty="0"/>
              <a:t>Applied force or load</a:t>
            </a:r>
          </a:p>
          <a:p>
            <a:pPr>
              <a:spcBef>
                <a:spcPct val="50000"/>
              </a:spcBef>
            </a:pPr>
            <a:r>
              <a:rPr lang="en-US" sz="2600" dirty="0"/>
              <a:t>Length of span between supports</a:t>
            </a:r>
          </a:p>
          <a:p>
            <a:pPr>
              <a:spcBef>
                <a:spcPct val="50000"/>
              </a:spcBef>
            </a:pPr>
            <a:r>
              <a:rPr lang="en-US" sz="2600" b="1" dirty="0">
                <a:solidFill>
                  <a:srgbClr val="FF0000"/>
                </a:solidFill>
              </a:rPr>
              <a:t>Modulus of elasticity</a:t>
            </a:r>
          </a:p>
          <a:p>
            <a:pPr>
              <a:spcBef>
                <a:spcPct val="50000"/>
              </a:spcBef>
            </a:pPr>
            <a:r>
              <a:rPr lang="en-US" sz="2600" b="1" dirty="0">
                <a:solidFill>
                  <a:srgbClr val="FF0000"/>
                </a:solidFill>
              </a:rPr>
              <a:t>Moment of inertia</a:t>
            </a:r>
          </a:p>
        </p:txBody>
      </p:sp>
      <p:sp>
        <p:nvSpPr>
          <p:cNvPr id="64527" name="Rectangle 15"/>
          <p:cNvSpPr>
            <a:spLocks noChangeArrowheads="1"/>
          </p:cNvSpPr>
          <p:nvPr/>
        </p:nvSpPr>
        <p:spPr bwMode="auto">
          <a:xfrm>
            <a:off x="457200" y="3048000"/>
            <a:ext cx="8991600" cy="1006475"/>
          </a:xfrm>
          <a:prstGeom prst="rect">
            <a:avLst/>
          </a:prstGeom>
          <a:noFill/>
          <a:ln w="9525">
            <a:noFill/>
            <a:miter lim="800000"/>
            <a:headEnd/>
            <a:tailEnd/>
          </a:ln>
        </p:spPr>
        <p:txBody>
          <a:bodyPr>
            <a:spAutoFit/>
          </a:bodyPr>
          <a:lstStyle/>
          <a:p>
            <a:r>
              <a:rPr lang="en-US" sz="3000" dirty="0">
                <a:solidFill>
                  <a:srgbClr val="0000FF"/>
                </a:solidFill>
              </a:rPr>
              <a:t>Characteristics of objects that affect deflection (</a:t>
            </a:r>
            <a:r>
              <a:rPr lang="el-GR" sz="3000">
                <a:solidFill>
                  <a:srgbClr val="0000FF"/>
                </a:solidFill>
                <a:cs typeface="Arial" charset="0"/>
              </a:rPr>
              <a:t>Δ</a:t>
            </a:r>
            <a:r>
              <a:rPr lang="en-US" sz="3000" baseline="-25000" dirty="0">
                <a:solidFill>
                  <a:srgbClr val="0000FF"/>
                </a:solidFill>
                <a:cs typeface="Arial" charset="0"/>
              </a:rPr>
              <a:t>MAX</a:t>
            </a:r>
            <a:r>
              <a:rPr lang="en-US" sz="3000" dirty="0">
                <a:solidFill>
                  <a:srgbClr val="0000FF"/>
                </a:solidFill>
              </a:rPr>
              <a:t>)</a:t>
            </a:r>
          </a:p>
        </p:txBody>
      </p:sp>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p:bldP spid="64523" grpId="0"/>
      <p:bldP spid="64526" grpId="0"/>
      <p:bldP spid="6452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8009" y="1676400"/>
            <a:ext cx="6655991" cy="2004221"/>
          </a:xfrm>
          <a:prstGeom prst="rect">
            <a:avLst/>
          </a:prstGeom>
        </p:spPr>
      </p:pic>
      <p:sp>
        <p:nvSpPr>
          <p:cNvPr id="30766" name="Rectangle 2"/>
          <p:cNvSpPr>
            <a:spLocks noGrp="1" noChangeArrowheads="1"/>
          </p:cNvSpPr>
          <p:nvPr>
            <p:ph type="title"/>
          </p:nvPr>
        </p:nvSpPr>
        <p:spPr/>
        <p:txBody>
          <a:bodyPr/>
          <a:lstStyle/>
          <a:p>
            <a:pPr eaLnBrk="1" hangingPunct="1"/>
            <a:r>
              <a:rPr lang="en-US" sz="4000" dirty="0" smtClean="0">
                <a:solidFill>
                  <a:srgbClr val="00386B"/>
                </a:solidFill>
                <a:effectLst/>
              </a:rPr>
              <a:t>Calculating Beam Deflection</a:t>
            </a:r>
          </a:p>
        </p:txBody>
      </p:sp>
      <p:graphicFrame>
        <p:nvGraphicFramePr>
          <p:cNvPr id="4132" name="Group 36"/>
          <p:cNvGraphicFramePr>
            <a:graphicFrameLocks noGrp="1"/>
          </p:cNvGraphicFramePr>
          <p:nvPr>
            <p:ph idx="1"/>
            <p:extLst>
              <p:ext uri="{D42A27DB-BD31-4B8C-83A1-F6EECF244321}">
                <p14:modId xmlns:p14="http://schemas.microsoft.com/office/powerpoint/2010/main" val="3622753619"/>
              </p:ext>
            </p:extLst>
          </p:nvPr>
        </p:nvGraphicFramePr>
        <p:xfrm>
          <a:off x="195943" y="3657600"/>
          <a:ext cx="8839200" cy="2908300"/>
        </p:xfrm>
        <a:graphic>
          <a:graphicData uri="http://schemas.openxmlformats.org/drawingml/2006/table">
            <a:tbl>
              <a:tblPr/>
              <a:tblGrid>
                <a:gridCol w="1155700"/>
                <a:gridCol w="1892300"/>
                <a:gridCol w="1447800"/>
                <a:gridCol w="1524000"/>
                <a:gridCol w="1676400"/>
                <a:gridCol w="1143000"/>
              </a:tblGrid>
              <a:tr h="12620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Beam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Material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Length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Moment of Inertia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Modulus of Elasticity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Force (F)</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r>
              <a:tr h="8231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Douglas Fir</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8.0 ft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a:t>
                      </a:r>
                      <a:r>
                        <a:rPr kumimoji="0" lang="en-US" sz="2400" b="0" i="0" u="sng" strike="noStrike" cap="none" normalizeH="0" baseline="0" dirty="0" smtClean="0">
                          <a:ln>
                            <a:noFill/>
                          </a:ln>
                          <a:solidFill>
                            <a:schemeClr val="bg1"/>
                          </a:solidFill>
                          <a:effectLst/>
                          <a:latin typeface="Arial" charset="0"/>
                        </a:rPr>
                        <a:t>80</a:t>
                      </a:r>
                      <a:r>
                        <a:rPr kumimoji="0" lang="en-US" sz="2400" b="0" i="0" u="none" strike="noStrike" cap="none" normalizeH="0" baseline="0" dirty="0" smtClean="0">
                          <a:ln>
                            <a:noFill/>
                          </a:ln>
                          <a:solidFill>
                            <a:schemeClr val="bg1"/>
                          </a:solidFill>
                          <a:effectLst/>
                          <a:latin typeface="Arial" charset="0"/>
                        </a:rPr>
                        <a:t> in.</a:t>
                      </a:r>
                      <a:r>
                        <a:rPr kumimoji="0" lang="en-US" sz="2400" b="0" i="0" u="none" strike="noStrike" cap="none" normalizeH="0" baseline="30000" dirty="0" smtClean="0">
                          <a:ln>
                            <a:noFill/>
                          </a:ln>
                          <a:solidFill>
                            <a:schemeClr val="bg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1,800,000 psi</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250 lbf</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8231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B</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ABS Plastic</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8.0 ft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a:t>
                      </a:r>
                      <a:r>
                        <a:rPr kumimoji="0" lang="en-US" sz="2400" b="0" i="0" u="sng" strike="noStrike" cap="none" normalizeH="0" baseline="0" dirty="0" smtClean="0">
                          <a:ln>
                            <a:noFill/>
                          </a:ln>
                          <a:solidFill>
                            <a:schemeClr val="bg1"/>
                          </a:solidFill>
                          <a:effectLst/>
                          <a:latin typeface="Arial" charset="0"/>
                        </a:rPr>
                        <a:t>80</a:t>
                      </a:r>
                      <a:r>
                        <a:rPr kumimoji="0" lang="en-US" sz="2400" b="0" i="0" u="none" strike="noStrike" cap="none" normalizeH="0" baseline="0" dirty="0" smtClean="0">
                          <a:ln>
                            <a:noFill/>
                          </a:ln>
                          <a:solidFill>
                            <a:schemeClr val="bg1"/>
                          </a:solidFill>
                          <a:effectLst/>
                          <a:latin typeface="Arial" charset="0"/>
                        </a:rPr>
                        <a:t> in.</a:t>
                      </a:r>
                      <a:r>
                        <a:rPr kumimoji="0" lang="en-US" sz="2400" b="0" i="0" u="none" strike="noStrike" cap="none" normalizeH="0" baseline="30000" dirty="0" smtClean="0">
                          <a:ln>
                            <a:noFill/>
                          </a:ln>
                          <a:solidFill>
                            <a:schemeClr val="bg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419,000 psi</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250 lbf</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p:graphicFrame>
        <p:nvGraphicFramePr>
          <p:cNvPr id="30765" name="Object 45"/>
          <p:cNvGraphicFramePr>
            <a:graphicFrameLocks noChangeAspect="1"/>
          </p:cNvGraphicFramePr>
          <p:nvPr>
            <p:extLst>
              <p:ext uri="{D42A27DB-BD31-4B8C-83A1-F6EECF244321}">
                <p14:modId xmlns:p14="http://schemas.microsoft.com/office/powerpoint/2010/main" val="1469933430"/>
              </p:ext>
            </p:extLst>
          </p:nvPr>
        </p:nvGraphicFramePr>
        <p:xfrm>
          <a:off x="381000" y="990600"/>
          <a:ext cx="2896297" cy="1304593"/>
        </p:xfrm>
        <a:graphic>
          <a:graphicData uri="http://schemas.openxmlformats.org/presentationml/2006/ole">
            <mc:AlternateContent xmlns:mc="http://schemas.openxmlformats.org/markup-compatibility/2006">
              <mc:Choice xmlns:v="urn:schemas-microsoft-com:vml" Requires="v">
                <p:oleObj spid="_x0000_s30784" name="Equation" r:id="rId5" imgW="901440" imgH="406080" progId="Equation.DSMT4">
                  <p:embed/>
                </p:oleObj>
              </mc:Choice>
              <mc:Fallback>
                <p:oleObj name="Equation" r:id="rId5" imgW="901440" imgH="406080" progId="Equation.DSMT4">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990600"/>
                        <a:ext cx="2896297" cy="1304593"/>
                      </a:xfrm>
                      <a:prstGeom prst="rect">
                        <a:avLst/>
                      </a:prstGeom>
                      <a:noFill/>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02" name="Rectangle 2"/>
          <p:cNvSpPr>
            <a:spLocks noGrp="1" noChangeArrowheads="1"/>
          </p:cNvSpPr>
          <p:nvPr>
            <p:ph type="title"/>
          </p:nvPr>
        </p:nvSpPr>
        <p:spPr/>
        <p:txBody>
          <a:bodyPr/>
          <a:lstStyle/>
          <a:p>
            <a:pPr eaLnBrk="1" hangingPunct="1"/>
            <a:r>
              <a:rPr lang="en-US" sz="4000" dirty="0" smtClean="0">
                <a:solidFill>
                  <a:srgbClr val="00386B"/>
                </a:solidFill>
                <a:effectLst/>
              </a:rPr>
              <a:t>Calculating Beam Deflection</a:t>
            </a:r>
          </a:p>
        </p:txBody>
      </p:sp>
      <p:graphicFrame>
        <p:nvGraphicFramePr>
          <p:cNvPr id="5153" name="Group 33"/>
          <p:cNvGraphicFramePr>
            <a:graphicFrameLocks noGrp="1"/>
          </p:cNvGraphicFramePr>
          <p:nvPr>
            <p:ph idx="1"/>
          </p:nvPr>
        </p:nvGraphicFramePr>
        <p:xfrm>
          <a:off x="228600" y="5410200"/>
          <a:ext cx="8686800" cy="1279924"/>
        </p:xfrm>
        <a:graphic>
          <a:graphicData uri="http://schemas.openxmlformats.org/drawingml/2006/table">
            <a:tbl>
              <a:tblPr/>
              <a:tblGrid>
                <a:gridCol w="1135063"/>
                <a:gridCol w="2154237"/>
                <a:gridCol w="1265238"/>
                <a:gridCol w="1349375"/>
                <a:gridCol w="1639887"/>
                <a:gridCol w="1143000"/>
              </a:tblGrid>
              <a:tr h="4569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Beam</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Material</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Length</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Load</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r>
              <a:tr h="8225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Douglas Fir</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8.0 ft</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a:t>
                      </a:r>
                      <a:r>
                        <a:rPr kumimoji="0" lang="en-US" sz="2400" b="0" i="0" u="sng" strike="noStrike" cap="none" normalizeH="0" baseline="0" dirty="0" smtClean="0">
                          <a:ln>
                            <a:noFill/>
                          </a:ln>
                          <a:solidFill>
                            <a:schemeClr val="bg1"/>
                          </a:solidFill>
                          <a:effectLst/>
                          <a:latin typeface="Arial" charset="0"/>
                        </a:rPr>
                        <a:t>80</a:t>
                      </a:r>
                      <a:r>
                        <a:rPr kumimoji="0" lang="en-US" sz="2400" b="0" i="0" u="none" strike="noStrike" cap="none" normalizeH="0" baseline="0" dirty="0" smtClean="0">
                          <a:ln>
                            <a:noFill/>
                          </a:ln>
                          <a:solidFill>
                            <a:schemeClr val="bg1"/>
                          </a:solidFill>
                          <a:effectLst/>
                          <a:latin typeface="Arial" charset="0"/>
                        </a:rPr>
                        <a:t> in.</a:t>
                      </a:r>
                      <a:r>
                        <a:rPr kumimoji="0" lang="en-US" sz="2400" b="0" i="0" u="none" strike="noStrike" cap="none" normalizeH="0" baseline="30000" dirty="0" smtClean="0">
                          <a:ln>
                            <a:noFill/>
                          </a:ln>
                          <a:solidFill>
                            <a:schemeClr val="bg1"/>
                          </a:solidFill>
                          <a:effectLst/>
                          <a:latin typeface="Arial" charset="0"/>
                        </a:rPr>
                        <a:t>4</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1,800,000 psi</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250 lbf</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31799" name="Object 55"/>
          <p:cNvGraphicFramePr>
            <a:graphicFrameLocks noChangeAspect="1"/>
          </p:cNvGraphicFramePr>
          <p:nvPr/>
        </p:nvGraphicFramePr>
        <p:xfrm>
          <a:off x="776288" y="855663"/>
          <a:ext cx="2636837" cy="1189037"/>
        </p:xfrm>
        <a:graphic>
          <a:graphicData uri="http://schemas.openxmlformats.org/presentationml/2006/ole">
            <mc:AlternateContent xmlns:mc="http://schemas.openxmlformats.org/markup-compatibility/2006">
              <mc:Choice xmlns:v="urn:schemas-microsoft-com:vml" Requires="v">
                <p:oleObj spid="_x0000_s31842" name="Equation" r:id="rId4" imgW="901440" imgH="406080" progId="Equation.DSMT4">
                  <p:embed/>
                </p:oleObj>
              </mc:Choice>
              <mc:Fallback>
                <p:oleObj name="Equation" r:id="rId4" imgW="901440" imgH="406080" progId="Equation.DSMT4">
                  <p:embed/>
                  <p:pic>
                    <p:nvPicPr>
                      <p:cNvPr id="0"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855663"/>
                        <a:ext cx="2636837" cy="118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26" name="Text Box 43"/>
          <p:cNvSpPr txBox="1">
            <a:spLocks noChangeArrowheads="1"/>
          </p:cNvSpPr>
          <p:nvPr/>
        </p:nvSpPr>
        <p:spPr bwMode="auto">
          <a:xfrm>
            <a:off x="228600" y="2133600"/>
            <a:ext cx="8305800" cy="519113"/>
          </a:xfrm>
          <a:prstGeom prst="rect">
            <a:avLst/>
          </a:prstGeom>
          <a:noFill/>
          <a:ln w="9525">
            <a:noFill/>
            <a:miter lim="800000"/>
            <a:headEnd/>
            <a:tailEnd/>
          </a:ln>
        </p:spPr>
        <p:txBody>
          <a:bodyPr>
            <a:spAutoFit/>
          </a:bodyPr>
          <a:lstStyle/>
          <a:p>
            <a:pPr>
              <a:spcBef>
                <a:spcPct val="50000"/>
              </a:spcBef>
            </a:pPr>
            <a:r>
              <a:rPr lang="en-US" sz="2800" dirty="0"/>
              <a:t>Calculate beam deflection for beam A</a:t>
            </a:r>
          </a:p>
        </p:txBody>
      </p:sp>
      <p:pic>
        <p:nvPicPr>
          <p:cNvPr id="31827" name="Picture 44"/>
          <p:cNvPicPr>
            <a:picLocks noChangeAspect="1" noChangeArrowheads="1"/>
          </p:cNvPicPr>
          <p:nvPr/>
        </p:nvPicPr>
        <p:blipFill>
          <a:blip r:embed="rId6"/>
          <a:srcRect/>
          <a:stretch>
            <a:fillRect/>
          </a:stretch>
        </p:blipFill>
        <p:spPr bwMode="auto">
          <a:xfrm>
            <a:off x="4648200" y="685800"/>
            <a:ext cx="4038600" cy="1085850"/>
          </a:xfrm>
          <a:prstGeom prst="rect">
            <a:avLst/>
          </a:prstGeom>
          <a:noFill/>
          <a:ln w="9525">
            <a:noFill/>
            <a:miter lim="800000"/>
            <a:headEnd/>
            <a:tailEnd/>
          </a:ln>
        </p:spPr>
      </p:pic>
      <p:graphicFrame>
        <p:nvGraphicFramePr>
          <p:cNvPr id="52329" name="Object 56"/>
          <p:cNvGraphicFramePr>
            <a:graphicFrameLocks noChangeAspect="1"/>
          </p:cNvGraphicFramePr>
          <p:nvPr/>
        </p:nvGraphicFramePr>
        <p:xfrm>
          <a:off x="598488" y="2905125"/>
          <a:ext cx="5048250" cy="981075"/>
        </p:xfrm>
        <a:graphic>
          <a:graphicData uri="http://schemas.openxmlformats.org/presentationml/2006/ole">
            <mc:AlternateContent xmlns:mc="http://schemas.openxmlformats.org/markup-compatibility/2006">
              <mc:Choice xmlns:v="urn:schemas-microsoft-com:vml" Requires="v">
                <p:oleObj spid="_x0000_s31843" name="Equation" r:id="rId7" imgW="2552400" imgH="495000" progId="Equation.DSMT4">
                  <p:embed/>
                </p:oleObj>
              </mc:Choice>
              <mc:Fallback>
                <p:oleObj name="Equation" r:id="rId7" imgW="2552400" imgH="495000" progId="Equation.DSMT4">
                  <p:embed/>
                  <p:pic>
                    <p:nvPicPr>
                      <p:cNvPr id="0" name="Picture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88" y="2905125"/>
                        <a:ext cx="504825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331" name="Object 57"/>
          <p:cNvGraphicFramePr>
            <a:graphicFrameLocks noChangeAspect="1"/>
          </p:cNvGraphicFramePr>
          <p:nvPr/>
        </p:nvGraphicFramePr>
        <p:xfrm>
          <a:off x="1119188" y="4295775"/>
          <a:ext cx="4238625" cy="762000"/>
        </p:xfrm>
        <a:graphic>
          <a:graphicData uri="http://schemas.openxmlformats.org/presentationml/2006/ole">
            <mc:AlternateContent xmlns:mc="http://schemas.openxmlformats.org/markup-compatibility/2006">
              <mc:Choice xmlns:v="urn:schemas-microsoft-com:vml" Requires="v">
                <p:oleObj spid="_x0000_s31844" name="Equation" r:id="rId9" imgW="1130040" imgH="203040" progId="Equation.DSMT4">
                  <p:embed/>
                </p:oleObj>
              </mc:Choice>
              <mc:Fallback>
                <p:oleObj name="Equation" r:id="rId9" imgW="1130040" imgH="203040" progId="Equation.DSMT4">
                  <p:embed/>
                  <p:pic>
                    <p:nvPicPr>
                      <p:cNvPr id="0" name="Picture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9188" y="4295775"/>
                        <a:ext cx="42386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3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826" name="Picture 48"/>
          <p:cNvPicPr>
            <a:picLocks noChangeAspect="1" noChangeArrowheads="1"/>
          </p:cNvPicPr>
          <p:nvPr/>
        </p:nvPicPr>
        <p:blipFill>
          <a:blip r:embed="rId4"/>
          <a:srcRect/>
          <a:stretch>
            <a:fillRect/>
          </a:stretch>
        </p:blipFill>
        <p:spPr bwMode="auto">
          <a:xfrm>
            <a:off x="4648200" y="609600"/>
            <a:ext cx="4191000" cy="1112838"/>
          </a:xfrm>
          <a:prstGeom prst="rect">
            <a:avLst/>
          </a:prstGeom>
          <a:noFill/>
          <a:ln w="9525">
            <a:noFill/>
            <a:miter lim="800000"/>
            <a:headEnd/>
            <a:tailEnd/>
          </a:ln>
        </p:spPr>
      </p:pic>
      <p:sp>
        <p:nvSpPr>
          <p:cNvPr id="32827" name="Rectangle 3"/>
          <p:cNvSpPr>
            <a:spLocks noGrp="1" noChangeArrowheads="1"/>
          </p:cNvSpPr>
          <p:nvPr>
            <p:ph type="title"/>
          </p:nvPr>
        </p:nvSpPr>
        <p:spPr/>
        <p:txBody>
          <a:bodyPr/>
          <a:lstStyle/>
          <a:p>
            <a:pPr eaLnBrk="1" hangingPunct="1"/>
            <a:r>
              <a:rPr lang="en-US" sz="4000" dirty="0" smtClean="0">
                <a:solidFill>
                  <a:srgbClr val="00386B"/>
                </a:solidFill>
                <a:effectLst/>
              </a:rPr>
              <a:t>Calculating Beam Deflection</a:t>
            </a:r>
          </a:p>
        </p:txBody>
      </p:sp>
      <p:graphicFrame>
        <p:nvGraphicFramePr>
          <p:cNvPr id="6177" name="Group 33"/>
          <p:cNvGraphicFramePr>
            <a:graphicFrameLocks noGrp="1"/>
          </p:cNvGraphicFramePr>
          <p:nvPr>
            <p:ph idx="1"/>
          </p:nvPr>
        </p:nvGraphicFramePr>
        <p:xfrm>
          <a:off x="228600" y="5356225"/>
          <a:ext cx="8763000" cy="1353044"/>
        </p:xfrm>
        <a:graphic>
          <a:graphicData uri="http://schemas.openxmlformats.org/drawingml/2006/table">
            <a:tbl>
              <a:tblPr/>
              <a:tblGrid>
                <a:gridCol w="1144588"/>
                <a:gridCol w="2173287"/>
                <a:gridCol w="1276350"/>
                <a:gridCol w="1531938"/>
                <a:gridCol w="1493837"/>
                <a:gridCol w="1143000"/>
              </a:tblGrid>
              <a:tr h="456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Beam</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Material</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Length</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Load</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r>
              <a:tr h="8956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B</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ABS Plastic</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8.0 ft</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a:t>
                      </a:r>
                      <a:r>
                        <a:rPr kumimoji="0" lang="en-US" sz="2400" b="0" i="0" u="sng" strike="noStrike" cap="none" normalizeH="0" baseline="0" dirty="0" smtClean="0">
                          <a:ln>
                            <a:noFill/>
                          </a:ln>
                          <a:solidFill>
                            <a:schemeClr val="bg1"/>
                          </a:solidFill>
                          <a:effectLst/>
                          <a:latin typeface="Arial" charset="0"/>
                        </a:rPr>
                        <a:t>80</a:t>
                      </a:r>
                      <a:r>
                        <a:rPr kumimoji="0" lang="en-US" sz="2400" b="0" i="0" u="none" strike="noStrike" cap="none" normalizeH="0" baseline="0" dirty="0" smtClean="0">
                          <a:ln>
                            <a:noFill/>
                          </a:ln>
                          <a:solidFill>
                            <a:schemeClr val="bg1"/>
                          </a:solidFill>
                          <a:effectLst/>
                          <a:latin typeface="Arial" charset="0"/>
                        </a:rPr>
                        <a:t> in.</a:t>
                      </a:r>
                      <a:r>
                        <a:rPr kumimoji="0" lang="en-US" sz="2400" b="0" i="0" u="none" strike="noStrike" cap="none" normalizeH="0" baseline="30000" dirty="0" smtClean="0">
                          <a:ln>
                            <a:noFill/>
                          </a:ln>
                          <a:solidFill>
                            <a:schemeClr val="bg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419,000 psi</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250 lbf</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r>
            </a:tbl>
          </a:graphicData>
        </a:graphic>
      </p:graphicFrame>
      <p:sp>
        <p:nvSpPr>
          <p:cNvPr id="32851" name="Text Box 47"/>
          <p:cNvSpPr txBox="1">
            <a:spLocks noChangeArrowheads="1"/>
          </p:cNvSpPr>
          <p:nvPr/>
        </p:nvSpPr>
        <p:spPr bwMode="auto">
          <a:xfrm>
            <a:off x="228600" y="2133600"/>
            <a:ext cx="8305800" cy="519113"/>
          </a:xfrm>
          <a:prstGeom prst="rect">
            <a:avLst/>
          </a:prstGeom>
          <a:noFill/>
          <a:ln w="9525">
            <a:noFill/>
            <a:miter lim="800000"/>
            <a:headEnd/>
            <a:tailEnd/>
          </a:ln>
        </p:spPr>
        <p:txBody>
          <a:bodyPr>
            <a:spAutoFit/>
          </a:bodyPr>
          <a:lstStyle/>
          <a:p>
            <a:pPr>
              <a:spcBef>
                <a:spcPct val="50000"/>
              </a:spcBef>
            </a:pPr>
            <a:r>
              <a:rPr lang="en-US" sz="2800" dirty="0"/>
              <a:t>Calculate beam deflection for beam B</a:t>
            </a:r>
          </a:p>
        </p:txBody>
      </p:sp>
      <p:graphicFrame>
        <p:nvGraphicFramePr>
          <p:cNvPr id="54325" name="Object 56"/>
          <p:cNvGraphicFramePr>
            <a:graphicFrameLocks noChangeAspect="1"/>
          </p:cNvGraphicFramePr>
          <p:nvPr/>
        </p:nvGraphicFramePr>
        <p:xfrm>
          <a:off x="841375" y="2827338"/>
          <a:ext cx="4792663" cy="949325"/>
        </p:xfrm>
        <a:graphic>
          <a:graphicData uri="http://schemas.openxmlformats.org/presentationml/2006/ole">
            <mc:AlternateContent xmlns:mc="http://schemas.openxmlformats.org/markup-compatibility/2006">
              <mc:Choice xmlns:v="urn:schemas-microsoft-com:vml" Requires="v">
                <p:oleObj spid="_x0000_s32894" name="Equation" r:id="rId5" imgW="2501640" imgH="495000" progId="Equation.DSMT4">
                  <p:embed/>
                </p:oleObj>
              </mc:Choice>
              <mc:Fallback>
                <p:oleObj name="Equation" r:id="rId5" imgW="2501640" imgH="495000" progId="Equation.DSMT4">
                  <p:embed/>
                  <p:pic>
                    <p:nvPicPr>
                      <p:cNvPr id="0"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375" y="2827338"/>
                        <a:ext cx="4792663"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331" name="Object 85"/>
          <p:cNvGraphicFramePr>
            <a:graphicFrameLocks noChangeAspect="1"/>
          </p:cNvGraphicFramePr>
          <p:nvPr/>
        </p:nvGraphicFramePr>
        <p:xfrm>
          <a:off x="1152525" y="4191000"/>
          <a:ext cx="4191000" cy="762000"/>
        </p:xfrm>
        <a:graphic>
          <a:graphicData uri="http://schemas.openxmlformats.org/presentationml/2006/ole">
            <mc:AlternateContent xmlns:mc="http://schemas.openxmlformats.org/markup-compatibility/2006">
              <mc:Choice xmlns:v="urn:schemas-microsoft-com:vml" Requires="v">
                <p:oleObj spid="_x0000_s32895" name="Equation" r:id="rId7" imgW="1117440" imgH="203040" progId="Equation.DSMT4">
                  <p:embed/>
                </p:oleObj>
              </mc:Choice>
              <mc:Fallback>
                <p:oleObj name="Equation" r:id="rId7" imgW="1117440" imgH="203040" progId="Equation.DSMT4">
                  <p:embed/>
                  <p:pic>
                    <p:nvPicPr>
                      <p:cNvPr id="0" name="Picture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525" y="4191000"/>
                        <a:ext cx="4191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776288" y="855663"/>
          <a:ext cx="2636837" cy="1189037"/>
        </p:xfrm>
        <a:graphic>
          <a:graphicData uri="http://schemas.openxmlformats.org/presentationml/2006/ole">
            <mc:AlternateContent xmlns:mc="http://schemas.openxmlformats.org/markup-compatibility/2006">
              <mc:Choice xmlns:v="urn:schemas-microsoft-com:vml" Requires="v">
                <p:oleObj spid="_x0000_s32896" name="Equation" r:id="rId9" imgW="901309" imgH="406224" progId="Equation.DSMT4">
                  <p:embed/>
                </p:oleObj>
              </mc:Choice>
              <mc:Fallback>
                <p:oleObj name="Equation" r:id="rId9" imgW="901309" imgH="406224" progId="Equation.DSMT4">
                  <p:embed/>
                  <p:pic>
                    <p:nvPicPr>
                      <p:cNvPr id="0" name="Object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288" y="855663"/>
                        <a:ext cx="26368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FA1F932D-ABD5-43A7-B3A2-66E971ACD961}" type="slidenum">
              <a:rPr lang="en-US" smtClean="0"/>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53" name="Picture 13"/>
          <p:cNvPicPr>
            <a:picLocks noChangeAspect="1" noChangeArrowheads="1"/>
          </p:cNvPicPr>
          <p:nvPr/>
        </p:nvPicPr>
        <p:blipFill>
          <a:blip r:embed="rId4"/>
          <a:srcRect/>
          <a:stretch>
            <a:fillRect/>
          </a:stretch>
        </p:blipFill>
        <p:spPr bwMode="auto">
          <a:xfrm>
            <a:off x="457200" y="1371600"/>
            <a:ext cx="8305800" cy="3152775"/>
          </a:xfrm>
          <a:prstGeom prst="rect">
            <a:avLst/>
          </a:prstGeom>
          <a:noFill/>
          <a:ln w="9525">
            <a:noFill/>
            <a:miter lim="800000"/>
            <a:headEnd/>
            <a:tailEnd/>
          </a:ln>
        </p:spPr>
      </p:pic>
      <p:pic>
        <p:nvPicPr>
          <p:cNvPr id="61452" name="Picture 12" descr="MOD"/>
          <p:cNvPicPr>
            <a:picLocks noChangeAspect="1" noChangeArrowheads="1" noCrop="1"/>
          </p:cNvPicPr>
          <p:nvPr/>
        </p:nvPicPr>
        <p:blipFill>
          <a:blip r:embed="rId5"/>
          <a:srcRect/>
          <a:stretch>
            <a:fillRect/>
          </a:stretch>
        </p:blipFill>
        <p:spPr bwMode="auto">
          <a:xfrm>
            <a:off x="304800" y="762000"/>
            <a:ext cx="8305800" cy="3859213"/>
          </a:xfrm>
          <a:prstGeom prst="rect">
            <a:avLst/>
          </a:prstGeom>
          <a:noFill/>
          <a:ln w="9525">
            <a:noFill/>
            <a:miter lim="800000"/>
            <a:headEnd/>
            <a:tailEnd/>
          </a:ln>
        </p:spPr>
      </p:pic>
      <p:sp>
        <p:nvSpPr>
          <p:cNvPr id="33819" name="Rectangle 3"/>
          <p:cNvSpPr>
            <a:spLocks noGrp="1" noChangeArrowheads="1"/>
          </p:cNvSpPr>
          <p:nvPr>
            <p:ph type="title"/>
          </p:nvPr>
        </p:nvSpPr>
        <p:spPr/>
        <p:txBody>
          <a:bodyPr/>
          <a:lstStyle/>
          <a:p>
            <a:pPr eaLnBrk="1" hangingPunct="1"/>
            <a:r>
              <a:rPr lang="en-US" sz="4000" dirty="0" smtClean="0">
                <a:solidFill>
                  <a:srgbClr val="00386B"/>
                </a:solidFill>
                <a:effectLst/>
              </a:rPr>
              <a:t>Douglas Fir vs. ABS Plastic</a:t>
            </a:r>
          </a:p>
        </p:txBody>
      </p:sp>
      <p:graphicFrame>
        <p:nvGraphicFramePr>
          <p:cNvPr id="33817" name="Object 25"/>
          <p:cNvGraphicFramePr>
            <a:graphicFrameLocks noGrp="1" noChangeAspect="1"/>
          </p:cNvGraphicFramePr>
          <p:nvPr>
            <p:ph idx="1"/>
          </p:nvPr>
        </p:nvGraphicFramePr>
        <p:xfrm>
          <a:off x="4953000" y="5105400"/>
          <a:ext cx="3505200" cy="630238"/>
        </p:xfrm>
        <a:graphic>
          <a:graphicData uri="http://schemas.openxmlformats.org/presentationml/2006/ole">
            <mc:AlternateContent xmlns:mc="http://schemas.openxmlformats.org/markup-compatibility/2006">
              <mc:Choice xmlns:v="urn:schemas-microsoft-com:vml" Requires="v">
                <p:oleObj spid="_x0000_s33854" name="Equation" r:id="rId6" imgW="1130040" imgH="203040" progId="Equation.DSMT4">
                  <p:embed/>
                </p:oleObj>
              </mc:Choice>
              <mc:Fallback>
                <p:oleObj name="Equation" r:id="rId6" imgW="1130040" imgH="203040" progId="Equation.DSMT4">
                  <p:embed/>
                  <p:pic>
                    <p:nvPicPr>
                      <p:cNvPr id="0" name="Picture 2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5105400"/>
                        <a:ext cx="350520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23" name="Object 31"/>
          <p:cNvGraphicFramePr>
            <a:graphicFrameLocks noChangeAspect="1"/>
          </p:cNvGraphicFramePr>
          <p:nvPr/>
        </p:nvGraphicFramePr>
        <p:xfrm>
          <a:off x="914400" y="5105400"/>
          <a:ext cx="3544888" cy="630238"/>
        </p:xfrm>
        <a:graphic>
          <a:graphicData uri="http://schemas.openxmlformats.org/presentationml/2006/ole">
            <mc:AlternateContent xmlns:mc="http://schemas.openxmlformats.org/markup-compatibility/2006">
              <mc:Choice xmlns:v="urn:schemas-microsoft-com:vml" Requires="v">
                <p:oleObj spid="_x0000_s33855" name="Equation" r:id="rId8" imgW="1143000" imgH="203040" progId="Equation.DSMT4">
                  <p:embed/>
                </p:oleObj>
              </mc:Choice>
              <mc:Fallback>
                <p:oleObj name="Equation" r:id="rId8" imgW="1143000" imgH="203040" progId="Equation.DSMT4">
                  <p:embed/>
                  <p:pic>
                    <p:nvPicPr>
                      <p:cNvPr id="0"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5105400"/>
                        <a:ext cx="3544888"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145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1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0" y="0"/>
            <a:ext cx="9144000" cy="762000"/>
          </a:xfrm>
        </p:spPr>
        <p:txBody>
          <a:bodyPr/>
          <a:lstStyle/>
          <a:p>
            <a:pPr eaLnBrk="1" hangingPunct="1"/>
            <a:r>
              <a:rPr lang="en-US" sz="4000" dirty="0" smtClean="0">
                <a:solidFill>
                  <a:srgbClr val="00386B"/>
                </a:solidFill>
                <a:effectLst/>
              </a:rPr>
              <a:t>Structural Member Properties</a:t>
            </a:r>
          </a:p>
        </p:txBody>
      </p:sp>
      <p:sp>
        <p:nvSpPr>
          <p:cNvPr id="70658" name="Rectangle 6"/>
          <p:cNvSpPr>
            <a:spLocks noChangeArrowheads="1"/>
          </p:cNvSpPr>
          <p:nvPr/>
        </p:nvSpPr>
        <p:spPr bwMode="auto">
          <a:xfrm>
            <a:off x="533400" y="730250"/>
            <a:ext cx="8382000" cy="1860550"/>
          </a:xfrm>
          <a:prstGeom prst="rect">
            <a:avLst/>
          </a:prstGeom>
          <a:noFill/>
          <a:ln w="9525">
            <a:noFill/>
            <a:miter lim="800000"/>
            <a:headEnd/>
            <a:tailEnd/>
          </a:ln>
        </p:spPr>
        <p:txBody>
          <a:bodyPr>
            <a:spAutoFit/>
          </a:bodyPr>
          <a:lstStyle/>
          <a:p>
            <a:pPr>
              <a:spcBef>
                <a:spcPct val="20000"/>
              </a:spcBef>
            </a:pPr>
            <a:r>
              <a:rPr lang="en-US" sz="3200" dirty="0">
                <a:solidFill>
                  <a:srgbClr val="FF0000"/>
                </a:solidFill>
              </a:rPr>
              <a:t>Moment of Inertia (I)</a:t>
            </a:r>
            <a:r>
              <a:rPr lang="en-US" sz="2800" dirty="0"/>
              <a:t> is a mathematical property of a cross section (measured in inches</a:t>
            </a:r>
            <a:r>
              <a:rPr lang="en-US" sz="2800" baseline="30000" dirty="0"/>
              <a:t>4</a:t>
            </a:r>
            <a:r>
              <a:rPr lang="en-US" sz="2800" dirty="0"/>
              <a:t>) that gives important information about how that cross-sectional area is distributed about a centroidal axis.</a:t>
            </a:r>
          </a:p>
        </p:txBody>
      </p:sp>
      <p:sp>
        <p:nvSpPr>
          <p:cNvPr id="12296" name="Text Box 8"/>
          <p:cNvSpPr txBox="1">
            <a:spLocks noChangeArrowheads="1"/>
          </p:cNvSpPr>
          <p:nvPr/>
        </p:nvSpPr>
        <p:spPr bwMode="auto">
          <a:xfrm>
            <a:off x="533400" y="3352800"/>
            <a:ext cx="8458200" cy="946150"/>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In general, a higher moment of inertia produces a greater resistance to deformation.</a:t>
            </a:r>
          </a:p>
        </p:txBody>
      </p:sp>
      <p:sp>
        <p:nvSpPr>
          <p:cNvPr id="12300" name="Text Box 12"/>
          <p:cNvSpPr txBox="1">
            <a:spLocks noChangeArrowheads="1"/>
          </p:cNvSpPr>
          <p:nvPr/>
        </p:nvSpPr>
        <p:spPr bwMode="auto">
          <a:xfrm>
            <a:off x="533400" y="2667000"/>
            <a:ext cx="8458200" cy="519113"/>
          </a:xfrm>
          <a:prstGeom prst="rect">
            <a:avLst/>
          </a:prstGeom>
          <a:noFill/>
          <a:ln w="9525">
            <a:noFill/>
            <a:miter lim="800000"/>
            <a:headEnd/>
            <a:tailEnd/>
          </a:ln>
        </p:spPr>
        <p:txBody>
          <a:bodyPr>
            <a:spAutoFit/>
          </a:bodyPr>
          <a:lstStyle/>
          <a:p>
            <a:pPr>
              <a:spcBef>
                <a:spcPct val="50000"/>
              </a:spcBef>
            </a:pPr>
            <a:r>
              <a:rPr lang="en-US" sz="2800" dirty="0">
                <a:solidFill>
                  <a:srgbClr val="0000FF"/>
                </a:solidFill>
              </a:rPr>
              <a:t>Stiffness of an object related to its shape</a:t>
            </a:r>
          </a:p>
        </p:txBody>
      </p:sp>
      <p:pic>
        <p:nvPicPr>
          <p:cNvPr id="70661" name="Picture 9" descr="DivingBoard.jpg"/>
          <p:cNvPicPr>
            <a:picLocks noChangeAspect="1"/>
          </p:cNvPicPr>
          <p:nvPr/>
        </p:nvPicPr>
        <p:blipFill>
          <a:blip r:embed="rId3"/>
          <a:srcRect/>
          <a:stretch>
            <a:fillRect/>
          </a:stretch>
        </p:blipFill>
        <p:spPr bwMode="auto">
          <a:xfrm>
            <a:off x="1371600" y="4495800"/>
            <a:ext cx="2895600" cy="2068513"/>
          </a:xfrm>
          <a:prstGeom prst="rect">
            <a:avLst/>
          </a:prstGeom>
          <a:noFill/>
          <a:ln w="9525">
            <a:noFill/>
            <a:miter lim="800000"/>
            <a:headEnd/>
            <a:tailEnd/>
          </a:ln>
        </p:spPr>
      </p:pic>
      <p:pic>
        <p:nvPicPr>
          <p:cNvPr id="70662" name="Picture 10" descr="DivingBoardStartingBlock.jpg"/>
          <p:cNvPicPr>
            <a:picLocks noChangeAspect="1"/>
          </p:cNvPicPr>
          <p:nvPr/>
        </p:nvPicPr>
        <p:blipFill>
          <a:blip r:embed="rId4"/>
          <a:srcRect l="7253"/>
          <a:stretch>
            <a:fillRect/>
          </a:stretch>
        </p:blipFill>
        <p:spPr bwMode="auto">
          <a:xfrm>
            <a:off x="4572000" y="4495800"/>
            <a:ext cx="2924175" cy="2057400"/>
          </a:xfrm>
          <a:prstGeom prst="rect">
            <a:avLst/>
          </a:prstGeom>
          <a:noFill/>
          <a:ln w="9525">
            <a:noFill/>
            <a:miter lim="800000"/>
            <a:headEnd/>
            <a:tailEnd/>
          </a:ln>
        </p:spPr>
      </p:pic>
      <p:sp>
        <p:nvSpPr>
          <p:cNvPr id="70663" name="TextBox 11"/>
          <p:cNvSpPr txBox="1">
            <a:spLocks noChangeArrowheads="1"/>
          </p:cNvSpPr>
          <p:nvPr/>
        </p:nvSpPr>
        <p:spPr bwMode="auto">
          <a:xfrm>
            <a:off x="1371600" y="6477000"/>
            <a:ext cx="1066800" cy="215900"/>
          </a:xfrm>
          <a:prstGeom prst="rect">
            <a:avLst/>
          </a:prstGeom>
          <a:noFill/>
          <a:ln w="9525">
            <a:noFill/>
            <a:miter lim="800000"/>
            <a:headEnd/>
            <a:tailEnd/>
          </a:ln>
        </p:spPr>
        <p:txBody>
          <a:bodyPr>
            <a:spAutoFit/>
          </a:bodyPr>
          <a:lstStyle/>
          <a:p>
            <a:r>
              <a:rPr lang="en-US" sz="800" dirty="0"/>
              <a:t>©iStockphoto.com</a:t>
            </a:r>
          </a:p>
        </p:txBody>
      </p:sp>
      <p:sp>
        <p:nvSpPr>
          <p:cNvPr id="70664" name="TextBox 12"/>
          <p:cNvSpPr txBox="1">
            <a:spLocks noChangeArrowheads="1"/>
          </p:cNvSpPr>
          <p:nvPr/>
        </p:nvSpPr>
        <p:spPr bwMode="auto">
          <a:xfrm>
            <a:off x="4572000" y="6477000"/>
            <a:ext cx="1066800" cy="215900"/>
          </a:xfrm>
          <a:prstGeom prst="rect">
            <a:avLst/>
          </a:prstGeom>
          <a:noFill/>
          <a:ln w="9525">
            <a:noFill/>
            <a:miter lim="800000"/>
            <a:headEnd/>
            <a:tailEnd/>
          </a:ln>
        </p:spPr>
        <p:txBody>
          <a:bodyPr>
            <a:spAutoFit/>
          </a:bodyPr>
          <a:lstStyle/>
          <a:p>
            <a:r>
              <a:rPr lang="en-US" sz="800" dirty="0"/>
              <a:t>©iStockphoto.com</a:t>
            </a:r>
          </a:p>
        </p:txBody>
      </p:sp>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30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7" name="Picture 15"/>
          <p:cNvPicPr>
            <a:picLocks noChangeAspect="1" noChangeArrowheads="1"/>
          </p:cNvPicPr>
          <p:nvPr/>
        </p:nvPicPr>
        <p:blipFill>
          <a:blip r:embed="rId3"/>
          <a:srcRect/>
          <a:stretch>
            <a:fillRect/>
          </a:stretch>
        </p:blipFill>
        <p:spPr bwMode="auto">
          <a:xfrm>
            <a:off x="685800" y="685800"/>
            <a:ext cx="7467600" cy="3384550"/>
          </a:xfrm>
          <a:prstGeom prst="rect">
            <a:avLst/>
          </a:prstGeom>
          <a:noFill/>
          <a:ln w="9525">
            <a:noFill/>
            <a:miter lim="800000"/>
            <a:headEnd/>
            <a:tailEnd/>
          </a:ln>
        </p:spPr>
      </p:pic>
      <p:graphicFrame>
        <p:nvGraphicFramePr>
          <p:cNvPr id="16475" name="Group 91"/>
          <p:cNvGraphicFramePr>
            <a:graphicFrameLocks noGrp="1"/>
          </p:cNvGraphicFramePr>
          <p:nvPr>
            <p:ph idx="1"/>
          </p:nvPr>
        </p:nvGraphicFramePr>
        <p:xfrm>
          <a:off x="152400" y="5029200"/>
          <a:ext cx="8839200" cy="1554312"/>
        </p:xfrm>
        <a:graphic>
          <a:graphicData uri="http://schemas.openxmlformats.org/drawingml/2006/table">
            <a:tbl>
              <a:tblPr/>
              <a:tblGrid>
                <a:gridCol w="1163638"/>
                <a:gridCol w="2247900"/>
                <a:gridCol w="1395412"/>
                <a:gridCol w="1319213"/>
                <a:gridCol w="1317625"/>
                <a:gridCol w="1395412"/>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Beam</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Material</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Length</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Width</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Height</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Area</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A</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Douglas Fir</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8 ft</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1 ½ in.</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5 ½ in.</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8 ¼ in.</a:t>
                      </a:r>
                      <a:r>
                        <a:rPr kumimoji="0" lang="en-US" sz="2800" b="0" i="0" u="none" strike="noStrike" cap="none" normalizeH="0" baseline="30000" dirty="0" smtClean="0">
                          <a:ln>
                            <a:noFill/>
                          </a:ln>
                          <a:solidFill>
                            <a:schemeClr val="bg1"/>
                          </a:solidFill>
                          <a:effectLst/>
                          <a:latin typeface="Arial" charset="0"/>
                        </a:rPr>
                        <a:t>2</a:t>
                      </a:r>
                      <a:endParaRPr kumimoji="0" lang="en-US" sz="2800" b="0" i="0" u="none" strike="noStrike" cap="none" normalizeH="0" baseline="0" dirty="0" smtClean="0">
                        <a:ln>
                          <a:noFill/>
                        </a:ln>
                        <a:solidFill>
                          <a:schemeClr val="bg1"/>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B</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Douglas Fir</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8 ft</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5 ½ in.</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1 ½ in.</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8 ¼ in.</a:t>
                      </a:r>
                      <a:r>
                        <a:rPr kumimoji="0" lang="en-US" sz="2800" b="0" i="0" u="none" strike="noStrike" cap="none" normalizeH="0" baseline="30000" dirty="0" smtClean="0">
                          <a:ln>
                            <a:noFill/>
                          </a:ln>
                          <a:solidFill>
                            <a:schemeClr val="bg1"/>
                          </a:solidFill>
                          <a:effectLst/>
                          <a:latin typeface="Arial" charset="0"/>
                        </a:rPr>
                        <a:t>2</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p:sp>
        <p:nvSpPr>
          <p:cNvPr id="39968" name="Rectangle 89"/>
          <p:cNvSpPr>
            <a:spLocks noGrp="1" noChangeArrowheads="1"/>
          </p:cNvSpPr>
          <p:nvPr>
            <p:ph type="title"/>
          </p:nvPr>
        </p:nvSpPr>
        <p:spPr>
          <a:xfrm>
            <a:off x="0" y="-76200"/>
            <a:ext cx="8229600" cy="762000"/>
          </a:xfrm>
        </p:spPr>
        <p:txBody>
          <a:bodyPr/>
          <a:lstStyle/>
          <a:p>
            <a:pPr eaLnBrk="1" hangingPunct="1"/>
            <a:r>
              <a:rPr lang="en-US" sz="4000" dirty="0" smtClean="0">
                <a:solidFill>
                  <a:srgbClr val="00386B"/>
                </a:solidFill>
                <a:effectLst/>
              </a:rPr>
              <a:t>Moment of Inertia Principles</a:t>
            </a:r>
          </a:p>
        </p:txBody>
      </p:sp>
      <p:sp>
        <p:nvSpPr>
          <p:cNvPr id="39969" name="TextBox 1"/>
          <p:cNvSpPr txBox="1">
            <a:spLocks noChangeArrowheads="1"/>
          </p:cNvSpPr>
          <p:nvPr/>
        </p:nvSpPr>
        <p:spPr bwMode="auto">
          <a:xfrm>
            <a:off x="6400800" y="1512888"/>
            <a:ext cx="1022350" cy="522287"/>
          </a:xfrm>
          <a:prstGeom prst="rect">
            <a:avLst/>
          </a:prstGeom>
          <a:noFill/>
          <a:ln w="9525">
            <a:noFill/>
            <a:miter lim="800000"/>
            <a:headEnd/>
            <a:tailEnd/>
          </a:ln>
        </p:spPr>
        <p:txBody>
          <a:bodyPr wrap="none">
            <a:spAutoFit/>
          </a:bodyPr>
          <a:lstStyle/>
          <a:p>
            <a:r>
              <a:rPr lang="en-US" sz="2800" dirty="0"/>
              <a:t>Joist </a:t>
            </a:r>
          </a:p>
        </p:txBody>
      </p:sp>
      <p:sp>
        <p:nvSpPr>
          <p:cNvPr id="39970" name="TextBox 5"/>
          <p:cNvSpPr txBox="1">
            <a:spLocks noChangeArrowheads="1"/>
          </p:cNvSpPr>
          <p:nvPr/>
        </p:nvSpPr>
        <p:spPr bwMode="auto">
          <a:xfrm>
            <a:off x="5791200" y="4070350"/>
            <a:ext cx="1084263" cy="523875"/>
          </a:xfrm>
          <a:prstGeom prst="rect">
            <a:avLst/>
          </a:prstGeom>
          <a:noFill/>
          <a:ln w="9525">
            <a:noFill/>
            <a:miter lim="800000"/>
            <a:headEnd/>
            <a:tailEnd/>
          </a:ln>
        </p:spPr>
        <p:txBody>
          <a:bodyPr wrap="none">
            <a:spAutoFit/>
          </a:bodyPr>
          <a:lstStyle/>
          <a:p>
            <a:r>
              <a:rPr lang="en-US" sz="2800" dirty="0"/>
              <a:t>Plank</a:t>
            </a:r>
          </a:p>
        </p:txBody>
      </p:sp>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1" name="Picture 3" descr="try1"/>
          <p:cNvPicPr>
            <a:picLocks noChangeAspect="1" noChangeArrowheads="1" noCrop="1"/>
          </p:cNvPicPr>
          <p:nvPr/>
        </p:nvPicPr>
        <p:blipFill>
          <a:blip r:embed="rId3"/>
          <a:srcRect/>
          <a:stretch>
            <a:fillRect/>
          </a:stretch>
        </p:blipFill>
        <p:spPr bwMode="auto">
          <a:xfrm>
            <a:off x="685800" y="754063"/>
            <a:ext cx="7467600" cy="3346450"/>
          </a:xfrm>
          <a:prstGeom prst="rect">
            <a:avLst/>
          </a:prstGeom>
          <a:noFill/>
          <a:ln w="9525">
            <a:noFill/>
            <a:miter lim="800000"/>
            <a:headEnd/>
            <a:tailEnd/>
          </a:ln>
        </p:spPr>
      </p:pic>
      <p:pic>
        <p:nvPicPr>
          <p:cNvPr id="32772" name="Picture 4"/>
          <p:cNvPicPr>
            <a:picLocks noChangeAspect="1" noChangeArrowheads="1"/>
          </p:cNvPicPr>
          <p:nvPr/>
        </p:nvPicPr>
        <p:blipFill>
          <a:blip r:embed="rId4"/>
          <a:srcRect/>
          <a:stretch>
            <a:fillRect/>
          </a:stretch>
        </p:blipFill>
        <p:spPr bwMode="auto">
          <a:xfrm>
            <a:off x="685800" y="685800"/>
            <a:ext cx="7467600" cy="3384550"/>
          </a:xfrm>
          <a:prstGeom prst="rect">
            <a:avLst/>
          </a:prstGeom>
          <a:noFill/>
          <a:ln w="9525">
            <a:noFill/>
            <a:miter lim="800000"/>
            <a:headEnd/>
            <a:tailEnd/>
          </a:ln>
        </p:spPr>
      </p:pic>
      <p:sp>
        <p:nvSpPr>
          <p:cNvPr id="32804" name="Text Box 36"/>
          <p:cNvSpPr txBox="1">
            <a:spLocks noChangeArrowheads="1"/>
          </p:cNvSpPr>
          <p:nvPr/>
        </p:nvSpPr>
        <p:spPr bwMode="auto">
          <a:xfrm>
            <a:off x="304800" y="4876800"/>
            <a:ext cx="8686800" cy="1800225"/>
          </a:xfrm>
          <a:prstGeom prst="rect">
            <a:avLst/>
          </a:prstGeom>
          <a:solidFill>
            <a:schemeClr val="bg1"/>
          </a:solidFill>
          <a:ln w="9525">
            <a:noFill/>
            <a:miter lim="800000"/>
            <a:headEnd/>
            <a:tailEnd/>
          </a:ln>
        </p:spPr>
        <p:txBody>
          <a:bodyPr>
            <a:spAutoFit/>
          </a:bodyPr>
          <a:lstStyle/>
          <a:p>
            <a:pPr>
              <a:spcBef>
                <a:spcPct val="50000"/>
              </a:spcBef>
            </a:pPr>
            <a:r>
              <a:rPr lang="en-US" sz="2800" dirty="0"/>
              <a:t>Will beam A or beam B have a greater resistance to bending, resulting in the least amount of deformation, if an identical load is applied to both beams at the same location?</a:t>
            </a:r>
          </a:p>
        </p:txBody>
      </p:sp>
      <p:sp>
        <p:nvSpPr>
          <p:cNvPr id="32806" name="Text Box 38"/>
          <p:cNvSpPr txBox="1">
            <a:spLocks noChangeArrowheads="1"/>
          </p:cNvSpPr>
          <p:nvPr/>
        </p:nvSpPr>
        <p:spPr bwMode="auto">
          <a:xfrm>
            <a:off x="304800" y="4191000"/>
            <a:ext cx="8610600" cy="519113"/>
          </a:xfrm>
          <a:prstGeom prst="rect">
            <a:avLst/>
          </a:prstGeom>
          <a:noFill/>
          <a:ln w="9525">
            <a:noFill/>
            <a:miter lim="800000"/>
            <a:headEnd/>
            <a:tailEnd/>
          </a:ln>
        </p:spPr>
        <p:txBody>
          <a:bodyPr>
            <a:spAutoFit/>
          </a:bodyPr>
          <a:lstStyle/>
          <a:p>
            <a:pPr>
              <a:spcBef>
                <a:spcPct val="50000"/>
              </a:spcBef>
            </a:pPr>
            <a:r>
              <a:rPr lang="en-US" sz="2800" dirty="0"/>
              <a:t>What distinguishes beam A from beam B?</a:t>
            </a:r>
          </a:p>
        </p:txBody>
      </p:sp>
      <p:sp>
        <p:nvSpPr>
          <p:cNvPr id="36869" name="Rectangle 40"/>
          <p:cNvSpPr>
            <a:spLocks noGrp="1" noChangeArrowheads="1"/>
          </p:cNvSpPr>
          <p:nvPr>
            <p:ph type="title"/>
          </p:nvPr>
        </p:nvSpPr>
        <p:spPr>
          <a:xfrm>
            <a:off x="0" y="-76200"/>
            <a:ext cx="8229600" cy="762000"/>
          </a:xfrm>
        </p:spPr>
        <p:txBody>
          <a:bodyPr/>
          <a:lstStyle/>
          <a:p>
            <a:pPr eaLnBrk="1" hangingPunct="1"/>
            <a:r>
              <a:rPr lang="en-US" sz="4000" dirty="0" smtClean="0">
                <a:solidFill>
                  <a:srgbClr val="00386B"/>
                </a:solidFill>
                <a:effectLst/>
              </a:rPr>
              <a:t>Moment of Inertia Principles</a:t>
            </a:r>
          </a:p>
        </p:txBody>
      </p:sp>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8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277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4" grpId="0" animBg="1"/>
      <p:bldP spid="3280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743200"/>
            <a:ext cx="8763000" cy="609600"/>
          </a:xfrm>
        </p:spPr>
        <p:txBody>
          <a:bodyPr/>
          <a:lstStyle/>
          <a:p>
            <a:pPr eaLnBrk="1" hangingPunct="1">
              <a:defRPr/>
            </a:pPr>
            <a:r>
              <a:rPr lang="en-US" sz="3600" dirty="0" smtClean="0"/>
              <a:t>Calculating Moment of Inertia</a:t>
            </a:r>
            <a:r>
              <a:rPr lang="en-US" sz="3200" dirty="0" smtClean="0"/>
              <a:t> </a:t>
            </a:r>
            <a:r>
              <a:rPr lang="en-US" sz="3200" dirty="0" smtClean="0">
                <a:solidFill>
                  <a:schemeClr val="tx1"/>
                </a:solidFill>
              </a:rPr>
              <a:t>–</a:t>
            </a:r>
            <a:r>
              <a:rPr lang="en-US" sz="3200" dirty="0" smtClean="0"/>
              <a:t> </a:t>
            </a:r>
            <a:r>
              <a:rPr lang="en-US" sz="2800" dirty="0" smtClean="0">
                <a:solidFill>
                  <a:schemeClr val="tx1"/>
                </a:solidFill>
              </a:rPr>
              <a:t>Rectangles</a:t>
            </a:r>
          </a:p>
        </p:txBody>
      </p:sp>
      <p:sp>
        <p:nvSpPr>
          <p:cNvPr id="34825" name="Rectangle 7"/>
          <p:cNvSpPr>
            <a:spLocks noChangeArrowheads="1"/>
          </p:cNvSpPr>
          <p:nvPr/>
        </p:nvSpPr>
        <p:spPr bwMode="auto">
          <a:xfrm>
            <a:off x="5867400" y="3581400"/>
            <a:ext cx="566738" cy="2246313"/>
          </a:xfrm>
          <a:prstGeom prst="rect">
            <a:avLst/>
          </a:prstGeom>
          <a:solidFill>
            <a:srgbClr val="FFCC99"/>
          </a:solidFill>
          <a:ln w="28575">
            <a:solidFill>
              <a:schemeClr val="tx1"/>
            </a:solidFill>
            <a:miter lim="800000"/>
            <a:headEnd/>
            <a:tailEnd/>
          </a:ln>
        </p:spPr>
        <p:txBody>
          <a:bodyPr wrap="none" anchor="ctr"/>
          <a:lstStyle/>
          <a:p>
            <a:endParaRPr lang="en-US" dirty="0"/>
          </a:p>
        </p:txBody>
      </p:sp>
      <p:pic>
        <p:nvPicPr>
          <p:cNvPr id="34826" name="Picture 8"/>
          <p:cNvPicPr>
            <a:picLocks noChangeAspect="1" noChangeArrowheads="1"/>
          </p:cNvPicPr>
          <p:nvPr/>
        </p:nvPicPr>
        <p:blipFill>
          <a:blip r:embed="rId4"/>
          <a:srcRect/>
          <a:stretch>
            <a:fillRect/>
          </a:stretch>
        </p:blipFill>
        <p:spPr bwMode="auto">
          <a:xfrm>
            <a:off x="6021388" y="5899150"/>
            <a:ext cx="285750" cy="407988"/>
          </a:xfrm>
          <a:prstGeom prst="rect">
            <a:avLst/>
          </a:prstGeom>
          <a:noFill/>
          <a:ln w="9525">
            <a:noFill/>
            <a:miter lim="800000"/>
            <a:headEnd/>
            <a:tailEnd/>
          </a:ln>
        </p:spPr>
      </p:pic>
      <p:sp>
        <p:nvSpPr>
          <p:cNvPr id="19467" name="Text Box 11"/>
          <p:cNvSpPr txBox="1">
            <a:spLocks noChangeArrowheads="1"/>
          </p:cNvSpPr>
          <p:nvPr/>
        </p:nvSpPr>
        <p:spPr bwMode="auto">
          <a:xfrm>
            <a:off x="381000" y="685800"/>
            <a:ext cx="8077200" cy="946150"/>
          </a:xfrm>
          <a:prstGeom prst="rect">
            <a:avLst/>
          </a:prstGeom>
          <a:noFill/>
          <a:ln w="9525">
            <a:noFill/>
            <a:miter lim="800000"/>
            <a:headEnd/>
            <a:tailEnd/>
          </a:ln>
        </p:spPr>
        <p:txBody>
          <a:bodyPr>
            <a:spAutoFit/>
          </a:bodyPr>
          <a:lstStyle/>
          <a:p>
            <a:pPr>
              <a:spcBef>
                <a:spcPct val="50000"/>
              </a:spcBef>
            </a:pPr>
            <a:r>
              <a:rPr lang="en-US" sz="2800" dirty="0"/>
              <a:t>Why did beam B have greater deformation than beam A?</a:t>
            </a:r>
          </a:p>
        </p:txBody>
      </p:sp>
      <p:sp>
        <p:nvSpPr>
          <p:cNvPr id="19468" name="Rectangle 12"/>
          <p:cNvSpPr>
            <a:spLocks noChangeArrowheads="1"/>
          </p:cNvSpPr>
          <p:nvPr/>
        </p:nvSpPr>
        <p:spPr bwMode="auto">
          <a:xfrm>
            <a:off x="0" y="-76200"/>
            <a:ext cx="8229600" cy="7620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Moment of Inertia Principles</a:t>
            </a:r>
          </a:p>
        </p:txBody>
      </p:sp>
      <p:sp>
        <p:nvSpPr>
          <p:cNvPr id="19469" name="Text Box 13"/>
          <p:cNvSpPr txBox="1">
            <a:spLocks noChangeArrowheads="1"/>
          </p:cNvSpPr>
          <p:nvPr/>
        </p:nvSpPr>
        <p:spPr bwMode="auto">
          <a:xfrm>
            <a:off x="381000" y="1676400"/>
            <a:ext cx="7848600" cy="946150"/>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Difference in moment of inertia due to the orientation of the beam</a:t>
            </a:r>
          </a:p>
        </p:txBody>
      </p:sp>
      <p:sp>
        <p:nvSpPr>
          <p:cNvPr id="34830" name="TextBox 2"/>
          <p:cNvSpPr txBox="1">
            <a:spLocks noChangeArrowheads="1"/>
          </p:cNvSpPr>
          <p:nvPr/>
        </p:nvSpPr>
        <p:spPr bwMode="auto">
          <a:xfrm>
            <a:off x="6629400" y="4343400"/>
            <a:ext cx="457200" cy="701675"/>
          </a:xfrm>
          <a:prstGeom prst="rect">
            <a:avLst/>
          </a:prstGeom>
          <a:noFill/>
          <a:ln w="9525">
            <a:noFill/>
            <a:miter lim="800000"/>
            <a:headEnd/>
            <a:tailEnd/>
          </a:ln>
        </p:spPr>
        <p:txBody>
          <a:bodyPr>
            <a:spAutoFit/>
          </a:bodyPr>
          <a:lstStyle/>
          <a:p>
            <a:r>
              <a:rPr lang="en-US" sz="4000" dirty="0"/>
              <a:t>h</a:t>
            </a:r>
          </a:p>
        </p:txBody>
      </p:sp>
      <p:sp>
        <p:nvSpPr>
          <p:cNvPr id="3483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6" name="Object 7"/>
          <p:cNvGraphicFramePr>
            <a:graphicFrameLocks noChangeAspect="1"/>
          </p:cNvGraphicFramePr>
          <p:nvPr/>
        </p:nvGraphicFramePr>
        <p:xfrm>
          <a:off x="2101850" y="3563938"/>
          <a:ext cx="3568700" cy="3060700"/>
        </p:xfrm>
        <a:graphic>
          <a:graphicData uri="http://schemas.openxmlformats.org/presentationml/2006/ole">
            <mc:AlternateContent xmlns:mc="http://schemas.openxmlformats.org/markup-compatibility/2006">
              <mc:Choice xmlns:v="urn:schemas-microsoft-com:vml" Requires="v">
                <p:oleObj spid="_x0000_s34837" name="Equation" r:id="rId5" imgW="1015920" imgH="876240" progId="Equation.DSMT4">
                  <p:embed/>
                </p:oleObj>
              </mc:Choice>
              <mc:Fallback>
                <p:oleObj name="Equation" r:id="rId5" imgW="1015920" imgH="87624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850" y="3563938"/>
                        <a:ext cx="3568700" cy="306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7" grpId="0"/>
      <p:bldP spid="1946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8229600" cy="838200"/>
          </a:xfrm>
        </p:spPr>
        <p:txBody>
          <a:bodyPr/>
          <a:lstStyle/>
          <a:p>
            <a:pPr eaLnBrk="1" hangingPunct="1">
              <a:defRPr/>
            </a:pPr>
            <a:r>
              <a:rPr lang="en-US" sz="4000" dirty="0" smtClean="0">
                <a:solidFill>
                  <a:srgbClr val="00386B"/>
                </a:solidFill>
                <a:effectLst/>
              </a:rPr>
              <a:t>Calculating</a:t>
            </a:r>
            <a:r>
              <a:rPr lang="en-US" dirty="0" smtClean="0"/>
              <a:t> </a:t>
            </a:r>
            <a:r>
              <a:rPr lang="en-US" sz="4000" dirty="0" smtClean="0">
                <a:solidFill>
                  <a:srgbClr val="00386B"/>
                </a:solidFill>
                <a:effectLst/>
              </a:rPr>
              <a:t>Moment</a:t>
            </a:r>
            <a:r>
              <a:rPr lang="en-US" dirty="0" smtClean="0"/>
              <a:t> </a:t>
            </a:r>
            <a:r>
              <a:rPr lang="en-US" sz="4000" dirty="0" smtClean="0">
                <a:solidFill>
                  <a:srgbClr val="00386B"/>
                </a:solidFill>
                <a:effectLst/>
              </a:rPr>
              <a:t>of</a:t>
            </a:r>
            <a:r>
              <a:rPr lang="en-US" dirty="0" smtClean="0"/>
              <a:t> </a:t>
            </a:r>
            <a:r>
              <a:rPr lang="en-US" sz="4000" dirty="0" smtClean="0">
                <a:solidFill>
                  <a:srgbClr val="00386B"/>
                </a:solidFill>
                <a:effectLst/>
              </a:rPr>
              <a:t>Inertia</a:t>
            </a:r>
          </a:p>
        </p:txBody>
      </p:sp>
      <p:pic>
        <p:nvPicPr>
          <p:cNvPr id="21559" name="Picture 13"/>
          <p:cNvPicPr>
            <a:picLocks noChangeAspect="1" noChangeArrowheads="1"/>
          </p:cNvPicPr>
          <p:nvPr/>
        </p:nvPicPr>
        <p:blipFill>
          <a:blip r:embed="rId4"/>
          <a:srcRect/>
          <a:stretch>
            <a:fillRect/>
          </a:stretch>
        </p:blipFill>
        <p:spPr bwMode="auto">
          <a:xfrm>
            <a:off x="152400" y="1066800"/>
            <a:ext cx="4352925" cy="4162425"/>
          </a:xfrm>
          <a:prstGeom prst="rect">
            <a:avLst/>
          </a:prstGeom>
          <a:noFill/>
          <a:ln w="9525">
            <a:noFill/>
            <a:miter lim="800000"/>
            <a:headEnd/>
            <a:tailEnd/>
          </a:ln>
        </p:spPr>
      </p:pic>
      <p:graphicFrame>
        <p:nvGraphicFramePr>
          <p:cNvPr id="20495" name="Object 49"/>
          <p:cNvGraphicFramePr>
            <a:graphicFrameLocks noChangeAspect="1"/>
          </p:cNvGraphicFramePr>
          <p:nvPr/>
        </p:nvGraphicFramePr>
        <p:xfrm>
          <a:off x="4800600" y="1371600"/>
          <a:ext cx="3400425" cy="1219200"/>
        </p:xfrm>
        <a:graphic>
          <a:graphicData uri="http://schemas.openxmlformats.org/presentationml/2006/ole">
            <mc:AlternateContent xmlns:mc="http://schemas.openxmlformats.org/markup-compatibility/2006">
              <mc:Choice xmlns:v="urn:schemas-microsoft-com:vml" Requires="v">
                <p:oleObj spid="_x0000_s21623" name="Equation" r:id="rId5" imgW="1346200" imgH="482600" progId="Equation.DSMT4">
                  <p:embed/>
                </p:oleObj>
              </mc:Choice>
              <mc:Fallback>
                <p:oleObj name="Equation" r:id="rId5" imgW="1346200" imgH="482600" progId="Equation.DSMT4">
                  <p:embed/>
                  <p:pic>
                    <p:nvPicPr>
                      <p:cNvPr id="0" name="Pictur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371600"/>
                        <a:ext cx="34004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6" name="Object 50"/>
          <p:cNvGraphicFramePr>
            <a:graphicFrameLocks noGrp="1" noChangeAspect="1"/>
          </p:cNvGraphicFramePr>
          <p:nvPr>
            <p:ph idx="1"/>
          </p:nvPr>
        </p:nvGraphicFramePr>
        <p:xfrm>
          <a:off x="4800600" y="2773363"/>
          <a:ext cx="4114800" cy="1122362"/>
        </p:xfrm>
        <a:graphic>
          <a:graphicData uri="http://schemas.openxmlformats.org/presentationml/2006/ole">
            <mc:AlternateContent xmlns:mc="http://schemas.openxmlformats.org/markup-compatibility/2006">
              <mc:Choice xmlns:v="urn:schemas-microsoft-com:vml" Requires="v">
                <p:oleObj spid="_x0000_s21624" name="Equation" r:id="rId7" imgW="1676400" imgH="457200" progId="Equation.DSMT4">
                  <p:embed/>
                </p:oleObj>
              </mc:Choice>
              <mc:Fallback>
                <p:oleObj name="Equation" r:id="rId7" imgW="1676400" imgH="457200" progId="Equation.DSMT4">
                  <p:embed/>
                  <p:pic>
                    <p:nvPicPr>
                      <p:cNvPr id="0" name="Picture 50"/>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2773363"/>
                        <a:ext cx="4114800" cy="1122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8" name="Object 51"/>
          <p:cNvGraphicFramePr>
            <a:graphicFrameLocks noChangeAspect="1"/>
          </p:cNvGraphicFramePr>
          <p:nvPr/>
        </p:nvGraphicFramePr>
        <p:xfrm>
          <a:off x="4800600" y="4114800"/>
          <a:ext cx="3090863" cy="1146175"/>
        </p:xfrm>
        <a:graphic>
          <a:graphicData uri="http://schemas.openxmlformats.org/presentationml/2006/ole">
            <mc:AlternateContent xmlns:mc="http://schemas.openxmlformats.org/markup-compatibility/2006">
              <mc:Choice xmlns:v="urn:schemas-microsoft-com:vml" Requires="v">
                <p:oleObj spid="_x0000_s21625" name="Equation" r:id="rId9" imgW="1130300" imgH="419100" progId="Equation.DSMT4">
                  <p:embed/>
                </p:oleObj>
              </mc:Choice>
              <mc:Fallback>
                <p:oleObj name="Equation" r:id="rId9" imgW="1130300" imgH="419100" progId="Equation.DSMT4">
                  <p:embed/>
                  <p:pic>
                    <p:nvPicPr>
                      <p:cNvPr id="0" name="Picture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4114800"/>
                        <a:ext cx="3090863"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9" name="Object 52"/>
          <p:cNvGraphicFramePr>
            <a:graphicFrameLocks noChangeAspect="1"/>
          </p:cNvGraphicFramePr>
          <p:nvPr/>
        </p:nvGraphicFramePr>
        <p:xfrm>
          <a:off x="5472113" y="5453063"/>
          <a:ext cx="2009775" cy="641350"/>
        </p:xfrm>
        <a:graphic>
          <a:graphicData uri="http://schemas.openxmlformats.org/presentationml/2006/ole">
            <mc:AlternateContent xmlns:mc="http://schemas.openxmlformats.org/markup-compatibility/2006">
              <mc:Choice xmlns:v="urn:schemas-microsoft-com:vml" Requires="v">
                <p:oleObj spid="_x0000_s21626" name="Equation" r:id="rId11" imgW="596900" imgH="190500" progId="Equation.DSMT4">
                  <p:embed/>
                </p:oleObj>
              </mc:Choice>
              <mc:Fallback>
                <p:oleObj name="Equation" r:id="rId11" imgW="596900" imgH="190500" progId="Equation.DSMT4">
                  <p:embed/>
                  <p:pic>
                    <p:nvPicPr>
                      <p:cNvPr id="0" name="Picture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72113" y="5453063"/>
                        <a:ext cx="2009775"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60" name="Text Box 21"/>
          <p:cNvSpPr txBox="1">
            <a:spLocks noChangeArrowheads="1"/>
          </p:cNvSpPr>
          <p:nvPr/>
        </p:nvSpPr>
        <p:spPr bwMode="auto">
          <a:xfrm>
            <a:off x="838200" y="685800"/>
            <a:ext cx="7543800" cy="519113"/>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Calculate beam A moment of inertia</a:t>
            </a:r>
          </a:p>
        </p:txBody>
      </p:sp>
      <p:graphicFrame>
        <p:nvGraphicFramePr>
          <p:cNvPr id="21557" name="Object 53"/>
          <p:cNvGraphicFramePr>
            <a:graphicFrameLocks noChangeAspect="1"/>
          </p:cNvGraphicFramePr>
          <p:nvPr/>
        </p:nvGraphicFramePr>
        <p:xfrm>
          <a:off x="2025650" y="4724400"/>
          <a:ext cx="1874838" cy="1463675"/>
        </p:xfrm>
        <a:graphic>
          <a:graphicData uri="http://schemas.openxmlformats.org/presentationml/2006/ole">
            <mc:AlternateContent xmlns:mc="http://schemas.openxmlformats.org/markup-compatibility/2006">
              <mc:Choice xmlns:v="urn:schemas-microsoft-com:vml" Requires="v">
                <p:oleObj spid="_x0000_s21627" name="Equation" r:id="rId13" imgW="533160" imgH="419040" progId="Equation.DSMT4">
                  <p:embed/>
                </p:oleObj>
              </mc:Choice>
              <mc:Fallback>
                <p:oleObj name="Equation" r:id="rId13" imgW="533160" imgH="419040" progId="Equation.DSMT4">
                  <p:embed/>
                  <p:pic>
                    <p:nvPicPr>
                      <p:cNvPr id="0" name="Picture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25650" y="4724400"/>
                        <a:ext cx="1874838"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4000" dirty="0" smtClean="0">
                <a:solidFill>
                  <a:srgbClr val="00386B"/>
                </a:solidFill>
                <a:effectLst/>
              </a:rPr>
              <a:t>Calculating</a:t>
            </a:r>
            <a:r>
              <a:rPr lang="en-US" dirty="0" smtClean="0"/>
              <a:t> </a:t>
            </a:r>
            <a:r>
              <a:rPr lang="en-US" sz="4000" dirty="0" smtClean="0">
                <a:solidFill>
                  <a:srgbClr val="00386B"/>
                </a:solidFill>
                <a:effectLst/>
              </a:rPr>
              <a:t>Moment</a:t>
            </a:r>
            <a:r>
              <a:rPr lang="en-US" dirty="0" smtClean="0"/>
              <a:t> </a:t>
            </a:r>
            <a:r>
              <a:rPr lang="en-US" sz="4000" dirty="0" smtClean="0">
                <a:solidFill>
                  <a:srgbClr val="00386B"/>
                </a:solidFill>
                <a:effectLst/>
              </a:rPr>
              <a:t>of</a:t>
            </a:r>
            <a:r>
              <a:rPr lang="en-US" dirty="0" smtClean="0"/>
              <a:t> </a:t>
            </a:r>
            <a:r>
              <a:rPr lang="en-US" sz="4000" dirty="0" smtClean="0">
                <a:solidFill>
                  <a:srgbClr val="00386B"/>
                </a:solidFill>
                <a:effectLst/>
              </a:rPr>
              <a:t>Inertia</a:t>
            </a:r>
          </a:p>
        </p:txBody>
      </p:sp>
      <p:graphicFrame>
        <p:nvGraphicFramePr>
          <p:cNvPr id="36870" name="Object 48"/>
          <p:cNvGraphicFramePr>
            <a:graphicFrameLocks noChangeAspect="1"/>
          </p:cNvGraphicFramePr>
          <p:nvPr/>
        </p:nvGraphicFramePr>
        <p:xfrm>
          <a:off x="4800600" y="1219200"/>
          <a:ext cx="3400425" cy="1219200"/>
        </p:xfrm>
        <a:graphic>
          <a:graphicData uri="http://schemas.openxmlformats.org/presentationml/2006/ole">
            <mc:AlternateContent xmlns:mc="http://schemas.openxmlformats.org/markup-compatibility/2006">
              <mc:Choice xmlns:v="urn:schemas-microsoft-com:vml" Requires="v">
                <p:oleObj spid="_x0000_s22646" name="Equation" r:id="rId4" imgW="1346200" imgH="482600" progId="Equation.DSMT4">
                  <p:embed/>
                </p:oleObj>
              </mc:Choice>
              <mc:Fallback>
                <p:oleObj name="Equation" r:id="rId4" imgW="1346200" imgH="482600" progId="Equation.DSMT4">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19200"/>
                        <a:ext cx="34004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1" name="Object 49"/>
          <p:cNvGraphicFramePr>
            <a:graphicFrameLocks noGrp="1" noChangeAspect="1"/>
          </p:cNvGraphicFramePr>
          <p:nvPr>
            <p:ph idx="1"/>
          </p:nvPr>
        </p:nvGraphicFramePr>
        <p:xfrm>
          <a:off x="4987925" y="2620963"/>
          <a:ext cx="3740150" cy="1122362"/>
        </p:xfrm>
        <a:graphic>
          <a:graphicData uri="http://schemas.openxmlformats.org/presentationml/2006/ole">
            <mc:AlternateContent xmlns:mc="http://schemas.openxmlformats.org/markup-compatibility/2006">
              <mc:Choice xmlns:v="urn:schemas-microsoft-com:vml" Requires="v">
                <p:oleObj spid="_x0000_s22647" name="Equation" r:id="rId6" imgW="1524000" imgH="457200" progId="Equation.DSMT4">
                  <p:embed/>
                </p:oleObj>
              </mc:Choice>
              <mc:Fallback>
                <p:oleObj name="Equation" r:id="rId6" imgW="1524000" imgH="457200" progId="Equation.DSMT4">
                  <p:embed/>
                  <p:pic>
                    <p:nvPicPr>
                      <p:cNvPr id="0" name="Picture 49"/>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7925" y="2620963"/>
                        <a:ext cx="3740150" cy="1122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2" name="Object 50"/>
          <p:cNvGraphicFramePr>
            <a:graphicFrameLocks noChangeAspect="1"/>
          </p:cNvGraphicFramePr>
          <p:nvPr/>
        </p:nvGraphicFramePr>
        <p:xfrm>
          <a:off x="4938713" y="3886200"/>
          <a:ext cx="2813050" cy="1146175"/>
        </p:xfrm>
        <a:graphic>
          <a:graphicData uri="http://schemas.openxmlformats.org/presentationml/2006/ole">
            <mc:AlternateContent xmlns:mc="http://schemas.openxmlformats.org/markup-compatibility/2006">
              <mc:Choice xmlns:v="urn:schemas-microsoft-com:vml" Requires="v">
                <p:oleObj spid="_x0000_s22648" name="Equation" r:id="rId8" imgW="1028700" imgH="419100" progId="Equation.DSMT4">
                  <p:embed/>
                </p:oleObj>
              </mc:Choice>
              <mc:Fallback>
                <p:oleObj name="Equation" r:id="rId8" imgW="1028700" imgH="419100" progId="Equation.DSMT4">
                  <p:embed/>
                  <p:pic>
                    <p:nvPicPr>
                      <p:cNvPr id="0" name="Picture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8713" y="3886200"/>
                        <a:ext cx="2813050"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3" name="Object 51"/>
          <p:cNvGraphicFramePr>
            <a:graphicFrameLocks noChangeAspect="1"/>
          </p:cNvGraphicFramePr>
          <p:nvPr/>
        </p:nvGraphicFramePr>
        <p:xfrm>
          <a:off x="5407025" y="5278438"/>
          <a:ext cx="2139950" cy="684212"/>
        </p:xfrm>
        <a:graphic>
          <a:graphicData uri="http://schemas.openxmlformats.org/presentationml/2006/ole">
            <mc:AlternateContent xmlns:mc="http://schemas.openxmlformats.org/markup-compatibility/2006">
              <mc:Choice xmlns:v="urn:schemas-microsoft-com:vml" Requires="v">
                <p:oleObj spid="_x0000_s22649" name="Equation" r:id="rId10" imgW="634725" imgH="203112" progId="Equation.DSMT4">
                  <p:embed/>
                </p:oleObj>
              </mc:Choice>
              <mc:Fallback>
                <p:oleObj name="Equation" r:id="rId10" imgW="634725" imgH="203112" progId="Equation.DSMT4">
                  <p:embed/>
                  <p:pic>
                    <p:nvPicPr>
                      <p:cNvPr id="0" name="Picture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7025" y="5278438"/>
                        <a:ext cx="2139950"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82" name="Picture 10"/>
          <p:cNvPicPr>
            <a:picLocks noChangeAspect="1" noChangeArrowheads="1"/>
          </p:cNvPicPr>
          <p:nvPr/>
        </p:nvPicPr>
        <p:blipFill>
          <a:blip r:embed="rId12"/>
          <a:srcRect/>
          <a:stretch>
            <a:fillRect/>
          </a:stretch>
        </p:blipFill>
        <p:spPr bwMode="auto">
          <a:xfrm>
            <a:off x="0" y="1447800"/>
            <a:ext cx="4733925" cy="2733675"/>
          </a:xfrm>
          <a:prstGeom prst="rect">
            <a:avLst/>
          </a:prstGeom>
          <a:noFill/>
          <a:ln w="9525">
            <a:noFill/>
            <a:miter lim="800000"/>
            <a:headEnd/>
            <a:tailEnd/>
          </a:ln>
        </p:spPr>
      </p:pic>
      <p:sp>
        <p:nvSpPr>
          <p:cNvPr id="22583" name="Text Box 11"/>
          <p:cNvSpPr txBox="1">
            <a:spLocks noChangeArrowheads="1"/>
          </p:cNvSpPr>
          <p:nvPr/>
        </p:nvSpPr>
        <p:spPr bwMode="auto">
          <a:xfrm>
            <a:off x="762000" y="762000"/>
            <a:ext cx="7543800" cy="519113"/>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Calculate beam B moment of inertia</a:t>
            </a:r>
          </a:p>
        </p:txBody>
      </p:sp>
      <p:graphicFrame>
        <p:nvGraphicFramePr>
          <p:cNvPr id="22580" name="Object 52"/>
          <p:cNvGraphicFramePr>
            <a:graphicFrameLocks noChangeAspect="1"/>
          </p:cNvGraphicFramePr>
          <p:nvPr/>
        </p:nvGraphicFramePr>
        <p:xfrm>
          <a:off x="1949450" y="4800600"/>
          <a:ext cx="1874838" cy="1463675"/>
        </p:xfrm>
        <a:graphic>
          <a:graphicData uri="http://schemas.openxmlformats.org/presentationml/2006/ole">
            <mc:AlternateContent xmlns:mc="http://schemas.openxmlformats.org/markup-compatibility/2006">
              <mc:Choice xmlns:v="urn:schemas-microsoft-com:vml" Requires="v">
                <p:oleObj spid="_x0000_s22650" name="Equation" r:id="rId13" imgW="533160" imgH="419040" progId="Equation.DSMT4">
                  <p:embed/>
                </p:oleObj>
              </mc:Choice>
              <mc:Fallback>
                <p:oleObj name="Equation" r:id="rId13" imgW="533160" imgH="419040" progId="Equation.DSMT4">
                  <p:embed/>
                  <p:pic>
                    <p:nvPicPr>
                      <p:cNvPr id="0" name="Picture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9450" y="4800600"/>
                        <a:ext cx="1874838"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80" name="Rectangle 2"/>
          <p:cNvSpPr>
            <a:spLocks noGrp="1" noChangeArrowheads="1"/>
          </p:cNvSpPr>
          <p:nvPr>
            <p:ph type="title"/>
          </p:nvPr>
        </p:nvSpPr>
        <p:spPr>
          <a:xfrm>
            <a:off x="0" y="-152400"/>
            <a:ext cx="8229600" cy="838200"/>
          </a:xfrm>
        </p:spPr>
        <p:txBody>
          <a:bodyPr/>
          <a:lstStyle/>
          <a:p>
            <a:pPr eaLnBrk="1" hangingPunct="1"/>
            <a:r>
              <a:rPr lang="en-US" sz="4000" dirty="0" smtClean="0">
                <a:solidFill>
                  <a:srgbClr val="00386B"/>
                </a:solidFill>
                <a:effectLst/>
              </a:rPr>
              <a:t>Moment of Inertia</a:t>
            </a:r>
          </a:p>
        </p:txBody>
      </p:sp>
      <p:pic>
        <p:nvPicPr>
          <p:cNvPr id="22551" name="Picture 23" descr="try1"/>
          <p:cNvPicPr>
            <a:picLocks noChangeAspect="1" noChangeArrowheads="1" noCrop="1"/>
          </p:cNvPicPr>
          <p:nvPr/>
        </p:nvPicPr>
        <p:blipFill>
          <a:blip r:embed="rId4"/>
          <a:srcRect/>
          <a:stretch>
            <a:fillRect/>
          </a:stretch>
        </p:blipFill>
        <p:spPr bwMode="auto">
          <a:xfrm>
            <a:off x="457200" y="838200"/>
            <a:ext cx="7467600" cy="3346450"/>
          </a:xfrm>
          <a:prstGeom prst="rect">
            <a:avLst/>
          </a:prstGeom>
          <a:noFill/>
          <a:ln w="9525">
            <a:noFill/>
            <a:miter lim="800000"/>
            <a:headEnd/>
            <a:tailEnd/>
          </a:ln>
        </p:spPr>
      </p:pic>
      <p:sp>
        <p:nvSpPr>
          <p:cNvPr id="22546" name="AutoShape 18"/>
          <p:cNvSpPr>
            <a:spLocks noChangeArrowheads="1"/>
          </p:cNvSpPr>
          <p:nvPr/>
        </p:nvSpPr>
        <p:spPr bwMode="auto">
          <a:xfrm>
            <a:off x="6324600" y="533400"/>
            <a:ext cx="1778000" cy="762000"/>
          </a:xfrm>
          <a:prstGeom prst="borderCallout1">
            <a:avLst>
              <a:gd name="adj1" fmla="val 47550"/>
              <a:gd name="adj2" fmla="val -790"/>
              <a:gd name="adj3" fmla="val 198900"/>
              <a:gd name="adj4" fmla="val -57533"/>
            </a:avLst>
          </a:prstGeom>
          <a:solidFill>
            <a:srgbClr val="FFFF99"/>
          </a:solidFill>
          <a:ln w="15875">
            <a:solidFill>
              <a:schemeClr val="tx1"/>
            </a:solidFill>
            <a:round/>
            <a:headEnd/>
            <a:tailEnd/>
          </a:ln>
        </p:spPr>
        <p:txBody>
          <a:bodyPr anchor="ctr"/>
          <a:lstStyle/>
          <a:p>
            <a:pPr algn="ctr"/>
            <a:r>
              <a:rPr lang="en-US" dirty="0"/>
              <a:t>14Times Stiffer</a:t>
            </a:r>
          </a:p>
        </p:txBody>
      </p:sp>
      <p:graphicFrame>
        <p:nvGraphicFramePr>
          <p:cNvPr id="23578" name="Object 26"/>
          <p:cNvGraphicFramePr>
            <a:graphicFrameLocks noChangeAspect="1"/>
          </p:cNvGraphicFramePr>
          <p:nvPr/>
        </p:nvGraphicFramePr>
        <p:xfrm>
          <a:off x="820738" y="4689475"/>
          <a:ext cx="2533650" cy="762000"/>
        </p:xfrm>
        <a:graphic>
          <a:graphicData uri="http://schemas.openxmlformats.org/presentationml/2006/ole">
            <mc:AlternateContent xmlns:mc="http://schemas.openxmlformats.org/markup-compatibility/2006">
              <mc:Choice xmlns:v="urn:schemas-microsoft-com:vml" Requires="v">
                <p:oleObj spid="_x0000_s23606" name="Equation" r:id="rId5" imgW="761669" imgH="228501" progId="Equation.DSMT4">
                  <p:embed/>
                </p:oleObj>
              </mc:Choice>
              <mc:Fallback>
                <p:oleObj name="Equation" r:id="rId5" imgW="761669" imgH="228501" progId="Equation.DSMT4">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738" y="4689475"/>
                        <a:ext cx="253365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79" name="Object 27"/>
          <p:cNvGraphicFramePr>
            <a:graphicFrameLocks noGrp="1" noChangeAspect="1"/>
          </p:cNvGraphicFramePr>
          <p:nvPr>
            <p:ph idx="1"/>
          </p:nvPr>
        </p:nvGraphicFramePr>
        <p:xfrm>
          <a:off x="5106988" y="4648200"/>
          <a:ext cx="2838450" cy="823913"/>
        </p:xfrm>
        <a:graphic>
          <a:graphicData uri="http://schemas.openxmlformats.org/presentationml/2006/ole">
            <mc:AlternateContent xmlns:mc="http://schemas.openxmlformats.org/markup-compatibility/2006">
              <mc:Choice xmlns:v="urn:schemas-microsoft-com:vml" Requires="v">
                <p:oleObj spid="_x0000_s23607" name="Equation" r:id="rId7" imgW="787400" imgH="228600" progId="Equation.DSMT4">
                  <p:embed/>
                </p:oleObj>
              </mc:Choice>
              <mc:Fallback>
                <p:oleObj name="Equation" r:id="rId7" imgW="787400" imgH="228600" progId="Equation.DSMT4">
                  <p:embed/>
                  <p:pic>
                    <p:nvPicPr>
                      <p:cNvPr id="0" name="Picture 27"/>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6988" y="4648200"/>
                        <a:ext cx="2838450"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83" name="TextBox 7"/>
          <p:cNvSpPr txBox="1">
            <a:spLocks noChangeArrowheads="1"/>
          </p:cNvSpPr>
          <p:nvPr/>
        </p:nvSpPr>
        <p:spPr bwMode="auto">
          <a:xfrm>
            <a:off x="8001000" y="2590800"/>
            <a:ext cx="914400" cy="646113"/>
          </a:xfrm>
          <a:prstGeom prst="rect">
            <a:avLst/>
          </a:prstGeom>
          <a:noFill/>
          <a:ln w="9525">
            <a:noFill/>
            <a:miter lim="800000"/>
            <a:headEnd/>
            <a:tailEnd/>
          </a:ln>
        </p:spPr>
        <p:txBody>
          <a:bodyPr>
            <a:spAutoFit/>
          </a:bodyPr>
          <a:lstStyle/>
          <a:p>
            <a:pPr algn="ctr"/>
            <a:r>
              <a:rPr lang="en-US" dirty="0"/>
              <a:t>Beam A</a:t>
            </a:r>
          </a:p>
        </p:txBody>
      </p:sp>
      <p:sp>
        <p:nvSpPr>
          <p:cNvPr id="23584" name="TextBox 8"/>
          <p:cNvSpPr txBox="1">
            <a:spLocks noChangeArrowheads="1"/>
          </p:cNvSpPr>
          <p:nvPr/>
        </p:nvSpPr>
        <p:spPr bwMode="auto">
          <a:xfrm>
            <a:off x="7315200" y="3810000"/>
            <a:ext cx="914400" cy="646113"/>
          </a:xfrm>
          <a:prstGeom prst="rect">
            <a:avLst/>
          </a:prstGeom>
          <a:noFill/>
          <a:ln w="9525">
            <a:noFill/>
            <a:miter lim="800000"/>
            <a:headEnd/>
            <a:tailEnd/>
          </a:ln>
        </p:spPr>
        <p:txBody>
          <a:bodyPr>
            <a:spAutoFit/>
          </a:bodyPr>
          <a:lstStyle/>
          <a:p>
            <a:pPr algn="ctr"/>
            <a:r>
              <a:rPr lang="en-US" dirty="0"/>
              <a:t>Beam B</a:t>
            </a:r>
          </a:p>
        </p:txBody>
      </p:sp>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52400"/>
            <a:ext cx="9144000" cy="838200"/>
          </a:xfrm>
        </p:spPr>
        <p:txBody>
          <a:bodyPr/>
          <a:lstStyle/>
          <a:p>
            <a:pPr eaLnBrk="1" hangingPunct="1">
              <a:defRPr/>
            </a:pPr>
            <a:r>
              <a:rPr lang="en-US" dirty="0" smtClean="0"/>
              <a:t>Moment of Inertia – Composite Shapes</a:t>
            </a:r>
          </a:p>
        </p:txBody>
      </p:sp>
      <p:pic>
        <p:nvPicPr>
          <p:cNvPr id="51202" name="Picture 15"/>
          <p:cNvPicPr>
            <a:picLocks noChangeAspect="1" noChangeArrowheads="1"/>
          </p:cNvPicPr>
          <p:nvPr/>
        </p:nvPicPr>
        <p:blipFill>
          <a:blip r:embed="rId3"/>
          <a:srcRect/>
          <a:stretch>
            <a:fillRect/>
          </a:stretch>
        </p:blipFill>
        <p:spPr bwMode="auto">
          <a:xfrm>
            <a:off x="381000" y="1295400"/>
            <a:ext cx="4132263" cy="4110038"/>
          </a:xfrm>
          <a:prstGeom prst="rect">
            <a:avLst/>
          </a:prstGeom>
          <a:noFill/>
          <a:ln w="9525">
            <a:noFill/>
            <a:miter lim="800000"/>
            <a:headEnd/>
            <a:tailEnd/>
          </a:ln>
        </p:spPr>
      </p:pic>
      <p:sp>
        <p:nvSpPr>
          <p:cNvPr id="51203" name="Text Box 16"/>
          <p:cNvSpPr txBox="1">
            <a:spLocks noChangeArrowheads="1"/>
          </p:cNvSpPr>
          <p:nvPr/>
        </p:nvSpPr>
        <p:spPr bwMode="auto">
          <a:xfrm>
            <a:off x="4953000" y="1676400"/>
            <a:ext cx="3657600" cy="1554163"/>
          </a:xfrm>
          <a:prstGeom prst="rect">
            <a:avLst/>
          </a:prstGeom>
          <a:noFill/>
          <a:ln w="9525">
            <a:noFill/>
            <a:miter lim="800000"/>
            <a:headEnd/>
            <a:tailEnd/>
          </a:ln>
        </p:spPr>
        <p:txBody>
          <a:bodyPr>
            <a:spAutoFit/>
          </a:bodyPr>
          <a:lstStyle/>
          <a:p>
            <a:pPr>
              <a:spcBef>
                <a:spcPct val="50000"/>
              </a:spcBef>
            </a:pPr>
            <a:r>
              <a:rPr lang="en-US" sz="3200" dirty="0"/>
              <a:t>Why are composite shapes used in structural design?</a:t>
            </a:r>
            <a:r>
              <a:rPr lang="en-US" dirty="0"/>
              <a:t> </a:t>
            </a:r>
          </a:p>
        </p:txBody>
      </p:sp>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0338&quot;&gt;&lt;object type=&quot;3&quot; unique_id=&quot;10339&quot;&gt;&lt;property id=&quot;20148&quot; value=&quot;5&quot;/&gt;&lt;property id=&quot;20300&quot; value=&quot;Slide 1 - &amp;quot;Introduction to Structural Member Properties&amp;quot;&quot;/&gt;&lt;property id=&quot;20307&quot; value=&quot;278&quot;/&gt;&lt;/object&gt;&lt;object type=&quot;3&quot; unique_id=&quot;10340&quot;&gt;&lt;property id=&quot;20148&quot; value=&quot;5&quot;/&gt;&lt;property id=&quot;20300&quot; value=&quot;Slide 2 - &amp;quot;Structural Member Properties&amp;quot;&quot;/&gt;&lt;property id=&quot;20307&quot; value=&quot;258&quot;/&gt;&lt;/object&gt;&lt;object type=&quot;3&quot; unique_id=&quot;10341&quot;&gt;&lt;property id=&quot;20148&quot; value=&quot;5&quot;/&gt;&lt;property id=&quot;20300&quot; value=&quot;Slide 3 - &amp;quot;Moment of Inertia Principles&amp;quot;&quot;/&gt;&lt;property id=&quot;20307&quot; value=&quot;260&quot;/&gt;&lt;/object&gt;&lt;object type=&quot;3&quot; unique_id=&quot;10342&quot;&gt;&lt;property id=&quot;20148&quot; value=&quot;5&quot;/&gt;&lt;property id=&quot;20300&quot; value=&quot;Slide 4 - &amp;quot;Moment of Inertia Principles&amp;quot;&quot;/&gt;&lt;property id=&quot;20307&quot; value=&quot;268&quot;/&gt;&lt;/object&gt;&lt;object type=&quot;3&quot; unique_id=&quot;10343&quot;&gt;&lt;property id=&quot;20148&quot; value=&quot;5&quot;/&gt;&lt;property id=&quot;20300&quot; value=&quot;Slide 5 - &amp;quot;Calculating Moment of Inertia – Rectangles&amp;quot;&quot;/&gt;&lt;property id=&quot;20307&quot; value=&quot;262&quot;/&gt;&lt;/object&gt;&lt;object type=&quot;3&quot; unique_id=&quot;10344&quot;&gt;&lt;property id=&quot;20148&quot; value=&quot;5&quot;/&gt;&lt;property id=&quot;20300&quot; value=&quot;Slide 6 - &amp;quot;Calculating Moment of Inertia&amp;quot;&quot;/&gt;&lt;property id=&quot;20307&quot; value=&quot;263&quot;/&gt;&lt;/object&gt;&lt;object type=&quot;3&quot; unique_id=&quot;10345&quot;&gt;&lt;property id=&quot;20148&quot; value=&quot;5&quot;/&gt;&lt;property id=&quot;20300&quot; value=&quot;Slide 7 - &amp;quot;Calculating Moment of Inertia&amp;quot;&quot;/&gt;&lt;property id=&quot;20307&quot; value=&quot;269&quot;/&gt;&lt;/object&gt;&lt;object type=&quot;3&quot; unique_id=&quot;10346&quot;&gt;&lt;property id=&quot;20148&quot; value=&quot;5&quot;/&gt;&lt;property id=&quot;20300&quot; value=&quot;Slide 8 - &amp;quot;Moment of Inertia&amp;quot;&quot;/&gt;&lt;property id=&quot;20307&quot; value=&quot;265&quot;/&gt;&lt;/object&gt;&lt;object type=&quot;3&quot; unique_id=&quot;10347&quot;&gt;&lt;property id=&quot;20148&quot; value=&quot;5&quot;/&gt;&lt;property id=&quot;20300&quot; value=&quot;Slide 9 - &amp;quot;Moment of Inertia – Composite Shapes&amp;quot;&quot;/&gt;&lt;property id=&quot;20307&quot; value=&quot;266&quot;/&gt;&lt;/object&gt;&lt;object type=&quot;3&quot; unique_id=&quot;10348&quot;&gt;&lt;property id=&quot;20148&quot; value=&quot;5&quot;/&gt;&lt;property id=&quot;20300&quot; value=&quot;Slide 10 - &amp;quot;Non-Composite vs. Composite Beams&amp;quot;&quot;/&gt;&lt;property id=&quot;20307&quot; value=&quot;267&quot;/&gt;&lt;/object&gt;&lt;object type=&quot;3&quot; unique_id=&quot;10349&quot;&gt;&lt;property id=&quot;20148&quot; value=&quot;5&quot;/&gt;&lt;property id=&quot;20300&quot; value=&quot;Slide 11&quot;/&gt;&lt;property id=&quot;20307&quot; value=&quot;273&quot;/&gt;&lt;/object&gt;&lt;object type=&quot;3&quot; unique_id=&quot;10350&quot;&gt;&lt;property id=&quot;20148&quot; value=&quot;5&quot;/&gt;&lt;property id=&quot;20300&quot; value=&quot;Slide 12 - &amp;quot;Modulus of Elasticity Principles&amp;quot;&quot;/&gt;&lt;property id=&quot;20307&quot; value=&quot;270&quot;/&gt;&lt;/object&gt;&lt;object type=&quot;3&quot; unique_id=&quot;10351&quot;&gt;&lt;property id=&quot;20148&quot; value=&quot;5&quot;/&gt;&lt;property id=&quot;20300&quot; value=&quot;Slide 13 - &amp;quot;Modulus of Elasticity Principles&amp;quot;&quot;/&gt;&lt;property id=&quot;20307&quot; value=&quot;272&quot;/&gt;&lt;/object&gt;&lt;object type=&quot;3&quot; unique_id=&quot;10352&quot;&gt;&lt;property id=&quot;20148&quot; value=&quot;5&quot;/&gt;&lt;property id=&quot;20300&quot; value=&quot;Slide 14&quot;/&gt;&lt;property id=&quot;20307&quot; value=&quot;277&quot;/&gt;&lt;/object&gt;&lt;object type=&quot;3&quot; unique_id=&quot;10353&quot;&gt;&lt;property id=&quot;20148&quot; value=&quot;5&quot;/&gt;&lt;property id=&quot;20300&quot; value=&quot;Slide 15 - &amp;quot;Calculating Beam Deflection&amp;quot;&quot;/&gt;&lt;property id=&quot;20307&quot; value=&quot;271&quot;/&gt;&lt;/object&gt;&lt;object type=&quot;3&quot; unique_id=&quot;10354&quot;&gt;&lt;property id=&quot;20148&quot; value=&quot;5&quot;/&gt;&lt;property id=&quot;20300&quot; value=&quot;Slide 16 - &amp;quot;Calculating Beam Deflection&amp;quot;&quot;/&gt;&lt;property id=&quot;20307&quot; value=&quot;274&quot;/&gt;&lt;/object&gt;&lt;object type=&quot;3&quot; unique_id=&quot;10355&quot;&gt;&lt;property id=&quot;20148&quot; value=&quot;5&quot;/&gt;&lt;property id=&quot;20300&quot; value=&quot;Slide 17 - &amp;quot;Calculating Beam Deflection&amp;quot;&quot;/&gt;&lt;property id=&quot;20307&quot; value=&quot;275&quot;/&gt;&lt;/object&gt;&lt;object type=&quot;3&quot; unique_id=&quot;10356&quot;&gt;&lt;property id=&quot;20148&quot; value=&quot;5&quot;/&gt;&lt;property id=&quot;20300&quot; value=&quot;Slide 18 - &amp;quot;Douglas Fir vs. ABS Plastic&amp;quot;&quot;/&gt;&lt;property id=&quot;20307&quot; value=&quot;276&quot;/&gt;&lt;/object&gt;&lt;/object&gt;&lt;object type=&quot;8&quot; unique_id=&quot;10376&quo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9235FAAB3A6C45B68E209888EDCD6D" ma:contentTypeVersion="1" ma:contentTypeDescription="Create a new document." ma:contentTypeScope="" ma:versionID="a2e51b4465781ee61c1be13b06600764">
  <xsd:schema xmlns:xsd="http://www.w3.org/2001/XMLSchema" xmlns:xs="http://www.w3.org/2001/XMLSchema" xmlns:p="http://schemas.microsoft.com/office/2006/metadata/properties" xmlns:ns3="7ceb0ffb-2088-4669-913c-61eab4515a9c" targetNamespace="http://schemas.microsoft.com/office/2006/metadata/properties" ma:root="true" ma:fieldsID="5953469f158cc4a2b9daa4bb352e0bea" ns3:_="">
    <xsd:import namespace="7ceb0ffb-2088-4669-913c-61eab4515a9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b0ffb-2088-4669-913c-61eab4515a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E8C991-C249-4F72-8A78-9B9B860C2709}">
  <ds:schemaRefs>
    <ds:schemaRef ds:uri="http://schemas.microsoft.com/sharepoint/v3/contenttype/forms"/>
  </ds:schemaRefs>
</ds:datastoreItem>
</file>

<file path=customXml/itemProps2.xml><?xml version="1.0" encoding="utf-8"?>
<ds:datastoreItem xmlns:ds="http://schemas.openxmlformats.org/officeDocument/2006/customXml" ds:itemID="{86BBA774-566A-4B78-8AB8-0A0BA399F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b0ffb-2088-4669-913c-61eab4515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94AC5-344F-4732-958D-B83815A3F62A}">
  <ds:schemaRefs>
    <ds:schemaRef ds:uri="http://www.w3.org/XML/1998/namespace"/>
    <ds:schemaRef ds:uri="7ceb0ffb-2088-4669-913c-61eab4515a9c"/>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Curriculum</Template>
  <TotalTime>2290</TotalTime>
  <Words>1737</Words>
  <Application>Microsoft Office PowerPoint</Application>
  <PresentationFormat>On-screen Show (4:3)</PresentationFormat>
  <Paragraphs>249</Paragraphs>
  <Slides>18</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2" baseType="lpstr">
      <vt:lpstr>Curriculum</vt:lpstr>
      <vt:lpstr>1_Custom Design</vt:lpstr>
      <vt:lpstr>CurriculumTemplate</vt:lpstr>
      <vt:lpstr>Equation</vt:lpstr>
      <vt:lpstr>PowerPoint Presentation</vt:lpstr>
      <vt:lpstr>Structural Member Properties</vt:lpstr>
      <vt:lpstr>Moment of Inertia Principles</vt:lpstr>
      <vt:lpstr>Moment of Inertia Principles</vt:lpstr>
      <vt:lpstr>Calculating Moment of Inertia – Rectangles</vt:lpstr>
      <vt:lpstr>Calculating Moment of Inertia</vt:lpstr>
      <vt:lpstr>Calculating Moment of Inertia</vt:lpstr>
      <vt:lpstr>Moment of Inertia</vt:lpstr>
      <vt:lpstr>Moment of Inertia – Composite Shapes</vt:lpstr>
      <vt:lpstr>Non-Composite vs. Composite Beams</vt:lpstr>
      <vt:lpstr>PowerPoint Presentation</vt:lpstr>
      <vt:lpstr>Modulus of Elasticity Principles</vt:lpstr>
      <vt:lpstr>Modulus of Elasticity Principles</vt:lpstr>
      <vt:lpstr>PowerPoint Presentation</vt:lpstr>
      <vt:lpstr>Calculating Beam Deflection</vt:lpstr>
      <vt:lpstr>Calculating Beam Deflection</vt:lpstr>
      <vt:lpstr>Calculating Beam Deflection</vt:lpstr>
      <vt:lpstr>Douglas Fir vs. ABS Plastic</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Structural Member Properties</dc:title>
  <dc:subject>POE - Unit 2 - Lesson 2.1 - Statics</dc:subject>
  <dc:creator>POE Revision Team</dc:creator>
  <cp:lastModifiedBy>Jason Rausch</cp:lastModifiedBy>
  <cp:revision>105</cp:revision>
  <dcterms:created xsi:type="dcterms:W3CDTF">2008-05-20T14:22:06Z</dcterms:created>
  <dcterms:modified xsi:type="dcterms:W3CDTF">2015-05-18T13:22:42Z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0x010100889235FAAB3A6C45B68E209888EDCD6D</vt:lpwstr>
  </property>
  <property fmtid="{D5CDD505-2E9C-101B-9397-08002B2CF9AE}" pid="3" name="IsMyDocuments">
    <vt:bool>true</vt:bool>
  </property>
</Properties>
</file>