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4"/>
    <p:sldMasterId id="2147483723" r:id="rId5"/>
  </p:sldMasterIdLst>
  <p:notesMasterIdLst>
    <p:notesMasterId r:id="rId21"/>
  </p:notesMasterIdLst>
  <p:handoutMasterIdLst>
    <p:handoutMasterId r:id="rId22"/>
  </p:handoutMasterIdLst>
  <p:sldIdLst>
    <p:sldId id="461" r:id="rId6"/>
    <p:sldId id="434" r:id="rId7"/>
    <p:sldId id="433" r:id="rId8"/>
    <p:sldId id="444" r:id="rId9"/>
    <p:sldId id="443" r:id="rId10"/>
    <p:sldId id="439" r:id="rId11"/>
    <p:sldId id="458" r:id="rId12"/>
    <p:sldId id="459" r:id="rId13"/>
    <p:sldId id="445" r:id="rId14"/>
    <p:sldId id="446" r:id="rId15"/>
    <p:sldId id="453" r:id="rId16"/>
    <p:sldId id="457" r:id="rId17"/>
    <p:sldId id="437" r:id="rId18"/>
    <p:sldId id="456" r:id="rId19"/>
    <p:sldId id="454" r:id="rId20"/>
  </p:sldIdLst>
  <p:sldSz cx="9144000" cy="6858000" type="screen4x3"/>
  <p:notesSz cx="6954838" cy="9240838"/>
  <p:custDataLst>
    <p:tags r:id="rId2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6B"/>
    <a:srgbClr val="FF3300"/>
    <a:srgbClr val="0000FF"/>
    <a:srgbClr val="FF0000"/>
    <a:srgbClr val="33CC33"/>
    <a:srgbClr val="00CC00"/>
    <a:srgbClr val="B00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87" autoAdjust="0"/>
    <p:restoredTop sz="89085" autoAdjust="0"/>
  </p:normalViewPr>
  <p:slideViewPr>
    <p:cSldViewPr snapToGrid="0">
      <p:cViewPr varScale="1">
        <p:scale>
          <a:sx n="109" d="100"/>
          <a:sy n="109" d="100"/>
        </p:scale>
        <p:origin x="-192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76"/>
    </p:cViewPr>
  </p:sorterViewPr>
  <p:notesViewPr>
    <p:cSldViewPr snapToGrid="0">
      <p:cViewPr varScale="1">
        <p:scale>
          <a:sx n="57" d="100"/>
          <a:sy n="57" d="100"/>
        </p:scale>
        <p:origin x="-624" y="-84"/>
      </p:cViewPr>
      <p:guideLst>
        <p:guide orient="horz" pos="2911"/>
        <p:guide pos="219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6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r>
              <a:rPr lang="en-US"/>
              <a:t>Free Body Diagrams</a:t>
            </a:r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86188" y="0"/>
            <a:ext cx="301466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/>
            </a:lvl1pPr>
          </a:lstStyle>
          <a:p>
            <a:pPr>
              <a:defRPr/>
            </a:pPr>
            <a:r>
              <a:rPr lang="en-US"/>
              <a:t>Principles of Engineering</a:t>
            </a:r>
            <a:r>
              <a:rPr lang="en-US" baseline="30000"/>
              <a:t>TM</a:t>
            </a:r>
            <a:endParaRPr lang="en-US"/>
          </a:p>
          <a:p>
            <a:pPr>
              <a:defRPr/>
            </a:pPr>
            <a:r>
              <a:rPr lang="en-US"/>
              <a:t>Unit </a:t>
            </a:r>
            <a:r>
              <a:rPr lang="en-US" smtClean="0"/>
              <a:t>2 </a:t>
            </a:r>
            <a:r>
              <a:rPr lang="en-US"/>
              <a:t>– Lesson </a:t>
            </a:r>
            <a:r>
              <a:rPr lang="en-US" smtClean="0"/>
              <a:t>2.1 </a:t>
            </a:r>
            <a:r>
              <a:rPr lang="en-US"/>
              <a:t>- Statics</a:t>
            </a:r>
          </a:p>
        </p:txBody>
      </p:sp>
      <p:sp>
        <p:nvSpPr>
          <p:cNvPr id="66568" name="Rectangle 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0163"/>
            <a:ext cx="30130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defTabSz="928688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Project Lead The Way, Inc.</a:t>
            </a:r>
            <a:endParaRPr lang="en-US" baseline="30000"/>
          </a:p>
          <a:p>
            <a:pPr>
              <a:defRPr/>
            </a:pPr>
            <a:r>
              <a:rPr lang="en-US"/>
              <a:t>Copyright </a:t>
            </a:r>
            <a:r>
              <a:rPr lang="en-US" smtClean="0"/>
              <a:t>2010</a:t>
            </a: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6569" name="Rectangle 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3650" y="8683625"/>
            <a:ext cx="30146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C1935702-3524-409E-ADF1-69BDDFD22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85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3738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7100" y="4389438"/>
            <a:ext cx="5100638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3912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r>
              <a:rPr lang="en-US"/>
              <a:t>Free Body Diagrams</a:t>
            </a:r>
          </a:p>
        </p:txBody>
      </p:sp>
      <p:sp>
        <p:nvSpPr>
          <p:cNvPr id="123913" name="Rectangle 9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86188" y="0"/>
            <a:ext cx="301466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/>
            </a:lvl1pPr>
          </a:lstStyle>
          <a:p>
            <a:pPr>
              <a:defRPr/>
            </a:pPr>
            <a:r>
              <a:rPr lang="en-US"/>
              <a:t>Principles of Engineering</a:t>
            </a:r>
            <a:r>
              <a:rPr lang="en-US" baseline="30000"/>
              <a:t>TM</a:t>
            </a:r>
            <a:endParaRPr lang="en-US"/>
          </a:p>
          <a:p>
            <a:pPr>
              <a:defRPr/>
            </a:pPr>
            <a:r>
              <a:rPr lang="en-US"/>
              <a:t>Unit 2 – Lesson 2.1 - Statics</a:t>
            </a:r>
          </a:p>
        </p:txBody>
      </p:sp>
      <p:sp>
        <p:nvSpPr>
          <p:cNvPr id="20486" name="Rectangle 10"/>
          <p:cNvSpPr>
            <a:spLocks noChangeArrowheads="1"/>
          </p:cNvSpPr>
          <p:nvPr/>
        </p:nvSpPr>
        <p:spPr bwMode="auto">
          <a:xfrm>
            <a:off x="0" y="8920163"/>
            <a:ext cx="3013075" cy="466725"/>
          </a:xfrm>
          <a:prstGeom prst="rect">
            <a:avLst/>
          </a:prstGeom>
          <a:noFill/>
          <a:ln>
            <a:noFill/>
          </a:ln>
          <a:extLst/>
        </p:spPr>
        <p:txBody>
          <a:bodyPr lIns="92930" tIns="46465" rIns="92930" bIns="46465" anchor="b"/>
          <a:lstStyle/>
          <a:p>
            <a:pPr defTabSz="928688" eaLnBrk="0" hangingPunct="0">
              <a:defRPr/>
            </a:pPr>
            <a:endParaRPr lang="en-US" sz="1200"/>
          </a:p>
          <a:p>
            <a:pPr defTabSz="928688" eaLnBrk="0" hangingPunct="0">
              <a:defRPr/>
            </a:pPr>
            <a:endParaRPr lang="en-US" sz="1200"/>
          </a:p>
          <a:p>
            <a:pPr defTabSz="928688" eaLnBrk="0" hangingPunct="0">
              <a:defRPr/>
            </a:pPr>
            <a:endParaRPr lang="en-US" sz="1200"/>
          </a:p>
          <a:p>
            <a:pPr defTabSz="928688">
              <a:defRPr/>
            </a:pPr>
            <a:endParaRPr lang="en-US" sz="1200"/>
          </a:p>
          <a:p>
            <a:pPr defTabSz="928688">
              <a:defRPr/>
            </a:pPr>
            <a:endParaRPr lang="en-US" sz="1200"/>
          </a:p>
          <a:p>
            <a:pPr defTabSz="928688" eaLnBrk="0" hangingPunct="0">
              <a:defRPr/>
            </a:pPr>
            <a:r>
              <a:rPr lang="en-US" sz="1200"/>
              <a:t>Project Lead The Way, Inc.</a:t>
            </a:r>
            <a:endParaRPr lang="en-US" sz="1200" baseline="30000">
              <a:cs typeface="Arial" charset="0"/>
            </a:endParaRPr>
          </a:p>
          <a:p>
            <a:pPr defTabSz="928688" eaLnBrk="0" hangingPunct="0">
              <a:defRPr/>
            </a:pPr>
            <a:r>
              <a:rPr lang="en-US" sz="1200">
                <a:cs typeface="Arial" charset="0"/>
              </a:rPr>
              <a:t>Copyright 2010</a:t>
            </a:r>
          </a:p>
          <a:p>
            <a:pPr defTabSz="928688">
              <a:defRPr/>
            </a:pPr>
            <a:endParaRPr lang="en-US" sz="1200"/>
          </a:p>
        </p:txBody>
      </p:sp>
      <p:sp>
        <p:nvSpPr>
          <p:cNvPr id="20487" name="Rectangle 11"/>
          <p:cNvSpPr>
            <a:spLocks noChangeArrowheads="1"/>
          </p:cNvSpPr>
          <p:nvPr/>
        </p:nvSpPr>
        <p:spPr bwMode="auto">
          <a:xfrm>
            <a:off x="3803650" y="8694738"/>
            <a:ext cx="3014663" cy="465137"/>
          </a:xfrm>
          <a:prstGeom prst="rect">
            <a:avLst/>
          </a:prstGeom>
          <a:noFill/>
          <a:ln>
            <a:noFill/>
          </a:ln>
          <a:extLst/>
        </p:spPr>
        <p:txBody>
          <a:bodyPr lIns="92930" tIns="46465" rIns="92930" bIns="46465" anchor="b"/>
          <a:lstStyle/>
          <a:p>
            <a:pPr algn="r" defTabSz="928688">
              <a:defRPr/>
            </a:pPr>
            <a:fld id="{04D7A552-DBEA-40DB-B7C3-DB444D84A7A4}" type="slidenum">
              <a:rPr lang="en-US" sz="1200"/>
              <a:pPr algn="r" defTabSz="928688"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94730016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8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Free Body Diagrams</a:t>
            </a:r>
          </a:p>
        </p:txBody>
      </p:sp>
      <p:sp>
        <p:nvSpPr>
          <p:cNvPr id="21506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Principles of Engineering</a:t>
            </a:r>
            <a:r>
              <a:rPr lang="en-US" baseline="30000" smtClean="0"/>
              <a:t>TM</a:t>
            </a:r>
            <a:endParaRPr lang="en-US" smtClean="0"/>
          </a:p>
          <a:p>
            <a:r>
              <a:rPr lang="en-US" smtClean="0"/>
              <a:t>Unit 4 – Lesson 4.1 - Statics</a:t>
            </a: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Uniform motion means constant velocity. State of rest is constant velocity also, specifically v=0.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8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Free Body Diagrams</a:t>
            </a:r>
          </a:p>
        </p:txBody>
      </p:sp>
      <p:sp>
        <p:nvSpPr>
          <p:cNvPr id="31746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Principles of Engineering</a:t>
            </a:r>
            <a:r>
              <a:rPr lang="en-US" baseline="30000" smtClean="0"/>
              <a:t>TM</a:t>
            </a:r>
            <a:endParaRPr lang="en-US" smtClean="0"/>
          </a:p>
          <a:p>
            <a:r>
              <a:rPr lang="en-US" smtClean="0"/>
              <a:t>Unit 4 – Lesson 4.1 - Statics</a:t>
            </a: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8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Free Body Diagrams</a:t>
            </a:r>
          </a:p>
        </p:txBody>
      </p:sp>
      <p:sp>
        <p:nvSpPr>
          <p:cNvPr id="33794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Principles of Engineering</a:t>
            </a:r>
            <a:r>
              <a:rPr lang="en-US" baseline="30000" smtClean="0"/>
              <a:t>TM</a:t>
            </a:r>
            <a:endParaRPr lang="en-US" smtClean="0"/>
          </a:p>
          <a:p>
            <a:r>
              <a:rPr lang="en-US" smtClean="0"/>
              <a:t>Unit 4 – Lesson 4.1 - Statics</a:t>
            </a: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8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Free Body Diagrams</a:t>
            </a:r>
          </a:p>
        </p:txBody>
      </p:sp>
      <p:sp>
        <p:nvSpPr>
          <p:cNvPr id="35842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Principles of Engineering</a:t>
            </a:r>
            <a:r>
              <a:rPr lang="en-US" baseline="30000" smtClean="0"/>
              <a:t>TM</a:t>
            </a:r>
            <a:endParaRPr lang="en-US" smtClean="0"/>
          </a:p>
          <a:p>
            <a:r>
              <a:rPr lang="en-US" smtClean="0"/>
              <a:t>Unit 4 – Lesson 4.1 - Statics</a:t>
            </a: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8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Free Body Diagrams</a:t>
            </a:r>
          </a:p>
        </p:txBody>
      </p:sp>
      <p:sp>
        <p:nvSpPr>
          <p:cNvPr id="37890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Principles of Engineering</a:t>
            </a:r>
            <a:r>
              <a:rPr lang="en-US" baseline="30000" smtClean="0"/>
              <a:t>TM</a:t>
            </a:r>
            <a:endParaRPr lang="en-US" smtClean="0"/>
          </a:p>
          <a:p>
            <a:r>
              <a:rPr lang="en-US" smtClean="0"/>
              <a:t>Unit 4 – Lesson 4.1 - Statics</a:t>
            </a: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9939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Free Body Diagrams</a:t>
            </a:r>
          </a:p>
        </p:txBody>
      </p:sp>
      <p:sp>
        <p:nvSpPr>
          <p:cNvPr id="39940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Principles of Engineering</a:t>
            </a:r>
            <a:r>
              <a:rPr lang="en-US" baseline="30000" smtClean="0"/>
              <a:t>TM</a:t>
            </a:r>
            <a:endParaRPr lang="en-US" smtClean="0"/>
          </a:p>
          <a:p>
            <a:r>
              <a:rPr lang="en-US" smtClean="0"/>
              <a:t>Unit 4 – Lesson 4.1 - Statics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8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Free Body Diagrams</a:t>
            </a:r>
          </a:p>
        </p:txBody>
      </p:sp>
      <p:sp>
        <p:nvSpPr>
          <p:cNvPr id="13314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Principles of Engineering</a:t>
            </a:r>
            <a:r>
              <a:rPr lang="en-US" baseline="30000" smtClean="0"/>
              <a:t>TM</a:t>
            </a:r>
            <a:endParaRPr lang="en-US" smtClean="0"/>
          </a:p>
          <a:p>
            <a:r>
              <a:rPr lang="en-US" smtClean="0"/>
              <a:t>Unit 4 – Lesson 4.1 - Statics</a:t>
            </a: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600" smtClean="0"/>
              <a:t>Describes the relationship between velocity and forces.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8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Free Body Diagrams</a:t>
            </a:r>
          </a:p>
        </p:txBody>
      </p:sp>
      <p:sp>
        <p:nvSpPr>
          <p:cNvPr id="15362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Principles of Engineering</a:t>
            </a:r>
            <a:r>
              <a:rPr lang="en-US" baseline="30000" smtClean="0"/>
              <a:t>TM</a:t>
            </a:r>
            <a:endParaRPr lang="en-US" smtClean="0"/>
          </a:p>
          <a:p>
            <a:r>
              <a:rPr lang="en-US" smtClean="0"/>
              <a:t>Unit 4 – Lesson 4.1 - Statics</a:t>
            </a: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Describes the acceleration of an object in the direction of the net force applied to it.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8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Free Body Diagrams</a:t>
            </a:r>
          </a:p>
        </p:txBody>
      </p:sp>
      <p:sp>
        <p:nvSpPr>
          <p:cNvPr id="17410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Principles of Engineering</a:t>
            </a:r>
            <a:r>
              <a:rPr lang="en-US" baseline="30000" smtClean="0"/>
              <a:t>TM</a:t>
            </a:r>
            <a:endParaRPr lang="en-US" smtClean="0"/>
          </a:p>
          <a:p>
            <a:r>
              <a:rPr lang="en-US" smtClean="0"/>
              <a:t>Unit 4 – Lesson 4.1 - Statics</a:t>
            </a: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Describes action-reaction pairs.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8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Free Body Diagrams</a:t>
            </a:r>
          </a:p>
        </p:txBody>
      </p:sp>
      <p:sp>
        <p:nvSpPr>
          <p:cNvPr id="19458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Principles of Engineering</a:t>
            </a:r>
            <a:r>
              <a:rPr lang="en-US" baseline="30000" smtClean="0"/>
              <a:t>TM</a:t>
            </a:r>
            <a:endParaRPr lang="en-US" smtClean="0"/>
          </a:p>
          <a:p>
            <a:r>
              <a:rPr lang="en-US" smtClean="0"/>
              <a:t>Unit 4 – Lesson 4.1 - Statics</a:t>
            </a: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8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Free Body Diagrams</a:t>
            </a:r>
          </a:p>
        </p:txBody>
      </p:sp>
      <p:sp>
        <p:nvSpPr>
          <p:cNvPr id="22530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Principles of Engineering</a:t>
            </a:r>
            <a:r>
              <a:rPr lang="en-US" baseline="30000" smtClean="0"/>
              <a:t>TM</a:t>
            </a:r>
            <a:endParaRPr lang="en-US" smtClean="0"/>
          </a:p>
          <a:p>
            <a:r>
              <a:rPr lang="en-US" smtClean="0"/>
              <a:t>Unit 4 – Lesson 4.1 - Statics</a:t>
            </a: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8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Free Body Diagrams</a:t>
            </a:r>
          </a:p>
        </p:txBody>
      </p:sp>
      <p:sp>
        <p:nvSpPr>
          <p:cNvPr id="25602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Principles of Engineering</a:t>
            </a:r>
            <a:r>
              <a:rPr lang="en-US" baseline="30000" smtClean="0"/>
              <a:t>TM</a:t>
            </a:r>
            <a:endParaRPr lang="en-US" smtClean="0"/>
          </a:p>
          <a:p>
            <a:r>
              <a:rPr lang="en-US" smtClean="0"/>
              <a:t>Unit 4 – Lesson 4.1 - Statics</a:t>
            </a: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8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Free Body Diagrams</a:t>
            </a:r>
          </a:p>
        </p:txBody>
      </p:sp>
      <p:sp>
        <p:nvSpPr>
          <p:cNvPr id="27650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Principles of Engineering</a:t>
            </a:r>
            <a:r>
              <a:rPr lang="en-US" baseline="30000" smtClean="0"/>
              <a:t>TM</a:t>
            </a:r>
            <a:endParaRPr lang="en-US" smtClean="0"/>
          </a:p>
          <a:p>
            <a:r>
              <a:rPr lang="en-US" smtClean="0"/>
              <a:t>Unit 4 – Lesson 4.1 - Statics</a:t>
            </a: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8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Free Body Diagrams</a:t>
            </a:r>
          </a:p>
        </p:txBody>
      </p:sp>
      <p:sp>
        <p:nvSpPr>
          <p:cNvPr id="29698" name="Rectangle 9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Principles of Engineering</a:t>
            </a:r>
            <a:r>
              <a:rPr lang="en-US" baseline="30000" smtClean="0"/>
              <a:t>TM</a:t>
            </a:r>
            <a:endParaRPr lang="en-US" smtClean="0"/>
          </a:p>
          <a:p>
            <a:r>
              <a:rPr lang="en-US" smtClean="0"/>
              <a:t>Unit 4 – Lesson 4.1 - Statics</a:t>
            </a: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5A767-8CD0-45CC-B132-2685413926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81400"/>
            <a:ext cx="7772400" cy="8381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386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76800"/>
            <a:ext cx="64008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386B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FE6BF78-86A8-4916-A864-D3FB62CF6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8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86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86B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86B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86B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86B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jpeg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jpe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371600" y="4343400"/>
            <a:ext cx="6400800" cy="8382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Statics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:\Users\lsmith\Dropbox\2014-15 Curriculum Release\Notes\Logos\PLTW Logo Transparent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199"/>
            <a:ext cx="5943600" cy="198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6858000" y="6629400"/>
            <a:ext cx="2209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2012 Project Lead The Way, Inc.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0" y="6629400"/>
            <a:ext cx="22098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Principles 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68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715963"/>
          </a:xfrm>
        </p:spPr>
        <p:txBody>
          <a:bodyPr/>
          <a:lstStyle/>
          <a:p>
            <a:pPr eaLnBrk="1" hangingPunct="1"/>
            <a:r>
              <a:rPr lang="en-US" smtClean="0"/>
              <a:t>Statics Principles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300038" y="957263"/>
            <a:ext cx="5783262" cy="48275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	</a:t>
            </a:r>
            <a:r>
              <a:rPr lang="en-US" sz="3600" dirty="0" smtClean="0">
                <a:solidFill>
                  <a:srgbClr val="FF3300"/>
                </a:solidFill>
              </a:rPr>
              <a:t>Vector Quantities: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physical quantity that has both a </a:t>
            </a:r>
            <a:r>
              <a:rPr lang="en-US" dirty="0" smtClean="0">
                <a:solidFill>
                  <a:srgbClr val="0000FF"/>
                </a:solidFill>
              </a:rPr>
              <a:t>magnitude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00FF"/>
                </a:solidFill>
              </a:rPr>
              <a:t>direction</a:t>
            </a:r>
            <a:r>
              <a:rPr lang="en-US" dirty="0" smtClean="0"/>
              <a:t> </a:t>
            </a:r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	</a:t>
            </a:r>
            <a:r>
              <a:rPr lang="en-US" sz="3600" dirty="0" smtClean="0">
                <a:solidFill>
                  <a:srgbClr val="FF0000"/>
                </a:solidFill>
              </a:rPr>
              <a:t>Examples:</a:t>
            </a:r>
            <a:r>
              <a:rPr lang="en-US" sz="3600" dirty="0" smtClean="0"/>
              <a:t> </a:t>
            </a:r>
            <a:r>
              <a:rPr lang="en-US" dirty="0" smtClean="0"/>
              <a:t>Position, velocity, </a:t>
            </a:r>
            <a:r>
              <a:rPr lang="en-US" dirty="0" smtClean="0">
                <a:solidFill>
                  <a:srgbClr val="0000FF"/>
                </a:solidFill>
              </a:rPr>
              <a:t>force</a:t>
            </a:r>
            <a:r>
              <a:rPr lang="en-US" dirty="0" smtClean="0"/>
              <a:t>, and moment</a:t>
            </a:r>
          </a:p>
        </p:txBody>
      </p:sp>
      <p:pic>
        <p:nvPicPr>
          <p:cNvPr id="28675" name="Picture 5" descr="velocit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7775" y="847725"/>
            <a:ext cx="2049463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 descr="weigh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3650" y="3194050"/>
            <a:ext cx="2020888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7"/>
          <p:cNvSpPr>
            <a:spLocks noChangeArrowheads="1"/>
          </p:cNvSpPr>
          <p:nvPr/>
        </p:nvSpPr>
        <p:spPr bwMode="auto">
          <a:xfrm>
            <a:off x="6234113" y="2955925"/>
            <a:ext cx="10509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©iStockphoto.com </a:t>
            </a:r>
          </a:p>
        </p:txBody>
      </p:sp>
      <p:sp>
        <p:nvSpPr>
          <p:cNvPr id="28678" name="Rectangle 8"/>
          <p:cNvSpPr>
            <a:spLocks noChangeArrowheads="1"/>
          </p:cNvSpPr>
          <p:nvPr/>
        </p:nvSpPr>
        <p:spPr bwMode="auto">
          <a:xfrm>
            <a:off x="6272213" y="6122988"/>
            <a:ext cx="10525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©iStockphoto.com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715963"/>
          </a:xfrm>
        </p:spPr>
        <p:txBody>
          <a:bodyPr/>
          <a:lstStyle/>
          <a:p>
            <a:pPr eaLnBrk="1" hangingPunct="1"/>
            <a:r>
              <a:rPr lang="en-US" smtClean="0"/>
              <a:t>What Is a Force?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234950" y="1900555"/>
            <a:ext cx="8489950" cy="18192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	A </a:t>
            </a:r>
            <a:r>
              <a:rPr lang="en-US" dirty="0" smtClean="0">
                <a:solidFill>
                  <a:srgbClr val="FF3300"/>
                </a:solidFill>
              </a:rPr>
              <a:t>vector quantity</a:t>
            </a:r>
            <a:r>
              <a:rPr lang="en-US" dirty="0" smtClean="0"/>
              <a:t> defined by its known </a:t>
            </a:r>
            <a:r>
              <a:rPr lang="en-US" dirty="0" smtClean="0">
                <a:solidFill>
                  <a:srgbClr val="0000FF"/>
                </a:solidFill>
              </a:rPr>
              <a:t>magnitude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FF"/>
                </a:solidFill>
              </a:rPr>
              <a:t>direction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In addition, the </a:t>
            </a:r>
            <a:r>
              <a:rPr lang="en-US" dirty="0" smtClean="0">
                <a:solidFill>
                  <a:srgbClr val="0000FF"/>
                </a:solidFill>
              </a:rPr>
              <a:t>point of application </a:t>
            </a:r>
            <a:r>
              <a:rPr lang="en-US" dirty="0" smtClean="0"/>
              <a:t>of a vector is important.</a:t>
            </a:r>
          </a:p>
        </p:txBody>
      </p:sp>
      <p:grpSp>
        <p:nvGrpSpPr>
          <p:cNvPr id="30723" name="Group 12"/>
          <p:cNvGrpSpPr>
            <a:grpSpLocks/>
          </p:cNvGrpSpPr>
          <p:nvPr/>
        </p:nvGrpSpPr>
        <p:grpSpPr bwMode="auto">
          <a:xfrm>
            <a:off x="2840038" y="4229199"/>
            <a:ext cx="4265612" cy="2444750"/>
            <a:chOff x="335781" y="4006216"/>
            <a:chExt cx="3448050" cy="1808229"/>
          </a:xfrm>
        </p:grpSpPr>
        <p:pic>
          <p:nvPicPr>
            <p:cNvPr id="30725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5781" y="4006216"/>
              <a:ext cx="3448050" cy="177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6" name="TextBox 7"/>
            <p:cNvSpPr txBox="1">
              <a:spLocks noChangeArrowheads="1"/>
            </p:cNvSpPr>
            <p:nvPr/>
          </p:nvSpPr>
          <p:spPr bwMode="auto">
            <a:xfrm>
              <a:off x="413971" y="5149935"/>
              <a:ext cx="490537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30727" name="TextBox 8"/>
            <p:cNvSpPr txBox="1">
              <a:spLocks noChangeArrowheads="1"/>
            </p:cNvSpPr>
            <p:nvPr/>
          </p:nvSpPr>
          <p:spPr bwMode="auto">
            <a:xfrm rot="-1382890">
              <a:off x="1626061" y="4466074"/>
              <a:ext cx="1511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45 lbf</a:t>
              </a:r>
            </a:p>
          </p:txBody>
        </p:sp>
        <p:sp>
          <p:nvSpPr>
            <p:cNvPr id="12" name="Arc 11"/>
            <p:cNvSpPr/>
            <p:nvPr/>
          </p:nvSpPr>
          <p:spPr bwMode="auto">
            <a:xfrm>
              <a:off x="885005" y="5159256"/>
              <a:ext cx="577455" cy="655189"/>
            </a:xfrm>
            <a:prstGeom prst="arc">
              <a:avLst>
                <a:gd name="adj1" fmla="val 18054306"/>
                <a:gd name="adj2" fmla="val 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29" name="TextBox 12"/>
            <p:cNvSpPr txBox="1">
              <a:spLocks noChangeArrowheads="1"/>
            </p:cNvSpPr>
            <p:nvPr/>
          </p:nvSpPr>
          <p:spPr bwMode="auto">
            <a:xfrm>
              <a:off x="1433615" y="5159206"/>
              <a:ext cx="105886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21.8°NE</a:t>
              </a:r>
            </a:p>
          </p:txBody>
        </p:sp>
      </p:grp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34950" y="806450"/>
            <a:ext cx="848995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600" kern="0" dirty="0">
                <a:latin typeface="+mn-lt"/>
              </a:rPr>
              <a:t>	The pushing or pulling interaction of objects</a:t>
            </a:r>
          </a:p>
        </p:txBody>
      </p:sp>
    </p:spTree>
    <p:custDataLst>
      <p:tags r:id="rId1"/>
    </p:custDataLst>
  </p:cSld>
  <p:clrMapOvr>
    <a:masterClrMapping/>
  </p:clrMapOvr>
  <p:transition advTm="41376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715963"/>
          </a:xfrm>
        </p:spPr>
        <p:txBody>
          <a:bodyPr/>
          <a:lstStyle/>
          <a:p>
            <a:pPr eaLnBrk="1" hangingPunct="1"/>
            <a:r>
              <a:rPr lang="en-US" smtClean="0"/>
              <a:t>Force Units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458788" y="1011238"/>
            <a:ext cx="8012112" cy="54578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dirty="0" smtClean="0"/>
              <a:t>British System of Units 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</a:t>
            </a:r>
            <a:r>
              <a:rPr lang="en-US" dirty="0">
                <a:solidFill>
                  <a:srgbClr val="FF3300"/>
                </a:solidFill>
              </a:rPr>
              <a:t>p</a:t>
            </a:r>
            <a:r>
              <a:rPr lang="en-US" dirty="0" smtClean="0">
                <a:solidFill>
                  <a:srgbClr val="FF3300"/>
                </a:solidFill>
              </a:rPr>
              <a:t>ound-force (</a:t>
            </a:r>
            <a:r>
              <a:rPr lang="en-US" dirty="0" err="1" smtClean="0">
                <a:solidFill>
                  <a:srgbClr val="FF3300"/>
                </a:solidFill>
              </a:rPr>
              <a:t>lbf</a:t>
            </a:r>
            <a:r>
              <a:rPr lang="en-US" dirty="0" smtClean="0">
                <a:solidFill>
                  <a:srgbClr val="FF3300"/>
                </a:solidFill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sz="3600" dirty="0" smtClean="0"/>
              <a:t>International System of Units 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</a:t>
            </a:r>
            <a:r>
              <a:rPr lang="en-US" dirty="0">
                <a:solidFill>
                  <a:srgbClr val="FF3300"/>
                </a:solidFill>
              </a:rPr>
              <a:t>n</a:t>
            </a:r>
            <a:r>
              <a:rPr lang="en-US" dirty="0" smtClean="0">
                <a:solidFill>
                  <a:srgbClr val="FF3300"/>
                </a:solidFill>
              </a:rPr>
              <a:t>ewton (N)</a:t>
            </a:r>
          </a:p>
          <a:p>
            <a:pPr eaLnBrk="1" hangingPunct="1"/>
            <a:endParaRPr lang="en-US" sz="2000" dirty="0" smtClean="0"/>
          </a:p>
          <a:p>
            <a:pPr eaLnBrk="1" hangingPunct="1">
              <a:buFontTx/>
              <a:buNone/>
            </a:pPr>
            <a:r>
              <a:rPr lang="en-US" sz="3600" dirty="0" smtClean="0"/>
              <a:t>Conversions between Unit Systems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1lbf = 4.448 N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1N = 0.2248 </a:t>
            </a:r>
            <a:r>
              <a:rPr lang="en-US" dirty="0" err="1" smtClean="0"/>
              <a:t>lbf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715963"/>
          </a:xfrm>
        </p:spPr>
        <p:txBody>
          <a:bodyPr/>
          <a:lstStyle/>
          <a:p>
            <a:pPr eaLnBrk="1" hangingPunct="1"/>
            <a:r>
              <a:rPr lang="en-US" smtClean="0"/>
              <a:t>Static Equilibrium Force Principles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0" y="1038225"/>
            <a:ext cx="8937625" cy="1924050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 sz="3600" dirty="0" smtClean="0"/>
              <a:t>	Forces always occur in </a:t>
            </a:r>
            <a:r>
              <a:rPr lang="en-US" sz="3600" dirty="0" smtClean="0">
                <a:solidFill>
                  <a:srgbClr val="FF3300"/>
                </a:solidFill>
              </a:rPr>
              <a:t>pairs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/>
              <a:t>acting on two different objects.</a:t>
            </a:r>
            <a:endParaRPr lang="en-US" sz="3600" dirty="0" smtClean="0">
              <a:solidFill>
                <a:srgbClr val="FF0000"/>
              </a:solidFill>
            </a:endParaRPr>
          </a:p>
          <a:p>
            <a:pPr lvl="1" eaLnBrk="1" hangingPunct="1">
              <a:buFontTx/>
              <a:buNone/>
            </a:pPr>
            <a:r>
              <a:rPr lang="en-US" sz="3600" dirty="0" smtClean="0"/>
              <a:t>	Force pairs act in </a:t>
            </a:r>
            <a:r>
              <a:rPr lang="en-US" sz="3600" dirty="0" smtClean="0">
                <a:solidFill>
                  <a:srgbClr val="FF3300"/>
                </a:solidFill>
              </a:rPr>
              <a:t>opposite directions</a:t>
            </a:r>
            <a:r>
              <a:rPr lang="en-US" sz="3600" dirty="0" smtClean="0"/>
              <a:t> and have the </a:t>
            </a:r>
            <a:r>
              <a:rPr lang="en-US" sz="3600" dirty="0" smtClean="0">
                <a:solidFill>
                  <a:srgbClr val="FF3300"/>
                </a:solidFill>
              </a:rPr>
              <a:t>same magnitude.</a:t>
            </a:r>
          </a:p>
        </p:txBody>
      </p:sp>
      <p:sp>
        <p:nvSpPr>
          <p:cNvPr id="34819" name="Down Arrow 5"/>
          <p:cNvSpPr>
            <a:spLocks noChangeArrowheads="1"/>
          </p:cNvSpPr>
          <p:nvPr/>
        </p:nvSpPr>
        <p:spPr bwMode="auto">
          <a:xfrm>
            <a:off x="1847850" y="3494088"/>
            <a:ext cx="385763" cy="1289050"/>
          </a:xfrm>
          <a:prstGeom prst="downArrow">
            <a:avLst>
              <a:gd name="adj1" fmla="val 50000"/>
              <a:gd name="adj2" fmla="val 49876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Down Arrow 6"/>
          <p:cNvSpPr>
            <a:spLocks noChangeArrowheads="1"/>
          </p:cNvSpPr>
          <p:nvPr/>
        </p:nvSpPr>
        <p:spPr bwMode="auto">
          <a:xfrm flipV="1">
            <a:off x="1846263" y="4783138"/>
            <a:ext cx="385762" cy="1327150"/>
          </a:xfrm>
          <a:prstGeom prst="downArrow">
            <a:avLst>
              <a:gd name="adj1" fmla="val 50000"/>
              <a:gd name="adj2" fmla="val 49917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Down Arrow 7"/>
          <p:cNvSpPr>
            <a:spLocks noChangeArrowheads="1"/>
          </p:cNvSpPr>
          <p:nvPr/>
        </p:nvSpPr>
        <p:spPr bwMode="auto">
          <a:xfrm rot="5400000">
            <a:off x="4955382" y="3839369"/>
            <a:ext cx="385762" cy="1289050"/>
          </a:xfrm>
          <a:prstGeom prst="downArrow">
            <a:avLst>
              <a:gd name="adj1" fmla="val 50000"/>
              <a:gd name="adj2" fmla="val 49876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Down Arrow 8"/>
          <p:cNvSpPr>
            <a:spLocks noChangeArrowheads="1"/>
          </p:cNvSpPr>
          <p:nvPr/>
        </p:nvSpPr>
        <p:spPr bwMode="auto">
          <a:xfrm rot="5400000" flipV="1">
            <a:off x="3654425" y="3819526"/>
            <a:ext cx="384175" cy="1327150"/>
          </a:xfrm>
          <a:prstGeom prst="downArrow">
            <a:avLst>
              <a:gd name="adj1" fmla="val 50000"/>
              <a:gd name="adj2" fmla="val 50123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Circular Arrow 9"/>
          <p:cNvSpPr/>
          <p:nvPr/>
        </p:nvSpPr>
        <p:spPr bwMode="auto">
          <a:xfrm>
            <a:off x="6516688" y="4043363"/>
            <a:ext cx="1433512" cy="1644650"/>
          </a:xfrm>
          <a:prstGeom prst="circular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Circular Arrow 10"/>
          <p:cNvSpPr/>
          <p:nvPr/>
        </p:nvSpPr>
        <p:spPr bwMode="auto">
          <a:xfrm flipV="1">
            <a:off x="6515100" y="4081463"/>
            <a:ext cx="1433513" cy="1595437"/>
          </a:xfrm>
          <a:prstGeom prst="circular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715963"/>
          </a:xfrm>
        </p:spPr>
        <p:txBody>
          <a:bodyPr/>
          <a:lstStyle/>
          <a:p>
            <a:pPr eaLnBrk="1" hangingPunct="1"/>
            <a:r>
              <a:rPr lang="en-US" smtClean="0"/>
              <a:t>Force Components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>
          <a:xfrm>
            <a:off x="233363" y="954088"/>
            <a:ext cx="8489950" cy="24050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	</a:t>
            </a:r>
            <a:r>
              <a:rPr lang="en-US" sz="3600" smtClean="0"/>
              <a:t>A single force can be replaced by component forces if their combination produces the same effect as the original force.</a:t>
            </a:r>
          </a:p>
        </p:txBody>
      </p:sp>
      <p:grpSp>
        <p:nvGrpSpPr>
          <p:cNvPr id="36867" name="Group 23"/>
          <p:cNvGrpSpPr>
            <a:grpSpLocks/>
          </p:cNvGrpSpPr>
          <p:nvPr/>
        </p:nvGrpSpPr>
        <p:grpSpPr bwMode="auto">
          <a:xfrm>
            <a:off x="781050" y="3390900"/>
            <a:ext cx="3371850" cy="2590800"/>
            <a:chOff x="1160947" y="4215865"/>
            <a:chExt cx="2669908" cy="2149393"/>
          </a:xfrm>
        </p:grpSpPr>
        <p:pic>
          <p:nvPicPr>
            <p:cNvPr id="36873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60947" y="4215865"/>
              <a:ext cx="2669908" cy="2149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4" name="TextBox 21"/>
            <p:cNvSpPr txBox="1">
              <a:spLocks noChangeArrowheads="1"/>
            </p:cNvSpPr>
            <p:nvPr/>
          </p:nvSpPr>
          <p:spPr bwMode="auto">
            <a:xfrm>
              <a:off x="1299310" y="5669197"/>
              <a:ext cx="3175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36875" name="TextBox 22"/>
            <p:cNvSpPr txBox="1">
              <a:spLocks noChangeArrowheads="1"/>
            </p:cNvSpPr>
            <p:nvPr/>
          </p:nvSpPr>
          <p:spPr bwMode="auto">
            <a:xfrm rot="-2180444">
              <a:off x="2068647" y="4841439"/>
              <a:ext cx="93503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  <a:r>
                <a:rPr lang="en-US" baseline="-25000"/>
                <a:t>a</a:t>
              </a:r>
              <a:endParaRPr lang="en-US"/>
            </a:p>
          </p:txBody>
        </p:sp>
      </p:grpSp>
      <p:grpSp>
        <p:nvGrpSpPr>
          <p:cNvPr id="36868" name="Group 24"/>
          <p:cNvGrpSpPr>
            <a:grpSpLocks/>
          </p:cNvGrpSpPr>
          <p:nvPr/>
        </p:nvGrpSpPr>
        <p:grpSpPr bwMode="auto">
          <a:xfrm>
            <a:off x="5175250" y="3429000"/>
            <a:ext cx="3054350" cy="2743200"/>
            <a:chOff x="4975309" y="3695149"/>
            <a:chExt cx="2686753" cy="2105025"/>
          </a:xfrm>
        </p:grpSpPr>
        <p:pic>
          <p:nvPicPr>
            <p:cNvPr id="36869" name="Picture 1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85537" y="3695149"/>
              <a:ext cx="2676525" cy="2105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0" name="TextBox 23"/>
            <p:cNvSpPr txBox="1">
              <a:spLocks noChangeArrowheads="1"/>
            </p:cNvSpPr>
            <p:nvPr/>
          </p:nvSpPr>
          <p:spPr bwMode="auto">
            <a:xfrm>
              <a:off x="4975309" y="4031298"/>
              <a:ext cx="9334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  <a:r>
                <a:rPr lang="en-US" baseline="-25000"/>
                <a:t>ay</a:t>
              </a:r>
              <a:endParaRPr lang="en-US"/>
            </a:p>
          </p:txBody>
        </p:sp>
        <p:sp>
          <p:nvSpPr>
            <p:cNvPr id="36871" name="TextBox 24"/>
            <p:cNvSpPr txBox="1">
              <a:spLocks noChangeArrowheads="1"/>
            </p:cNvSpPr>
            <p:nvPr/>
          </p:nvSpPr>
          <p:spPr bwMode="auto">
            <a:xfrm>
              <a:off x="5753252" y="5367438"/>
              <a:ext cx="9334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F</a:t>
              </a:r>
              <a:r>
                <a:rPr lang="en-US" baseline="-25000"/>
                <a:t>ax</a:t>
              </a:r>
              <a:endParaRPr lang="en-US"/>
            </a:p>
          </p:txBody>
        </p:sp>
        <p:sp>
          <p:nvSpPr>
            <p:cNvPr id="36872" name="TextBox 26"/>
            <p:cNvSpPr txBox="1">
              <a:spLocks noChangeArrowheads="1"/>
            </p:cNvSpPr>
            <p:nvPr/>
          </p:nvSpPr>
          <p:spPr bwMode="auto">
            <a:xfrm>
              <a:off x="5158272" y="5118485"/>
              <a:ext cx="3175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715963"/>
          </a:xfrm>
        </p:spPr>
        <p:txBody>
          <a:bodyPr/>
          <a:lstStyle/>
          <a:p>
            <a:pPr eaLnBrk="1" hangingPunct="1"/>
            <a:r>
              <a:rPr lang="en-US" smtClean="0"/>
              <a:t>Resultant Force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idx="1"/>
          </p:nvPr>
        </p:nvSpPr>
        <p:spPr>
          <a:xfrm>
            <a:off x="184150" y="973138"/>
            <a:ext cx="8489950" cy="1270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	</a:t>
            </a:r>
            <a:r>
              <a:rPr lang="en-US" sz="3600" smtClean="0"/>
              <a:t>A single force that has the same effect as two or more concurrent forces</a:t>
            </a:r>
          </a:p>
        </p:txBody>
      </p:sp>
      <p:grpSp>
        <p:nvGrpSpPr>
          <p:cNvPr id="38915" name="Group 25"/>
          <p:cNvGrpSpPr>
            <a:grpSpLocks/>
          </p:cNvGrpSpPr>
          <p:nvPr/>
        </p:nvGrpSpPr>
        <p:grpSpPr bwMode="auto">
          <a:xfrm>
            <a:off x="571500" y="3028950"/>
            <a:ext cx="3411538" cy="914400"/>
            <a:chOff x="1539875" y="3087688"/>
            <a:chExt cx="2386013" cy="608012"/>
          </a:xfrm>
        </p:grpSpPr>
        <p:sp>
          <p:nvSpPr>
            <p:cNvPr id="38935" name="Rectangle 19"/>
            <p:cNvSpPr>
              <a:spLocks noChangeArrowheads="1"/>
            </p:cNvSpPr>
            <p:nvPr/>
          </p:nvSpPr>
          <p:spPr bwMode="auto">
            <a:xfrm>
              <a:off x="2608263" y="3098800"/>
              <a:ext cx="606425" cy="596900"/>
            </a:xfrm>
            <a:prstGeom prst="rect">
              <a:avLst/>
            </a:prstGeom>
            <a:solidFill>
              <a:srgbClr val="00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8936" name="Straight Arrow Connector 24"/>
            <p:cNvCxnSpPr>
              <a:cxnSpLocks noChangeShapeType="1"/>
              <a:endCxn id="38935" idx="1"/>
            </p:cNvCxnSpPr>
            <p:nvPr/>
          </p:nvCxnSpPr>
          <p:spPr bwMode="auto">
            <a:xfrm>
              <a:off x="1539875" y="3397250"/>
              <a:ext cx="1068388" cy="1588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8937" name="Straight Arrow Connector 31"/>
            <p:cNvCxnSpPr>
              <a:cxnSpLocks noChangeShapeType="1"/>
            </p:cNvCxnSpPr>
            <p:nvPr/>
          </p:nvCxnSpPr>
          <p:spPr bwMode="auto">
            <a:xfrm>
              <a:off x="3222625" y="3395663"/>
              <a:ext cx="636588" cy="158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8938" name="TextBox 36"/>
            <p:cNvSpPr txBox="1">
              <a:spLocks noChangeArrowheads="1"/>
            </p:cNvSpPr>
            <p:nvPr/>
          </p:nvSpPr>
          <p:spPr bwMode="auto">
            <a:xfrm>
              <a:off x="3184525" y="3087688"/>
              <a:ext cx="741363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2lbf</a:t>
              </a:r>
            </a:p>
          </p:txBody>
        </p:sp>
        <p:sp>
          <p:nvSpPr>
            <p:cNvPr id="38939" name="TextBox 37"/>
            <p:cNvSpPr txBox="1">
              <a:spLocks noChangeArrowheads="1"/>
            </p:cNvSpPr>
            <p:nvPr/>
          </p:nvSpPr>
          <p:spPr bwMode="auto">
            <a:xfrm>
              <a:off x="1789113" y="3087688"/>
              <a:ext cx="74136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5lbf</a:t>
              </a:r>
            </a:p>
          </p:txBody>
        </p:sp>
      </p:grpSp>
      <p:grpSp>
        <p:nvGrpSpPr>
          <p:cNvPr id="38916" name="Group 27"/>
          <p:cNvGrpSpPr>
            <a:grpSpLocks/>
          </p:cNvGrpSpPr>
          <p:nvPr/>
        </p:nvGrpSpPr>
        <p:grpSpPr bwMode="auto">
          <a:xfrm>
            <a:off x="481013" y="4819650"/>
            <a:ext cx="3614737" cy="1289050"/>
            <a:chOff x="1071563" y="5129213"/>
            <a:chExt cx="2443162" cy="808037"/>
          </a:xfrm>
        </p:grpSpPr>
        <p:grpSp>
          <p:nvGrpSpPr>
            <p:cNvPr id="38929" name="Group 26"/>
            <p:cNvGrpSpPr>
              <a:grpSpLocks/>
            </p:cNvGrpSpPr>
            <p:nvPr/>
          </p:nvGrpSpPr>
          <p:grpSpPr bwMode="auto">
            <a:xfrm>
              <a:off x="1071563" y="5338763"/>
              <a:ext cx="2300287" cy="598487"/>
              <a:chOff x="1547813" y="4481513"/>
              <a:chExt cx="2300287" cy="598487"/>
            </a:xfrm>
          </p:grpSpPr>
          <p:sp>
            <p:nvSpPr>
              <p:cNvPr id="38931" name="Rectangle 21"/>
              <p:cNvSpPr>
                <a:spLocks noChangeArrowheads="1"/>
              </p:cNvSpPr>
              <p:nvPr/>
            </p:nvSpPr>
            <p:spPr bwMode="auto">
              <a:xfrm>
                <a:off x="2597150" y="4483100"/>
                <a:ext cx="606425" cy="596900"/>
              </a:xfrm>
              <a:prstGeom prst="rect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38932" name="Straight Arrow Connector 39"/>
              <p:cNvCxnSpPr>
                <a:cxnSpLocks noChangeShapeType="1"/>
              </p:cNvCxnSpPr>
              <p:nvPr/>
            </p:nvCxnSpPr>
            <p:spPr bwMode="auto">
              <a:xfrm>
                <a:off x="1547813" y="4791075"/>
                <a:ext cx="1068387" cy="1588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38933" name="TextBox 40"/>
              <p:cNvSpPr txBox="1">
                <a:spLocks noChangeArrowheads="1"/>
              </p:cNvSpPr>
              <p:nvPr/>
            </p:nvSpPr>
            <p:spPr bwMode="auto">
              <a:xfrm>
                <a:off x="1797050" y="4481513"/>
                <a:ext cx="741363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5lbf</a:t>
                </a:r>
              </a:p>
            </p:txBody>
          </p:sp>
          <p:cxnSp>
            <p:nvCxnSpPr>
              <p:cNvPr id="38934" name="Straight Arrow Connector 41"/>
              <p:cNvCxnSpPr>
                <a:cxnSpLocks noChangeShapeType="1"/>
              </p:cNvCxnSpPr>
              <p:nvPr/>
            </p:nvCxnSpPr>
            <p:spPr bwMode="auto">
              <a:xfrm>
                <a:off x="3211513" y="4779963"/>
                <a:ext cx="636587" cy="1587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</p:cxnSp>
        </p:grpSp>
        <p:sp>
          <p:nvSpPr>
            <p:cNvPr id="38930" name="TextBox 42"/>
            <p:cNvSpPr txBox="1">
              <a:spLocks noChangeArrowheads="1"/>
            </p:cNvSpPr>
            <p:nvPr/>
          </p:nvSpPr>
          <p:spPr bwMode="auto">
            <a:xfrm>
              <a:off x="2774950" y="5129213"/>
              <a:ext cx="7397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2lbf</a:t>
              </a:r>
            </a:p>
          </p:txBody>
        </p:sp>
      </p:grpSp>
      <p:grpSp>
        <p:nvGrpSpPr>
          <p:cNvPr id="38917" name="Group 24"/>
          <p:cNvGrpSpPr>
            <a:grpSpLocks/>
          </p:cNvGrpSpPr>
          <p:nvPr/>
        </p:nvGrpSpPr>
        <p:grpSpPr bwMode="auto">
          <a:xfrm>
            <a:off x="5435600" y="2495550"/>
            <a:ext cx="3098800" cy="1436688"/>
            <a:chOff x="5302250" y="2665413"/>
            <a:chExt cx="2387600" cy="1000125"/>
          </a:xfrm>
        </p:grpSpPr>
        <p:sp>
          <p:nvSpPr>
            <p:cNvPr id="38925" name="Rectangle 20"/>
            <p:cNvSpPr>
              <a:spLocks noChangeArrowheads="1"/>
            </p:cNvSpPr>
            <p:nvPr/>
          </p:nvSpPr>
          <p:spPr bwMode="auto">
            <a:xfrm>
              <a:off x="5302250" y="3068638"/>
              <a:ext cx="606425" cy="596900"/>
            </a:xfrm>
            <a:prstGeom prst="rect">
              <a:avLst/>
            </a:prstGeom>
            <a:solidFill>
              <a:srgbClr val="00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8926" name="Straight Arrow Connector 33"/>
            <p:cNvCxnSpPr>
              <a:cxnSpLocks noChangeShapeType="1"/>
            </p:cNvCxnSpPr>
            <p:nvPr/>
          </p:nvCxnSpPr>
          <p:spPr bwMode="auto">
            <a:xfrm>
              <a:off x="5918200" y="3367088"/>
              <a:ext cx="1771650" cy="158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8927" name="TextBox 35"/>
            <p:cNvSpPr txBox="1">
              <a:spLocks noChangeArrowheads="1"/>
            </p:cNvSpPr>
            <p:nvPr/>
          </p:nvSpPr>
          <p:spPr bwMode="auto">
            <a:xfrm>
              <a:off x="6438900" y="3051175"/>
              <a:ext cx="74136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7lbf</a:t>
              </a:r>
            </a:p>
          </p:txBody>
        </p:sp>
        <p:sp>
          <p:nvSpPr>
            <p:cNvPr id="38928" name="TextBox 46"/>
            <p:cNvSpPr txBox="1">
              <a:spLocks noChangeArrowheads="1"/>
            </p:cNvSpPr>
            <p:nvPr/>
          </p:nvSpPr>
          <p:spPr bwMode="auto">
            <a:xfrm>
              <a:off x="6218238" y="2665413"/>
              <a:ext cx="137636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Resultant</a:t>
              </a:r>
            </a:p>
          </p:txBody>
        </p:sp>
      </p:grpSp>
      <p:grpSp>
        <p:nvGrpSpPr>
          <p:cNvPr id="38918" name="Group 23"/>
          <p:cNvGrpSpPr>
            <a:grpSpLocks/>
          </p:cNvGrpSpPr>
          <p:nvPr/>
        </p:nvGrpSpPr>
        <p:grpSpPr bwMode="auto">
          <a:xfrm>
            <a:off x="5092700" y="4641850"/>
            <a:ext cx="2451100" cy="1549400"/>
            <a:chOff x="5359400" y="4070350"/>
            <a:chExt cx="1636713" cy="1019175"/>
          </a:xfrm>
        </p:grpSpPr>
        <p:sp>
          <p:nvSpPr>
            <p:cNvPr id="38921" name="Rectangle 22"/>
            <p:cNvSpPr>
              <a:spLocks noChangeArrowheads="1"/>
            </p:cNvSpPr>
            <p:nvPr/>
          </p:nvSpPr>
          <p:spPr bwMode="auto">
            <a:xfrm>
              <a:off x="6389688" y="4492625"/>
              <a:ext cx="606425" cy="596900"/>
            </a:xfrm>
            <a:prstGeom prst="rect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8922" name="Straight Arrow Connector 43"/>
            <p:cNvCxnSpPr>
              <a:cxnSpLocks noChangeShapeType="1"/>
            </p:cNvCxnSpPr>
            <p:nvPr/>
          </p:nvCxnSpPr>
          <p:spPr bwMode="auto">
            <a:xfrm flipV="1">
              <a:off x="5534025" y="4811713"/>
              <a:ext cx="865188" cy="158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8923" name="TextBox 44"/>
            <p:cNvSpPr txBox="1">
              <a:spLocks noChangeArrowheads="1"/>
            </p:cNvSpPr>
            <p:nvPr/>
          </p:nvSpPr>
          <p:spPr bwMode="auto">
            <a:xfrm>
              <a:off x="5559425" y="4481513"/>
              <a:ext cx="741363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3lbf</a:t>
              </a:r>
            </a:p>
          </p:txBody>
        </p:sp>
        <p:sp>
          <p:nvSpPr>
            <p:cNvPr id="38924" name="TextBox 47"/>
            <p:cNvSpPr txBox="1">
              <a:spLocks noChangeArrowheads="1"/>
            </p:cNvSpPr>
            <p:nvPr/>
          </p:nvSpPr>
          <p:spPr bwMode="auto">
            <a:xfrm>
              <a:off x="5359400" y="4070350"/>
              <a:ext cx="137636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Resultant</a:t>
              </a:r>
            </a:p>
          </p:txBody>
        </p:sp>
      </p:grpSp>
      <p:sp>
        <p:nvSpPr>
          <p:cNvPr id="38919" name="TextBox 48"/>
          <p:cNvSpPr txBox="1">
            <a:spLocks noChangeArrowheads="1"/>
          </p:cNvSpPr>
          <p:nvPr/>
        </p:nvSpPr>
        <p:spPr bwMode="auto">
          <a:xfrm>
            <a:off x="4292600" y="2838450"/>
            <a:ext cx="7985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200"/>
              <a:t>=</a:t>
            </a:r>
          </a:p>
        </p:txBody>
      </p:sp>
      <p:sp>
        <p:nvSpPr>
          <p:cNvPr id="38920" name="TextBox 49"/>
          <p:cNvSpPr txBox="1">
            <a:spLocks noChangeArrowheads="1"/>
          </p:cNvSpPr>
          <p:nvPr/>
        </p:nvSpPr>
        <p:spPr bwMode="auto">
          <a:xfrm>
            <a:off x="4205288" y="5099050"/>
            <a:ext cx="7985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200"/>
              <a:t>=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552700" cy="882650"/>
          </a:xfrm>
        </p:spPr>
        <p:txBody>
          <a:bodyPr/>
          <a:lstStyle/>
          <a:p>
            <a:pPr eaLnBrk="1" hangingPunct="1"/>
            <a:r>
              <a:rPr lang="en-US" smtClean="0"/>
              <a:t>Statics</a:t>
            </a:r>
          </a:p>
        </p:txBody>
      </p:sp>
      <p:sp>
        <p:nvSpPr>
          <p:cNvPr id="10242" name="Rectangle 3"/>
          <p:cNvSpPr>
            <a:spLocks noGrp="1" noChangeArrowheads="1"/>
          </p:cNvSpPr>
          <p:nvPr>
            <p:ph idx="1"/>
          </p:nvPr>
        </p:nvSpPr>
        <p:spPr>
          <a:xfrm>
            <a:off x="490538" y="895350"/>
            <a:ext cx="8231187" cy="18494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	</a:t>
            </a:r>
            <a:r>
              <a:rPr lang="en-US" sz="3600" smtClean="0"/>
              <a:t>The study of forces and their effects on a system in a state of </a:t>
            </a:r>
            <a:r>
              <a:rPr lang="en-US" sz="3600" smtClean="0">
                <a:solidFill>
                  <a:srgbClr val="FF3300"/>
                </a:solidFill>
              </a:rPr>
              <a:t>rest</a:t>
            </a:r>
            <a:r>
              <a:rPr lang="en-US" sz="3600" smtClean="0"/>
              <a:t> or </a:t>
            </a:r>
            <a:r>
              <a:rPr lang="en-US" sz="3600" smtClean="0">
                <a:solidFill>
                  <a:srgbClr val="FF3300"/>
                </a:solidFill>
              </a:rPr>
              <a:t>uniform motion</a:t>
            </a:r>
            <a:endParaRPr lang="en-US" sz="3600" smtClean="0"/>
          </a:p>
        </p:txBody>
      </p:sp>
      <p:grpSp>
        <p:nvGrpSpPr>
          <p:cNvPr id="10243" name="Group 11"/>
          <p:cNvGrpSpPr>
            <a:grpSpLocks/>
          </p:cNvGrpSpPr>
          <p:nvPr/>
        </p:nvGrpSpPr>
        <p:grpSpPr bwMode="auto">
          <a:xfrm>
            <a:off x="300038" y="3468688"/>
            <a:ext cx="2525712" cy="2135187"/>
            <a:chOff x="299256" y="3468470"/>
            <a:chExt cx="2527070" cy="2135992"/>
          </a:xfrm>
        </p:grpSpPr>
        <p:pic>
          <p:nvPicPr>
            <p:cNvPr id="10250" name="Picture 8" descr="LightTruss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9256" y="3468470"/>
              <a:ext cx="2527070" cy="1951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1" name="Rectangle 10"/>
            <p:cNvSpPr>
              <a:spLocks noChangeArrowheads="1"/>
            </p:cNvSpPr>
            <p:nvPr/>
          </p:nvSpPr>
          <p:spPr bwMode="auto">
            <a:xfrm>
              <a:off x="317763" y="5389018"/>
              <a:ext cx="1051891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©iStockphoto.com </a:t>
              </a:r>
            </a:p>
          </p:txBody>
        </p:sp>
      </p:grpSp>
      <p:grpSp>
        <p:nvGrpSpPr>
          <p:cNvPr id="10244" name="Group 15"/>
          <p:cNvGrpSpPr>
            <a:grpSpLocks/>
          </p:cNvGrpSpPr>
          <p:nvPr/>
        </p:nvGrpSpPr>
        <p:grpSpPr bwMode="auto">
          <a:xfrm>
            <a:off x="6137275" y="3498850"/>
            <a:ext cx="2574925" cy="2089150"/>
            <a:chOff x="6136671" y="3499014"/>
            <a:chExt cx="2575062" cy="2088822"/>
          </a:xfrm>
        </p:grpSpPr>
        <p:pic>
          <p:nvPicPr>
            <p:cNvPr id="10248" name="Picture 9" descr="stockroomShelf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66933" y="3499014"/>
              <a:ext cx="2544800" cy="190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9" name="Rectangle 12"/>
            <p:cNvSpPr>
              <a:spLocks noChangeArrowheads="1"/>
            </p:cNvSpPr>
            <p:nvPr/>
          </p:nvSpPr>
          <p:spPr bwMode="auto">
            <a:xfrm>
              <a:off x="6136671" y="5372392"/>
              <a:ext cx="1051891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©iStockphoto.com </a:t>
              </a:r>
            </a:p>
          </p:txBody>
        </p:sp>
      </p:grpSp>
      <p:grpSp>
        <p:nvGrpSpPr>
          <p:cNvPr id="10245" name="Group 14"/>
          <p:cNvGrpSpPr>
            <a:grpSpLocks/>
          </p:cNvGrpSpPr>
          <p:nvPr/>
        </p:nvGrpSpPr>
        <p:grpSpPr bwMode="auto">
          <a:xfrm>
            <a:off x="3243263" y="3508375"/>
            <a:ext cx="2573337" cy="2095500"/>
            <a:chOff x="3243843" y="3507966"/>
            <a:chExt cx="2572292" cy="2096495"/>
          </a:xfrm>
        </p:grpSpPr>
        <p:pic>
          <p:nvPicPr>
            <p:cNvPr id="10246" name="Picture 7" descr="TrussBrifgeNight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75211" y="3507966"/>
              <a:ext cx="2540924" cy="1905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7" name="Rectangle 13"/>
            <p:cNvSpPr>
              <a:spLocks noChangeArrowheads="1"/>
            </p:cNvSpPr>
            <p:nvPr/>
          </p:nvSpPr>
          <p:spPr bwMode="auto">
            <a:xfrm>
              <a:off x="3243843" y="5389017"/>
              <a:ext cx="1051891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©iStockphoto.com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715963"/>
          </a:xfrm>
        </p:spPr>
        <p:txBody>
          <a:bodyPr/>
          <a:lstStyle/>
          <a:p>
            <a:pPr eaLnBrk="1" hangingPunct="1"/>
            <a:r>
              <a:rPr lang="en-US" smtClean="0"/>
              <a:t>Statics Principles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0" y="1019175"/>
            <a:ext cx="8639175" cy="2905125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 sz="3600" dirty="0" smtClean="0">
                <a:solidFill>
                  <a:srgbClr val="FF3300"/>
                </a:solidFill>
              </a:rPr>
              <a:t>Newton’s First Law of Motion </a:t>
            </a:r>
            <a:r>
              <a:rPr lang="en-US" sz="2400" i="1" dirty="0" smtClean="0">
                <a:solidFill>
                  <a:srgbClr val="FF3300"/>
                </a:solidFill>
              </a:rPr>
              <a:t>(law of inertia):</a:t>
            </a:r>
          </a:p>
          <a:p>
            <a:pPr lvl="1" eaLnBrk="1" hangingPunct="1">
              <a:buFontTx/>
              <a:buNone/>
            </a:pPr>
            <a:r>
              <a:rPr lang="en-US" sz="3600" dirty="0" smtClean="0"/>
              <a:t>	An object in a state of rest or uniform motion will continue to be so unless acted upon by a net force</a:t>
            </a:r>
          </a:p>
        </p:txBody>
      </p:sp>
      <p:pic>
        <p:nvPicPr>
          <p:cNvPr id="24579" name="Picture 6" descr="train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88" y="3716338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201988" y="6007100"/>
            <a:ext cx="10525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©iStockphoto.com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715963"/>
          </a:xfrm>
        </p:spPr>
        <p:txBody>
          <a:bodyPr/>
          <a:lstStyle/>
          <a:p>
            <a:pPr eaLnBrk="1" hangingPunct="1"/>
            <a:r>
              <a:rPr lang="en-US" smtClean="0"/>
              <a:t>Statics Principles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>
          <a:xfrm>
            <a:off x="312738" y="923925"/>
            <a:ext cx="8450262" cy="49752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rgbClr val="FF3300"/>
                </a:solidFill>
              </a:rPr>
              <a:t>Newton’s Second Law of Motion: </a:t>
            </a:r>
          </a:p>
          <a:p>
            <a:pPr eaLnBrk="1" hangingPunct="1">
              <a:buFontTx/>
              <a:buNone/>
            </a:pPr>
            <a:r>
              <a:rPr lang="en-US" sz="3600" smtClean="0"/>
              <a:t>	The acceleration of an object is proportional to the net force acting on the object and inversely proportional to the object’s mass</a:t>
            </a:r>
          </a:p>
          <a:p>
            <a:pPr algn="ctr" eaLnBrk="1" hangingPunct="1">
              <a:buFontTx/>
              <a:buNone/>
            </a:pPr>
            <a:endParaRPr lang="en-US" smtClean="0">
              <a:solidFill>
                <a:srgbClr val="0000FF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3600" smtClean="0">
                <a:solidFill>
                  <a:srgbClr val="0000FF"/>
                </a:solidFill>
              </a:rPr>
              <a:t>Force = Mass x Acceleration</a:t>
            </a: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3148013" y="5486400"/>
          <a:ext cx="23495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Equation" r:id="rId4" imgW="2349360" imgH="609480" progId="Equation.DSMT4">
                  <p:embed/>
                </p:oleObj>
              </mc:Choice>
              <mc:Fallback>
                <p:oleObj name="Equation" r:id="rId4" imgW="2349360" imgH="609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8013" y="5486400"/>
                        <a:ext cx="23495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715963"/>
          </a:xfrm>
        </p:spPr>
        <p:txBody>
          <a:bodyPr/>
          <a:lstStyle/>
          <a:p>
            <a:pPr eaLnBrk="1" hangingPunct="1"/>
            <a:r>
              <a:rPr lang="en-US" smtClean="0"/>
              <a:t>Statics Principles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260350" y="820738"/>
            <a:ext cx="8489950" cy="1990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rgbClr val="FF3300"/>
                </a:solidFill>
              </a:rPr>
              <a:t>Newton’s Third Law of Motion:</a:t>
            </a:r>
          </a:p>
          <a:p>
            <a:pPr eaLnBrk="1" hangingPunct="1">
              <a:buFontTx/>
              <a:buNone/>
            </a:pPr>
            <a:r>
              <a:rPr lang="en-US" sz="3600" smtClean="0"/>
              <a:t>	For every action force, there is an equal and opposite reaction force</a:t>
            </a:r>
          </a:p>
        </p:txBody>
      </p:sp>
      <p:pic>
        <p:nvPicPr>
          <p:cNvPr id="16387" name="Picture 4" descr="Newton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7913" y="3065463"/>
            <a:ext cx="3921125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2278063" y="5988050"/>
            <a:ext cx="10509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©iStockphoto.com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715963"/>
          </a:xfrm>
        </p:spPr>
        <p:txBody>
          <a:bodyPr/>
          <a:lstStyle/>
          <a:p>
            <a:pPr eaLnBrk="1" hangingPunct="1"/>
            <a:r>
              <a:rPr lang="en-US" smtClean="0"/>
              <a:t>Equilibrium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369888" y="815975"/>
            <a:ext cx="8459787" cy="25622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3600" dirty="0" smtClean="0">
                <a:solidFill>
                  <a:srgbClr val="FF3300"/>
                </a:solidFill>
              </a:rPr>
              <a:t>Static Equilibrium: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dirty="0" smtClean="0">
                <a:solidFill>
                  <a:srgbClr val="FF3300"/>
                </a:solidFill>
              </a:rPr>
              <a:t>	</a:t>
            </a:r>
            <a:r>
              <a:rPr lang="en-US" dirty="0" smtClean="0"/>
              <a:t>A condition where there is not a net external force acting upon a particle or rigid body and the body remains at rest or continues at a constant velocity</a:t>
            </a:r>
          </a:p>
        </p:txBody>
      </p:sp>
      <p:pic>
        <p:nvPicPr>
          <p:cNvPr id="18435" name="Picture 4" descr="oilRi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4113" y="3532188"/>
            <a:ext cx="4214812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2335213" y="6296025"/>
            <a:ext cx="10525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©iStockphoto.com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715963"/>
          </a:xfrm>
        </p:spPr>
        <p:txBody>
          <a:bodyPr/>
          <a:lstStyle/>
          <a:p>
            <a:pPr eaLnBrk="1" hangingPunct="1"/>
            <a:r>
              <a:rPr lang="en-US" smtClean="0"/>
              <a:t>Equilibrium</a:t>
            </a:r>
          </a:p>
        </p:txBody>
      </p:sp>
      <p:sp>
        <p:nvSpPr>
          <p:cNvPr id="11278" name="Rectangle 3"/>
          <p:cNvSpPr>
            <a:spLocks noGrp="1" noChangeArrowheads="1"/>
          </p:cNvSpPr>
          <p:nvPr>
            <p:ph idx="1"/>
          </p:nvPr>
        </p:nvSpPr>
        <p:spPr>
          <a:xfrm>
            <a:off x="373063" y="825500"/>
            <a:ext cx="8459787" cy="19478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rgbClr val="FF3300"/>
                </a:solidFill>
              </a:rPr>
              <a:t>Translational Equilibrium:</a:t>
            </a:r>
          </a:p>
          <a:p>
            <a:pPr eaLnBrk="1" hangingPunct="1">
              <a:buFontTx/>
              <a:buNone/>
            </a:pPr>
            <a:r>
              <a:rPr lang="en-US" sz="3600" smtClean="0">
                <a:solidFill>
                  <a:srgbClr val="FF3300"/>
                </a:solidFill>
              </a:rPr>
              <a:t>	</a:t>
            </a:r>
            <a:r>
              <a:rPr lang="en-US" sz="3600" smtClean="0"/>
              <a:t>The state in which there are no unbalanced forces acting on a body</a:t>
            </a:r>
          </a:p>
        </p:txBody>
      </p:sp>
      <p:graphicFrame>
        <p:nvGraphicFramePr>
          <p:cNvPr id="11276" name="Object 12"/>
          <p:cNvGraphicFramePr>
            <a:graphicFrameLocks noChangeAspect="1"/>
          </p:cNvGraphicFramePr>
          <p:nvPr/>
        </p:nvGraphicFramePr>
        <p:xfrm>
          <a:off x="493713" y="3676650"/>
          <a:ext cx="1744662" cy="166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name="Equation" r:id="rId4" imgW="533169" imgH="507780" progId="Equation.DSMT4">
                  <p:embed/>
                </p:oleObj>
              </mc:Choice>
              <mc:Fallback>
                <p:oleObj name="Equation" r:id="rId4" imgW="533169" imgH="50778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13" y="3676650"/>
                        <a:ext cx="1744662" cy="1662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9" name="Picture 5" descr="I3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7888" y="3665538"/>
            <a:ext cx="277812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Picture 6" descr="reussBridge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09875" y="3657600"/>
            <a:ext cx="279876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1" name="Rectangle 7"/>
          <p:cNvSpPr>
            <a:spLocks noChangeArrowheads="1"/>
          </p:cNvSpPr>
          <p:nvPr/>
        </p:nvSpPr>
        <p:spPr bwMode="auto">
          <a:xfrm>
            <a:off x="2740025" y="5476875"/>
            <a:ext cx="10509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©iStockphoto.com </a:t>
            </a:r>
          </a:p>
        </p:txBody>
      </p:sp>
      <p:sp>
        <p:nvSpPr>
          <p:cNvPr id="11282" name="Rectangle 8"/>
          <p:cNvSpPr>
            <a:spLocks noChangeArrowheads="1"/>
          </p:cNvSpPr>
          <p:nvPr/>
        </p:nvSpPr>
        <p:spPr bwMode="auto">
          <a:xfrm>
            <a:off x="5867400" y="5457825"/>
            <a:ext cx="10525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©iStockphoto.com </a:t>
            </a:r>
          </a:p>
        </p:txBody>
      </p:sp>
      <p:sp>
        <p:nvSpPr>
          <p:cNvPr id="11283" name="TextBox 9"/>
          <p:cNvSpPr txBox="1">
            <a:spLocks noChangeArrowheads="1"/>
          </p:cNvSpPr>
          <p:nvPr/>
        </p:nvSpPr>
        <p:spPr bwMode="auto">
          <a:xfrm>
            <a:off x="3503613" y="5668963"/>
            <a:ext cx="1608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Balanced</a:t>
            </a:r>
          </a:p>
        </p:txBody>
      </p:sp>
      <p:sp>
        <p:nvSpPr>
          <p:cNvPr id="11284" name="TextBox 10"/>
          <p:cNvSpPr txBox="1">
            <a:spLocks noChangeArrowheads="1"/>
          </p:cNvSpPr>
          <p:nvPr/>
        </p:nvSpPr>
        <p:spPr bwMode="auto">
          <a:xfrm>
            <a:off x="6534150" y="5695950"/>
            <a:ext cx="1606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Unbalanced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715963"/>
          </a:xfrm>
        </p:spPr>
        <p:txBody>
          <a:bodyPr/>
          <a:lstStyle/>
          <a:p>
            <a:pPr eaLnBrk="1" hangingPunct="1"/>
            <a:r>
              <a:rPr lang="en-US" smtClean="0"/>
              <a:t>Equilibrium</a:t>
            </a:r>
          </a:p>
        </p:txBody>
      </p:sp>
      <p:sp>
        <p:nvSpPr>
          <p:cNvPr id="12301" name="Rectangle 3"/>
          <p:cNvSpPr>
            <a:spLocks noGrp="1" noChangeArrowheads="1"/>
          </p:cNvSpPr>
          <p:nvPr>
            <p:ph idx="1"/>
          </p:nvPr>
        </p:nvSpPr>
        <p:spPr>
          <a:xfrm>
            <a:off x="301625" y="815975"/>
            <a:ext cx="8459788" cy="30559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rgbClr val="FF3300"/>
                </a:solidFill>
              </a:rPr>
              <a:t>Rotational Equilibrium:</a:t>
            </a:r>
          </a:p>
          <a:p>
            <a:pPr eaLnBrk="1" hangingPunct="1">
              <a:buFontTx/>
              <a:buNone/>
            </a:pPr>
            <a:r>
              <a:rPr lang="en-US" smtClean="0"/>
              <a:t>	The state in which the sum of all the clockwise moments equals the sum of all the counterclockwise moments about a pivot point</a:t>
            </a:r>
          </a:p>
        </p:txBody>
      </p:sp>
      <p:graphicFrame>
        <p:nvGraphicFramePr>
          <p:cNvPr id="12299" name="Object 11"/>
          <p:cNvGraphicFramePr>
            <a:graphicFrameLocks noChangeAspect="1"/>
          </p:cNvGraphicFramePr>
          <p:nvPr/>
        </p:nvGraphicFramePr>
        <p:xfrm>
          <a:off x="1033463" y="3967163"/>
          <a:ext cx="2646362" cy="1290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Equation" r:id="rId4" imgW="520474" imgH="253890" progId="Equation.DSMT4">
                  <p:embed/>
                </p:oleObj>
              </mc:Choice>
              <mc:Fallback>
                <p:oleObj name="Equation" r:id="rId4" imgW="520474" imgH="25389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463" y="3967163"/>
                        <a:ext cx="2646362" cy="1290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302" name="Picture 5" descr="balanc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11525" y="3467100"/>
            <a:ext cx="57150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ircular Arrow 6"/>
          <p:cNvSpPr/>
          <p:nvPr/>
        </p:nvSpPr>
        <p:spPr bwMode="auto">
          <a:xfrm rot="20915684">
            <a:off x="6102350" y="4851400"/>
            <a:ext cx="971550" cy="914400"/>
          </a:xfrm>
          <a:prstGeom prst="circular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Circular Arrow 7"/>
          <p:cNvSpPr/>
          <p:nvPr/>
        </p:nvSpPr>
        <p:spPr bwMode="auto">
          <a:xfrm rot="20631675" flipV="1">
            <a:off x="6197600" y="5014913"/>
            <a:ext cx="971550" cy="1009650"/>
          </a:xfrm>
          <a:prstGeom prst="circular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05" name="Rectangle 8"/>
          <p:cNvSpPr>
            <a:spLocks noChangeArrowheads="1"/>
          </p:cNvSpPr>
          <p:nvPr/>
        </p:nvSpPr>
        <p:spPr bwMode="auto">
          <a:xfrm rot="-974808">
            <a:off x="5646738" y="6357938"/>
            <a:ext cx="10525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©iStockphoto.com </a:t>
            </a:r>
          </a:p>
        </p:txBody>
      </p:sp>
      <p:sp>
        <p:nvSpPr>
          <p:cNvPr id="12306" name="TextBox 8"/>
          <p:cNvSpPr txBox="1">
            <a:spLocks noChangeArrowheads="1"/>
          </p:cNvSpPr>
          <p:nvPr/>
        </p:nvSpPr>
        <p:spPr bwMode="auto">
          <a:xfrm>
            <a:off x="269875" y="5784850"/>
            <a:ext cx="26844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Remember </a:t>
            </a:r>
          </a:p>
          <a:p>
            <a:r>
              <a:rPr lang="en-US" sz="2400" dirty="0"/>
              <a:t>M = </a:t>
            </a:r>
            <a:r>
              <a:rPr lang="en-US" sz="2400" dirty="0" smtClean="0"/>
              <a:t>d x F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715963"/>
          </a:xfrm>
        </p:spPr>
        <p:txBody>
          <a:bodyPr/>
          <a:lstStyle/>
          <a:p>
            <a:pPr eaLnBrk="1" hangingPunct="1"/>
            <a:r>
              <a:rPr lang="en-US" smtClean="0"/>
              <a:t>Statics Principles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481013" y="1127125"/>
            <a:ext cx="6126162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rgbClr val="FF3300"/>
                </a:solidFill>
              </a:rPr>
              <a:t>Scalar Quantities: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A physical quantity that has </a:t>
            </a:r>
            <a:r>
              <a:rPr lang="en-US" smtClean="0">
                <a:solidFill>
                  <a:srgbClr val="0000FF"/>
                </a:solidFill>
              </a:rPr>
              <a:t>magnitude</a:t>
            </a:r>
            <a:r>
              <a:rPr lang="en-US" smtClean="0"/>
              <a:t> only</a:t>
            </a:r>
          </a:p>
          <a:p>
            <a:pPr eaLnBrk="1" hangingPunct="1">
              <a:buFontTx/>
              <a:buNone/>
            </a:pPr>
            <a:r>
              <a:rPr lang="en-US" smtClean="0"/>
              <a:t>	</a:t>
            </a:r>
          </a:p>
          <a:p>
            <a:pPr eaLnBrk="1" hangingPunct="1">
              <a:buFontTx/>
              <a:buNone/>
            </a:pPr>
            <a:r>
              <a:rPr lang="en-US" smtClean="0"/>
              <a:t>	</a:t>
            </a:r>
            <a:r>
              <a:rPr lang="en-US" sz="3600" smtClean="0">
                <a:solidFill>
                  <a:srgbClr val="FF0000"/>
                </a:solidFill>
              </a:rPr>
              <a:t>Examples</a:t>
            </a:r>
            <a:r>
              <a:rPr lang="en-US" sz="3600" smtClean="0"/>
              <a:t>: </a:t>
            </a:r>
            <a:r>
              <a:rPr lang="en-US" smtClean="0"/>
              <a:t>Mass, length, time, volume, temperature, pressure, and speed</a:t>
            </a:r>
          </a:p>
        </p:txBody>
      </p:sp>
      <p:pic>
        <p:nvPicPr>
          <p:cNvPr id="26627" name="Picture 5" descr="theromomet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8313" y="885825"/>
            <a:ext cx="1978025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MPH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2600" y="3956050"/>
            <a:ext cx="1944688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6791325" y="3475038"/>
            <a:ext cx="10525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©iStockphoto.com </a:t>
            </a:r>
          </a:p>
        </p:txBody>
      </p:sp>
      <p:sp>
        <p:nvSpPr>
          <p:cNvPr id="26630" name="Rectangle 8"/>
          <p:cNvSpPr>
            <a:spLocks noChangeArrowheads="1"/>
          </p:cNvSpPr>
          <p:nvPr/>
        </p:nvSpPr>
        <p:spPr bwMode="auto">
          <a:xfrm>
            <a:off x="6831013" y="5872163"/>
            <a:ext cx="10509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©iStockphoto.com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Introduction to Statics&amp;quot;&quot;/&gt;&lt;property id=&quot;20307&quot; value=&quot;460&quot;/&gt;&lt;/object&gt;&lt;object type=&quot;3&quot; unique_id=&quot;10005&quot;&gt;&lt;property id=&quot;20148&quot; value=&quot;5&quot;/&gt;&lt;property id=&quot;20300&quot; value=&quot;Slide 2 - &amp;quot;Statics&amp;quot;&quot;/&gt;&lt;property id=&quot;20307&quot; value=&quot;434&quot;/&gt;&lt;/object&gt;&lt;object type=&quot;3&quot; unique_id=&quot;10006&quot;&gt;&lt;property id=&quot;20148&quot; value=&quot;5&quot;/&gt;&lt;property id=&quot;20300&quot; value=&quot;Slide 3 - &amp;quot;Statics Principles&amp;quot;&quot;/&gt;&lt;property id=&quot;20307&quot; value=&quot;433&quot;/&gt;&lt;/object&gt;&lt;object type=&quot;3&quot; unique_id=&quot;10007&quot;&gt;&lt;property id=&quot;20148&quot; value=&quot;5&quot;/&gt;&lt;property id=&quot;20300&quot; value=&quot;Slide 4 - &amp;quot;Statics Principles&amp;quot;&quot;/&gt;&lt;property id=&quot;20307&quot; value=&quot;444&quot;/&gt;&lt;/object&gt;&lt;object type=&quot;3&quot; unique_id=&quot;10008&quot;&gt;&lt;property id=&quot;20148&quot; value=&quot;5&quot;/&gt;&lt;property id=&quot;20300&quot; value=&quot;Slide 5 - &amp;quot;Statics Principles&amp;quot;&quot;/&gt;&lt;property id=&quot;20307&quot; value=&quot;443&quot;/&gt;&lt;/object&gt;&lt;object type=&quot;3&quot; unique_id=&quot;10009&quot;&gt;&lt;property id=&quot;20148&quot; value=&quot;5&quot;/&gt;&lt;property id=&quot;20300&quot; value=&quot;Slide 6 - &amp;quot;Equilibrium&amp;quot;&quot;/&gt;&lt;property id=&quot;20307&quot; value=&quot;439&quot;/&gt;&lt;/object&gt;&lt;object type=&quot;3&quot; unique_id=&quot;10010&quot;&gt;&lt;property id=&quot;20148&quot; value=&quot;5&quot;/&gt;&lt;property id=&quot;20300&quot; value=&quot;Slide 7 - &amp;quot;Equilibrium&amp;quot;&quot;/&gt;&lt;property id=&quot;20307&quot; value=&quot;458&quot;/&gt;&lt;/object&gt;&lt;object type=&quot;3&quot; unique_id=&quot;10011&quot;&gt;&lt;property id=&quot;20148&quot; value=&quot;5&quot;/&gt;&lt;property id=&quot;20300&quot; value=&quot;Slide 8 - &amp;quot;Equilibrium&amp;quot;&quot;/&gt;&lt;property id=&quot;20307&quot; value=&quot;459&quot;/&gt;&lt;/object&gt;&lt;object type=&quot;3&quot; unique_id=&quot;10012&quot;&gt;&lt;property id=&quot;20148&quot; value=&quot;5&quot;/&gt;&lt;property id=&quot;20300&quot; value=&quot;Slide 9 - &amp;quot;Statics Principles&amp;quot;&quot;/&gt;&lt;property id=&quot;20307&quot; value=&quot;445&quot;/&gt;&lt;/object&gt;&lt;object type=&quot;3&quot; unique_id=&quot;10013&quot;&gt;&lt;property id=&quot;20148&quot; value=&quot;5&quot;/&gt;&lt;property id=&quot;20300&quot; value=&quot;Slide 10 - &amp;quot;Statics Principles&amp;quot;&quot;/&gt;&lt;property id=&quot;20307&quot; value=&quot;446&quot;/&gt;&lt;/object&gt;&lt;object type=&quot;3&quot; unique_id=&quot;10014&quot;&gt;&lt;property id=&quot;20148&quot; value=&quot;5&quot;/&gt;&lt;property id=&quot;20300&quot; value=&quot;Slide 11 - &amp;quot;What is a Force?&amp;quot;&quot;/&gt;&lt;property id=&quot;20307&quot; value=&quot;453&quot;/&gt;&lt;/object&gt;&lt;object type=&quot;3&quot; unique_id=&quot;10015&quot;&gt;&lt;property id=&quot;20148&quot; value=&quot;5&quot;/&gt;&lt;property id=&quot;20300&quot; value=&quot;Slide 12 - &amp;quot;Force Units&amp;quot;&quot;/&gt;&lt;property id=&quot;20307&quot; value=&quot;457&quot;/&gt;&lt;/object&gt;&lt;object type=&quot;3&quot; unique_id=&quot;10016&quot;&gt;&lt;property id=&quot;20148&quot; value=&quot;5&quot;/&gt;&lt;property id=&quot;20300&quot; value=&quot;Slide 13 - &amp;quot;Static Equilibrium Force Principles&amp;quot;&quot;/&gt;&lt;property id=&quot;20307&quot; value=&quot;437&quot;/&gt;&lt;/object&gt;&lt;object type=&quot;3&quot; unique_id=&quot;10017&quot;&gt;&lt;property id=&quot;20148&quot; value=&quot;5&quot;/&gt;&lt;property id=&quot;20300&quot; value=&quot;Slide 14 - &amp;quot;Force Components&amp;quot;&quot;/&gt;&lt;property id=&quot;20307&quot; value=&quot;456&quot;/&gt;&lt;/object&gt;&lt;object type=&quot;3&quot; unique_id=&quot;10018&quot;&gt;&lt;property id=&quot;20148&quot; value=&quot;5&quot;/&gt;&lt;property id=&quot;20300&quot; value=&quot;Slide 15 - &amp;quot;Resultant Force&amp;quot;&quot;/&gt;&lt;property id=&quot;20307&quot; value=&quot;454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9.1"/>
</p:tagLst>
</file>

<file path=ppt/theme/theme1.xml><?xml version="1.0" encoding="utf-8"?>
<a:theme xmlns:a="http://schemas.openxmlformats.org/drawingml/2006/main" name="CurriculumTemplate">
  <a:themeElements>
    <a:clrScheme name="General_PowerPoint_Template_20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eneral_PowerPoint_Template_20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neral_PowerPoint_Template_20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_PowerPoint_Template_20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_PowerPoint_Template_20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_PowerPoint_Template_20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_PowerPoint_Template_20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_PowerPoint_Template_20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_PowerPoint_Template_20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_PowerPoint_Template_20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_PowerPoint_Template_20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_PowerPoint_Template_20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_PowerPoint_Template_20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_PowerPoint_Template_20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9235FAAB3A6C45B68E209888EDCD6D" ma:contentTypeVersion="1" ma:contentTypeDescription="Create a new document." ma:contentTypeScope="" ma:versionID="a2e51b4465781ee61c1be13b06600764">
  <xsd:schema xmlns:xsd="http://www.w3.org/2001/XMLSchema" xmlns:xs="http://www.w3.org/2001/XMLSchema" xmlns:p="http://schemas.microsoft.com/office/2006/metadata/properties" xmlns:ns3="7ceb0ffb-2088-4669-913c-61eab4515a9c" targetNamespace="http://schemas.microsoft.com/office/2006/metadata/properties" ma:root="true" ma:fieldsID="5953469f158cc4a2b9daa4bb352e0bea" ns3:_="">
    <xsd:import namespace="7ceb0ffb-2088-4669-913c-61eab4515a9c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eb0ffb-2088-4669-913c-61eab4515a9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49B5140-87CE-4283-8D4F-71B2CA4693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eb0ffb-2088-4669-913c-61eab4515a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CCD8E2-C1A5-4B4E-AFFC-88F708E4EE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A6AB14-266A-4BEC-9C58-2C0C25BC219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 Template</Template>
  <TotalTime>11734</TotalTime>
  <Words>363</Words>
  <Application>Microsoft Office PowerPoint</Application>
  <PresentationFormat>On-screen Show (4:3)</PresentationFormat>
  <Paragraphs>134</Paragraphs>
  <Slides>15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CurriculumTemplate</vt:lpstr>
      <vt:lpstr>1_Custom Design</vt:lpstr>
      <vt:lpstr>Equation</vt:lpstr>
      <vt:lpstr>PowerPoint Presentation</vt:lpstr>
      <vt:lpstr>Statics</vt:lpstr>
      <vt:lpstr>Statics Principles</vt:lpstr>
      <vt:lpstr>Statics Principles</vt:lpstr>
      <vt:lpstr>Statics Principles</vt:lpstr>
      <vt:lpstr>Equilibrium</vt:lpstr>
      <vt:lpstr>Equilibrium</vt:lpstr>
      <vt:lpstr>Equilibrium</vt:lpstr>
      <vt:lpstr>Statics Principles</vt:lpstr>
      <vt:lpstr>Statics Principles</vt:lpstr>
      <vt:lpstr>What Is a Force?</vt:lpstr>
      <vt:lpstr>Force Units</vt:lpstr>
      <vt:lpstr>Static Equilibrium Force Principles</vt:lpstr>
      <vt:lpstr>Force Components</vt:lpstr>
      <vt:lpstr>Resultant Force</vt:lpstr>
    </vt:vector>
  </TitlesOfParts>
  <Company>Project Lead The Way,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Activity 2.1.3 Introduction to Statics</dc:title>
  <dc:subject>PoE - Lesson 2.1</dc:subject>
  <dc:creator>PLTW</dc:creator>
  <cp:lastModifiedBy>Matt Arnold</cp:lastModifiedBy>
  <cp:revision>182</cp:revision>
  <dcterms:created xsi:type="dcterms:W3CDTF">2007-12-31T23:36:13Z</dcterms:created>
  <dcterms:modified xsi:type="dcterms:W3CDTF">2014-11-18T13:56:10Z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0x010100889235FAAB3A6C45B68E209888EDCD6D</vt:lpwstr>
  </property>
</Properties>
</file>