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3A1E-8114-408C-8271-AE7778F7216B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C7B-DF6C-4D4A-8CDC-2B334E49B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3A1E-8114-408C-8271-AE7778F7216B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C7B-DF6C-4D4A-8CDC-2B334E49B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3A1E-8114-408C-8271-AE7778F7216B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C7B-DF6C-4D4A-8CDC-2B334E49BF5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3A1E-8114-408C-8271-AE7778F7216B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C7B-DF6C-4D4A-8CDC-2B334E49BF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3A1E-8114-408C-8271-AE7778F7216B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C7B-DF6C-4D4A-8CDC-2B334E49B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3A1E-8114-408C-8271-AE7778F7216B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C7B-DF6C-4D4A-8CDC-2B334E49BF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3A1E-8114-408C-8271-AE7778F7216B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C7B-DF6C-4D4A-8CDC-2B334E49B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3A1E-8114-408C-8271-AE7778F7216B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C7B-DF6C-4D4A-8CDC-2B334E49B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3A1E-8114-408C-8271-AE7778F7216B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C7B-DF6C-4D4A-8CDC-2B334E49B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3A1E-8114-408C-8271-AE7778F7216B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C7B-DF6C-4D4A-8CDC-2B334E49BF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3A1E-8114-408C-8271-AE7778F7216B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BC7B-DF6C-4D4A-8CDC-2B334E49BF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283A1E-8114-408C-8271-AE7778F7216B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23BC7B-DF6C-4D4A-8CDC-2B334E49BF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ationsonline.org/oneworld/china_administrative_map2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ndaa.com.cn/zt/zgs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zdpop.gov.cn/E_ReadNews.asp?NewsId=60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atic.7ta.cn/7ta/UserFiles/leng2010/photo/20100524011450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tx1"/>
                </a:solidFill>
              </a:rPr>
              <a:t>中国地理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/>
              <a:t>Chinese Geography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779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b="1" dirty="0" smtClean="0"/>
              <a:t>汉族</a:t>
            </a:r>
            <a:r>
              <a:rPr lang="zh-CN" altLang="en-US" sz="4000" b="1" dirty="0" smtClean="0"/>
              <a:t>：东部 、沿海地区</a:t>
            </a:r>
            <a:endParaRPr lang="en-US" altLang="zh-CN" sz="4000" b="1" dirty="0" smtClean="0"/>
          </a:p>
          <a:p>
            <a:r>
              <a:rPr lang="zh-CN" altLang="en-US" sz="4000" b="1" dirty="0"/>
              <a:t>少</a:t>
            </a:r>
            <a:r>
              <a:rPr lang="zh-CN" altLang="en-US" sz="4000" b="1" dirty="0" smtClean="0"/>
              <a:t>数民族：</a:t>
            </a:r>
            <a:r>
              <a:rPr lang="en-US" altLang="zh-CN" sz="4000" b="1" dirty="0" smtClean="0"/>
              <a:t>55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/>
              <a:t>民族</a:t>
            </a:r>
            <a:r>
              <a:rPr lang="en-US" altLang="zh-CN" sz="5400" b="1" dirty="0" smtClean="0"/>
              <a:t>ethnic </a:t>
            </a:r>
            <a:r>
              <a:rPr lang="zh-CN" altLang="en-US" sz="5400" b="1" dirty="0" smtClean="0"/>
              <a:t>分布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493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从西往东流</a:t>
            </a:r>
            <a:endParaRPr lang="en-US" altLang="zh-CN" sz="4000" b="1" dirty="0" smtClean="0"/>
          </a:p>
          <a:p>
            <a:r>
              <a:rPr lang="zh-CN" altLang="en-US" sz="3600" b="1" dirty="0" smtClean="0"/>
              <a:t>长江 </a:t>
            </a:r>
            <a:r>
              <a:rPr lang="en-US" altLang="zh-CN" sz="3600" b="1" dirty="0" smtClean="0"/>
              <a:t>the Yangtze River</a:t>
            </a:r>
            <a:r>
              <a:rPr lang="zh-CN" altLang="en-US" sz="3600" b="1" dirty="0" smtClean="0"/>
              <a:t>：</a:t>
            </a:r>
            <a:endParaRPr lang="en-US" altLang="zh-CN" sz="3600" b="1" dirty="0" smtClean="0"/>
          </a:p>
          <a:p>
            <a:r>
              <a:rPr lang="zh-CN" altLang="en-US" sz="3600" b="1" dirty="0"/>
              <a:t>黄</a:t>
            </a:r>
            <a:r>
              <a:rPr lang="zh-CN" altLang="en-US" sz="3600" b="1" dirty="0" smtClean="0"/>
              <a:t>河 </a:t>
            </a:r>
            <a:r>
              <a:rPr lang="en-US" altLang="zh-CN" sz="3600" b="1" dirty="0" smtClean="0"/>
              <a:t>the Yellow River</a:t>
            </a:r>
            <a:r>
              <a:rPr lang="zh-CN" altLang="en-US" sz="3600" b="1" dirty="0" smtClean="0"/>
              <a:t>：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河流 </a:t>
            </a:r>
            <a:r>
              <a:rPr lang="en-US" altLang="zh-CN" sz="4800" b="1" dirty="0" smtClean="0"/>
              <a:t>river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163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b="1" dirty="0" smtClean="0"/>
              <a:t>很多景点在西部：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长城 </a:t>
            </a:r>
            <a:r>
              <a:rPr lang="en-US" altLang="zh-CN" sz="3600" b="1" dirty="0"/>
              <a:t>G</a:t>
            </a:r>
            <a:r>
              <a:rPr lang="en-US" altLang="zh-CN" sz="3600" b="1" dirty="0" smtClean="0"/>
              <a:t>reat wall</a:t>
            </a:r>
          </a:p>
          <a:p>
            <a:r>
              <a:rPr lang="zh-CN" altLang="en-US" sz="3600" b="1" dirty="0"/>
              <a:t>黄</a:t>
            </a:r>
            <a:r>
              <a:rPr lang="zh-CN" altLang="en-US" sz="3600" b="1" dirty="0" smtClean="0"/>
              <a:t>山 </a:t>
            </a:r>
            <a:r>
              <a:rPr lang="en-US" altLang="zh-CN" sz="3600" b="1" dirty="0"/>
              <a:t>Y</a:t>
            </a:r>
            <a:r>
              <a:rPr lang="en-US" altLang="zh-CN" sz="3600" b="1" dirty="0" smtClean="0"/>
              <a:t>ellow Mountain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旅游景点 </a:t>
            </a:r>
            <a:r>
              <a:rPr lang="en-US" altLang="zh-CN" sz="4800" b="1" dirty="0" smtClean="0"/>
              <a:t>scenic spot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204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8381999" cy="3877733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4300" dirty="0">
                <a:latin typeface="Aharoni" pitchFamily="2" charset="-79"/>
                <a:cs typeface="Aharoni" pitchFamily="2" charset="-79"/>
              </a:rPr>
              <a:t>全世界</a:t>
            </a:r>
            <a:r>
              <a:rPr lang="zh-TW" altLang="en-US" sz="3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TW" sz="3600" dirty="0" smtClean="0">
                <a:latin typeface="Aharoni" pitchFamily="2" charset="-79"/>
                <a:cs typeface="Aharoni" pitchFamily="2" charset="-79"/>
              </a:rPr>
              <a:t>6,302,309,691</a:t>
            </a:r>
          </a:p>
          <a:p>
            <a:r>
              <a:rPr lang="zh-TW" altLang="en-US" sz="4600" dirty="0"/>
              <a:t>美国 </a:t>
            </a:r>
            <a:r>
              <a:rPr lang="zh-TW" altLang="en-US" sz="4600" dirty="0" smtClean="0"/>
              <a:t>   </a:t>
            </a:r>
            <a:r>
              <a:rPr lang="en-US" altLang="zh-TW" sz="3600" dirty="0" smtClean="0"/>
              <a:t>290,342,554</a:t>
            </a:r>
            <a:endParaRPr lang="en-US" altLang="zh-CN" sz="36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zh-CN" altLang="en-US" sz="3600" b="1" dirty="0" smtClean="0">
                <a:latin typeface="Aharoni" pitchFamily="2" charset="-79"/>
                <a:cs typeface="Aharoni" pitchFamily="2" charset="-79"/>
              </a:rPr>
              <a:t>中国人</a:t>
            </a:r>
            <a:r>
              <a:rPr lang="zh-CN" altLang="en-US" sz="3600" b="1" dirty="0">
                <a:latin typeface="Aharoni" pitchFamily="2" charset="-79"/>
                <a:cs typeface="Aharoni" pitchFamily="2" charset="-79"/>
              </a:rPr>
              <a:t>口总</a:t>
            </a:r>
            <a:r>
              <a:rPr lang="zh-CN" altLang="en-US" sz="3600" b="1" dirty="0" smtClean="0">
                <a:latin typeface="Aharoni" pitchFamily="2" charset="-79"/>
                <a:cs typeface="Aharoni" pitchFamily="2" charset="-79"/>
              </a:rPr>
              <a:t>数：</a:t>
            </a:r>
            <a:r>
              <a:rPr lang="en-US" altLang="zh-CN" sz="4600" dirty="0" smtClean="0">
                <a:latin typeface="Aharoni" pitchFamily="2" charset="-79"/>
                <a:cs typeface="Aharoni" pitchFamily="2" charset="-79"/>
              </a:rPr>
              <a:t>1 </a:t>
            </a:r>
            <a:r>
              <a:rPr lang="en-US" altLang="zh-CN" sz="4600" dirty="0">
                <a:latin typeface="Aharoni" pitchFamily="2" charset="-79"/>
                <a:cs typeface="Aharoni" pitchFamily="2" charset="-79"/>
              </a:rPr>
              <a:t>317 </a:t>
            </a:r>
            <a:r>
              <a:rPr lang="en-US" altLang="zh-CN" sz="4600" dirty="0" smtClean="0">
                <a:latin typeface="Aharoni" pitchFamily="2" charset="-79"/>
                <a:cs typeface="Aharoni" pitchFamily="2" charset="-79"/>
              </a:rPr>
              <a:t>442 552</a:t>
            </a:r>
          </a:p>
          <a:p>
            <a:r>
              <a:rPr lang="zh-CN" altLang="en-US" sz="3000" dirty="0" smtClean="0">
                <a:latin typeface="Aharoni" pitchFamily="2" charset="-79"/>
                <a:cs typeface="Aharoni" pitchFamily="2" charset="-79"/>
              </a:rPr>
              <a:t>            （</a:t>
            </a:r>
            <a:r>
              <a:rPr lang="zh-CN" altLang="en-US" sz="3000" dirty="0">
                <a:latin typeface="Aharoni" pitchFamily="2" charset="-79"/>
                <a:cs typeface="Aharoni" pitchFamily="2" charset="-79"/>
              </a:rPr>
              <a:t>其中大陆</a:t>
            </a:r>
            <a:r>
              <a:rPr lang="en-US" altLang="zh-CN" sz="3000" dirty="0">
                <a:latin typeface="Aharoni" pitchFamily="2" charset="-79"/>
                <a:cs typeface="Aharoni" pitchFamily="2" charset="-79"/>
              </a:rPr>
              <a:t>1286975468</a:t>
            </a:r>
            <a:r>
              <a:rPr lang="en-US" altLang="zh-CN" sz="3000" dirty="0" smtClean="0">
                <a:latin typeface="Aharoni" pitchFamily="2" charset="-79"/>
                <a:cs typeface="Aharoni" pitchFamily="2" charset="-79"/>
              </a:rPr>
              <a:t>;</a:t>
            </a:r>
          </a:p>
          <a:p>
            <a:r>
              <a:rPr lang="en-US" altLang="zh-CN" sz="3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3000" dirty="0" smtClean="0">
                <a:latin typeface="Aharoni" pitchFamily="2" charset="-79"/>
                <a:cs typeface="Aharoni" pitchFamily="2" charset="-79"/>
              </a:rPr>
              <a:t>             </a:t>
            </a:r>
            <a:r>
              <a:rPr lang="zh-CN" altLang="en-US" sz="3000" dirty="0" smtClean="0">
                <a:latin typeface="Aharoni" pitchFamily="2" charset="-79"/>
                <a:cs typeface="Aharoni" pitchFamily="2" charset="-79"/>
              </a:rPr>
              <a:t>中</a:t>
            </a:r>
            <a:r>
              <a:rPr lang="zh-CN" altLang="en-US" sz="3000" dirty="0">
                <a:latin typeface="Aharoni" pitchFamily="2" charset="-79"/>
                <a:cs typeface="Aharoni" pitchFamily="2" charset="-79"/>
              </a:rPr>
              <a:t>国台湾</a:t>
            </a:r>
            <a:r>
              <a:rPr lang="en-US" altLang="zh-CN" sz="3000" dirty="0">
                <a:latin typeface="Aharoni" pitchFamily="2" charset="-79"/>
                <a:cs typeface="Aharoni" pitchFamily="2" charset="-79"/>
              </a:rPr>
              <a:t>22603001</a:t>
            </a:r>
            <a:r>
              <a:rPr lang="zh-CN" altLang="en-US" sz="3000" dirty="0" smtClean="0">
                <a:latin typeface="Aharoni" pitchFamily="2" charset="-79"/>
                <a:cs typeface="Aharoni" pitchFamily="2" charset="-79"/>
              </a:rPr>
              <a:t>；</a:t>
            </a:r>
            <a:endParaRPr lang="en-US" altLang="zh-CN" sz="3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3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3000" dirty="0" smtClean="0">
                <a:latin typeface="Aharoni" pitchFamily="2" charset="-79"/>
                <a:cs typeface="Aharoni" pitchFamily="2" charset="-79"/>
              </a:rPr>
              <a:t>             </a:t>
            </a:r>
            <a:r>
              <a:rPr lang="zh-CN" altLang="en-US" sz="3000" dirty="0" smtClean="0">
                <a:latin typeface="Aharoni" pitchFamily="2" charset="-79"/>
                <a:cs typeface="Aharoni" pitchFamily="2" charset="-79"/>
              </a:rPr>
              <a:t>中</a:t>
            </a:r>
            <a:r>
              <a:rPr lang="zh-CN" altLang="en-US" sz="3000" dirty="0">
                <a:latin typeface="Aharoni" pitchFamily="2" charset="-79"/>
                <a:cs typeface="Aharoni" pitchFamily="2" charset="-79"/>
              </a:rPr>
              <a:t>国香港</a:t>
            </a:r>
            <a:r>
              <a:rPr lang="en-US" altLang="zh-CN" sz="3000" dirty="0">
                <a:latin typeface="Aharoni" pitchFamily="2" charset="-79"/>
                <a:cs typeface="Aharoni" pitchFamily="2" charset="-79"/>
              </a:rPr>
              <a:t>7394170</a:t>
            </a:r>
            <a:r>
              <a:rPr lang="zh-CN" altLang="en-US" sz="3000" dirty="0" smtClean="0">
                <a:latin typeface="Aharoni" pitchFamily="2" charset="-79"/>
                <a:cs typeface="Aharoni" pitchFamily="2" charset="-79"/>
              </a:rPr>
              <a:t>；</a:t>
            </a:r>
            <a:endParaRPr lang="en-US" altLang="zh-CN" sz="3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altLang="zh-CN" sz="3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3000" dirty="0" smtClean="0">
                <a:latin typeface="Aharoni" pitchFamily="2" charset="-79"/>
                <a:cs typeface="Aharoni" pitchFamily="2" charset="-79"/>
              </a:rPr>
              <a:t>             </a:t>
            </a:r>
            <a:r>
              <a:rPr lang="zh-CN" altLang="en-US" sz="3000" dirty="0" smtClean="0">
                <a:latin typeface="Aharoni" pitchFamily="2" charset="-79"/>
                <a:cs typeface="Aharoni" pitchFamily="2" charset="-79"/>
              </a:rPr>
              <a:t>中</a:t>
            </a:r>
            <a:r>
              <a:rPr lang="zh-CN" altLang="en-US" sz="3000" dirty="0">
                <a:latin typeface="Aharoni" pitchFamily="2" charset="-79"/>
                <a:cs typeface="Aharoni" pitchFamily="2" charset="-79"/>
              </a:rPr>
              <a:t>国澳门</a:t>
            </a:r>
            <a:r>
              <a:rPr lang="en-US" altLang="zh-CN" sz="3000" dirty="0">
                <a:latin typeface="Aharoni" pitchFamily="2" charset="-79"/>
                <a:cs typeface="Aharoni" pitchFamily="2" charset="-79"/>
              </a:rPr>
              <a:t>469903</a:t>
            </a:r>
            <a:r>
              <a:rPr lang="zh-CN" altLang="en-US" sz="3000" dirty="0">
                <a:latin typeface="Aharoni" pitchFamily="2" charset="-79"/>
                <a:cs typeface="Aharoni" pitchFamily="2" charset="-79"/>
              </a:rPr>
              <a:t>）</a:t>
            </a:r>
            <a:endParaRPr lang="en-US" altLang="zh-CN" sz="30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zh-CN" altLang="en-US" sz="3600" b="1" dirty="0" smtClean="0">
                <a:latin typeface="Aharoni" pitchFamily="2" charset="-79"/>
                <a:cs typeface="Aharoni" pitchFamily="2" charset="-79"/>
              </a:rPr>
              <a:t>中国东部：人口较多（自然条件好，离海近</a:t>
            </a:r>
            <a:r>
              <a:rPr lang="en-US" altLang="zh-CN" sz="3600" b="1" dirty="0" smtClean="0">
                <a:latin typeface="Aharoni" pitchFamily="2" charset="-79"/>
                <a:cs typeface="Aharoni" pitchFamily="2" charset="-79"/>
              </a:rPr>
              <a:t>)</a:t>
            </a:r>
          </a:p>
          <a:p>
            <a:r>
              <a:rPr lang="zh-CN" altLang="en-US" sz="3600" b="1" dirty="0">
                <a:latin typeface="Aharoni" pitchFamily="2" charset="-79"/>
                <a:cs typeface="Aharoni" pitchFamily="2" charset="-79"/>
              </a:rPr>
              <a:t>中国西</a:t>
            </a:r>
            <a:r>
              <a:rPr lang="zh-CN" altLang="en-US" sz="3600" b="1" dirty="0" smtClean="0">
                <a:latin typeface="Aharoni" pitchFamily="2" charset="-79"/>
                <a:cs typeface="Aharoni" pitchFamily="2" charset="-79"/>
              </a:rPr>
              <a:t>部：人口较少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人口 </a:t>
            </a:r>
            <a:r>
              <a:rPr lang="en-US" altLang="zh-CN" sz="3600" b="1" dirty="0" smtClean="0"/>
              <a:t>population</a:t>
            </a:r>
            <a:r>
              <a:rPr lang="zh-CN" altLang="en-US" sz="4800" b="1" dirty="0" smtClean="0"/>
              <a:t>分布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961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nationsonline.org/maps/china_provinces_map1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49"/>
            <a:ext cx="9144000" cy="673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indaa.com.cn/images/we_1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609600"/>
            <a:ext cx="1905000" cy="762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河流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582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pic.wenwen.soso.com/p/20090801/20090801093959-1186433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447800" y="381000"/>
            <a:ext cx="1066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zdpop.gov.cn/uploadfile/jpg/2011-10/201110269252825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160438" cy="68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81000" y="152400"/>
            <a:ext cx="21336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少数民族自治地区分布图(点击查看原图)">
            <a:hlinkClick r:id="rId2" tooltip="少数民族自治地区分布图(点击查看原图)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" y="-685800"/>
            <a:ext cx="9250704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990600"/>
            <a:ext cx="2895600" cy="609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effectLst/>
              </a:rPr>
              <a:t>少数民族自治地区分布图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2675467"/>
                <a:ext cx="7814733" cy="3450696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4000" b="1" dirty="0"/>
                  <a:t>中</a:t>
                </a:r>
                <a:r>
                  <a:rPr lang="zh-CN" altLang="en-US" sz="4000" b="1" dirty="0" smtClean="0"/>
                  <a:t>国：</a:t>
                </a:r>
                <a:r>
                  <a:rPr lang="en-US" sz="4000" b="1" dirty="0" smtClean="0"/>
                  <a:t>9,672,018</a:t>
                </a:r>
                <a:r>
                  <a:rPr lang="zh-CN" altLang="en-US" sz="4000" b="1" dirty="0" smtClean="0"/>
                  <a:t>平方公里（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4000" b="1" i="1" smtClean="0">
                            <a:latin typeface="Cambria Math"/>
                          </a:rPr>
                          <m:t>𝒌𝒎</m:t>
                        </m:r>
                      </m:e>
                      <m:sup>
                        <m:r>
                          <a:rPr lang="en-US" altLang="zh-CN" sz="4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)</a:t>
                </a:r>
              </a:p>
              <a:p>
                <a:r>
                  <a:rPr lang="zh-CN" altLang="en-US" sz="4000" b="1" dirty="0"/>
                  <a:t>美</a:t>
                </a:r>
                <a:r>
                  <a:rPr lang="zh-CN" altLang="en-US" sz="4000" b="1" dirty="0" smtClean="0"/>
                  <a:t>国</a:t>
                </a:r>
                <a:r>
                  <a:rPr lang="zh-CN" altLang="en-US" sz="4000" b="1" dirty="0" smtClean="0"/>
                  <a:t>：</a:t>
                </a:r>
                <a:r>
                  <a:rPr lang="en-US" altLang="zh-TW" sz="4000" dirty="0"/>
                  <a:t>9,826,630</a:t>
                </a:r>
                <a:r>
                  <a:rPr lang="zh-TW" altLang="en-US" sz="4000" dirty="0"/>
                  <a:t>平方公里</a:t>
                </a:r>
                <a:endParaRPr lang="en-US" sz="4000" b="1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2675467"/>
                <a:ext cx="7814733" cy="3450696"/>
              </a:xfrm>
              <a:blipFill rotWithShape="1">
                <a:blip r:embed="rId2"/>
                <a:stretch>
                  <a:fillRect l="-2730" t="-3534" r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/>
              <a:t>面积 </a:t>
            </a:r>
            <a:r>
              <a:rPr lang="en-US" altLang="zh-CN" sz="5400" b="1" dirty="0" smtClean="0"/>
              <a:t>area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590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371600"/>
          </a:xfrm>
        </p:spPr>
        <p:txBody>
          <a:bodyPr/>
          <a:lstStyle/>
          <a:p>
            <a:r>
              <a:rPr lang="zh-CN" altLang="en-US" b="1" dirty="0" smtClean="0"/>
              <a:t>省，自治区，直辖市，特殊区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8001000" cy="266700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zh-CN" altLang="en-US" sz="4800" b="1" dirty="0" smtClean="0">
                <a:solidFill>
                  <a:srgbClr val="002060"/>
                </a:solidFill>
              </a:rPr>
              <a:t>省 </a:t>
            </a:r>
            <a:r>
              <a:rPr lang="en-US" altLang="zh-CN" sz="4800" b="1" dirty="0" smtClean="0">
                <a:solidFill>
                  <a:srgbClr val="002060"/>
                </a:solidFill>
              </a:rPr>
              <a:t>province</a:t>
            </a:r>
            <a:r>
              <a:rPr lang="zh-CN" altLang="en-US" sz="4800" b="1" dirty="0" smtClean="0">
                <a:solidFill>
                  <a:srgbClr val="002060"/>
                </a:solidFill>
              </a:rPr>
              <a:t>：</a:t>
            </a:r>
            <a:r>
              <a:rPr lang="en-US" altLang="zh-CN" sz="4800" b="1" dirty="0" smtClean="0">
                <a:solidFill>
                  <a:srgbClr val="002060"/>
                </a:solidFill>
              </a:rPr>
              <a:t>29+ </a:t>
            </a:r>
            <a:r>
              <a:rPr lang="zh-CN" altLang="en-US" sz="4800" b="1" dirty="0" smtClean="0">
                <a:solidFill>
                  <a:srgbClr val="002060"/>
                </a:solidFill>
              </a:rPr>
              <a:t>台湾</a:t>
            </a:r>
            <a:endParaRPr lang="en-US" altLang="zh-CN" sz="4800" b="1" dirty="0" smtClean="0">
              <a:solidFill>
                <a:srgbClr val="002060"/>
              </a:solidFill>
            </a:endParaRPr>
          </a:p>
          <a:p>
            <a:pPr algn="l"/>
            <a:r>
              <a:rPr lang="zh-CN" altLang="en-US" sz="4800" b="1" dirty="0">
                <a:solidFill>
                  <a:srgbClr val="002060"/>
                </a:solidFill>
              </a:rPr>
              <a:t>自治</a:t>
            </a:r>
            <a:r>
              <a:rPr lang="zh-CN" altLang="en-US" sz="4800" b="1" dirty="0" smtClean="0">
                <a:solidFill>
                  <a:srgbClr val="002060"/>
                </a:solidFill>
              </a:rPr>
              <a:t>区 </a:t>
            </a:r>
            <a:r>
              <a:rPr lang="en-US" altLang="zh-CN" sz="4800" b="1" dirty="0">
                <a:solidFill>
                  <a:srgbClr val="002060"/>
                </a:solidFill>
              </a:rPr>
              <a:t>Autonomous </a:t>
            </a:r>
            <a:r>
              <a:rPr lang="en-US" altLang="zh-CN" sz="4800" b="1" dirty="0" smtClean="0">
                <a:solidFill>
                  <a:srgbClr val="002060"/>
                </a:solidFill>
              </a:rPr>
              <a:t>region: 5</a:t>
            </a:r>
          </a:p>
          <a:p>
            <a:pPr algn="l"/>
            <a:r>
              <a:rPr lang="zh-CN" altLang="en-US" sz="4800" b="1" dirty="0">
                <a:solidFill>
                  <a:srgbClr val="002060"/>
                </a:solidFill>
              </a:rPr>
              <a:t>直辖</a:t>
            </a:r>
            <a:r>
              <a:rPr lang="zh-CN" altLang="en-US" sz="4800" b="1" dirty="0" smtClean="0">
                <a:solidFill>
                  <a:srgbClr val="002060"/>
                </a:solidFill>
              </a:rPr>
              <a:t>市</a:t>
            </a:r>
            <a:r>
              <a:rPr lang="en-US" altLang="zh-CN" sz="4800" b="1" dirty="0">
                <a:solidFill>
                  <a:srgbClr val="002060"/>
                </a:solidFill>
              </a:rPr>
              <a:t>Municipalities</a:t>
            </a:r>
            <a:r>
              <a:rPr lang="zh-CN" altLang="en-US" sz="4800" b="1" dirty="0" smtClean="0">
                <a:solidFill>
                  <a:srgbClr val="002060"/>
                </a:solidFill>
              </a:rPr>
              <a:t>：</a:t>
            </a:r>
            <a:r>
              <a:rPr lang="zh-CN" altLang="en-US" sz="4800" b="1" dirty="0">
                <a:solidFill>
                  <a:srgbClr val="002060"/>
                </a:solidFill>
              </a:rPr>
              <a:t>上海    北京   天津</a:t>
            </a:r>
            <a:endParaRPr lang="en-US" altLang="zh-CN" sz="4800" b="1" dirty="0">
              <a:solidFill>
                <a:srgbClr val="002060"/>
              </a:solidFill>
            </a:endParaRPr>
          </a:p>
          <a:p>
            <a:pPr algn="l"/>
            <a:endParaRPr lang="en-US" altLang="zh-CN" sz="4800" b="1" dirty="0" smtClean="0">
              <a:solidFill>
                <a:srgbClr val="002060"/>
              </a:solidFill>
            </a:endParaRPr>
          </a:p>
          <a:p>
            <a:pPr algn="l"/>
            <a:r>
              <a:rPr lang="zh-CN" altLang="en-US" sz="4800" b="1" dirty="0">
                <a:solidFill>
                  <a:srgbClr val="002060"/>
                </a:solidFill>
              </a:rPr>
              <a:t>特殊</a:t>
            </a:r>
            <a:r>
              <a:rPr lang="zh-CN" altLang="en-US" sz="4800" b="1" dirty="0" smtClean="0">
                <a:solidFill>
                  <a:srgbClr val="002060"/>
                </a:solidFill>
              </a:rPr>
              <a:t>区</a:t>
            </a:r>
            <a:r>
              <a:rPr lang="en-US" sz="4600" b="1" dirty="0">
                <a:solidFill>
                  <a:srgbClr val="002060"/>
                </a:solidFill>
              </a:rPr>
              <a:t>Special district</a:t>
            </a:r>
            <a:r>
              <a:rPr lang="zh-CN" altLang="en-US" sz="4800" b="1" dirty="0" smtClean="0">
                <a:solidFill>
                  <a:srgbClr val="002060"/>
                </a:solidFill>
              </a:rPr>
              <a:t>：香港    澳门</a:t>
            </a:r>
            <a:endParaRPr lang="en-US" altLang="zh-CN" sz="48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649133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高原 </a:t>
            </a:r>
            <a:r>
              <a:rPr lang="en-US" altLang="zh-CN" sz="4000" b="1" dirty="0" smtClean="0"/>
              <a:t>plateau</a:t>
            </a:r>
            <a:r>
              <a:rPr lang="zh-CN" altLang="en-US" sz="4000" b="1" dirty="0" smtClean="0"/>
              <a:t>：西南</a:t>
            </a:r>
            <a:endParaRPr lang="en-US" altLang="zh-CN" sz="4000" b="1" dirty="0" smtClean="0"/>
          </a:p>
          <a:p>
            <a:r>
              <a:rPr lang="zh-CN" altLang="en-US" sz="4000" b="1" dirty="0"/>
              <a:t>平</a:t>
            </a:r>
            <a:r>
              <a:rPr lang="zh-CN" altLang="en-US" sz="4000" b="1" dirty="0" smtClean="0"/>
              <a:t>原</a:t>
            </a:r>
            <a:r>
              <a:rPr lang="en-US" altLang="zh-CN" sz="4000" b="1" dirty="0" smtClean="0"/>
              <a:t>plain</a:t>
            </a:r>
            <a:r>
              <a:rPr lang="zh-CN" altLang="en-US" sz="4000" b="1" dirty="0" smtClean="0"/>
              <a:t>：东边</a:t>
            </a:r>
            <a:endParaRPr lang="en-US" altLang="zh-CN" sz="4000" b="1" dirty="0" smtClean="0"/>
          </a:p>
          <a:p>
            <a:r>
              <a:rPr lang="zh-CN" altLang="en-US" sz="4000" b="1" dirty="0"/>
              <a:t>高</a:t>
            </a:r>
            <a:r>
              <a:rPr lang="zh-CN" altLang="en-US" sz="4000" b="1" dirty="0" smtClean="0"/>
              <a:t>山 </a:t>
            </a:r>
            <a:r>
              <a:rPr lang="en-US" altLang="zh-CN" sz="4000" b="1" dirty="0" smtClean="0"/>
              <a:t>tall mountain</a:t>
            </a:r>
            <a:r>
              <a:rPr lang="zh-CN" altLang="en-US" sz="4000" b="1" dirty="0" smtClean="0"/>
              <a:t>：西边</a:t>
            </a:r>
            <a:endParaRPr lang="en-US" altLang="zh-CN" sz="4000" b="1" dirty="0" smtClean="0"/>
          </a:p>
          <a:p>
            <a:r>
              <a:rPr lang="zh-CN" altLang="en-US" sz="4000" b="1" dirty="0"/>
              <a:t>沙</a:t>
            </a:r>
            <a:r>
              <a:rPr lang="zh-CN" altLang="en-US" sz="4000" b="1" dirty="0" smtClean="0"/>
              <a:t>漠 </a:t>
            </a:r>
            <a:r>
              <a:rPr lang="en-US" altLang="zh-CN" sz="4000" b="1" dirty="0" smtClean="0"/>
              <a:t>desert</a:t>
            </a:r>
            <a:r>
              <a:rPr lang="zh-CN" altLang="en-US" sz="4000" b="1" dirty="0" smtClean="0"/>
              <a:t>：西北</a:t>
            </a:r>
            <a:endParaRPr lang="en-US" altLang="zh-CN" sz="4000" b="1" dirty="0" smtClean="0"/>
          </a:p>
          <a:p>
            <a:r>
              <a:rPr lang="zh-CN" altLang="en-US" sz="4000" b="1" dirty="0"/>
              <a:t>沿</a:t>
            </a:r>
            <a:r>
              <a:rPr lang="zh-CN" altLang="en-US" sz="4000" b="1" dirty="0" smtClean="0"/>
              <a:t>海</a:t>
            </a:r>
            <a:r>
              <a:rPr lang="en-US" altLang="zh-CN" sz="4000" b="1" dirty="0" smtClean="0"/>
              <a:t>along the cost</a:t>
            </a:r>
            <a:r>
              <a:rPr lang="zh-CN" altLang="en-US" sz="4000" b="1" dirty="0" smtClean="0"/>
              <a:t>：东边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地形</a:t>
            </a:r>
            <a:r>
              <a:rPr lang="en-US" altLang="zh-CN" sz="4000" dirty="0" smtClean="0"/>
              <a:t>topography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1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205</TotalTime>
  <Words>272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中国地理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面积 area</vt:lpstr>
      <vt:lpstr>省，自治区，直辖市，特殊区</vt:lpstr>
      <vt:lpstr>地形topography</vt:lpstr>
      <vt:lpstr>民族ethnic 分布</vt:lpstr>
      <vt:lpstr>河流 river</vt:lpstr>
      <vt:lpstr>旅游景点 scenic spot</vt:lpstr>
      <vt:lpstr>人口 population分布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中国地理</dc:title>
  <dc:creator>Anita Lin</dc:creator>
  <cp:lastModifiedBy>Anita Lin</cp:lastModifiedBy>
  <cp:revision>13</cp:revision>
  <dcterms:created xsi:type="dcterms:W3CDTF">2013-02-13T01:26:33Z</dcterms:created>
  <dcterms:modified xsi:type="dcterms:W3CDTF">2013-02-25T17:47:36Z</dcterms:modified>
</cp:coreProperties>
</file>