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3" d="100"/>
          <a:sy n="83" d="100"/>
        </p:scale>
        <p:origin x="10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E9D8D4-3735-4312-B0E2-F41CE1E3977D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D26CA58-9451-47B1-B151-1E4A330A9D9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800" dirty="0"/>
            <a:t>Q = CV</a:t>
          </a:r>
        </a:p>
        <a:p>
          <a:pPr>
            <a:lnSpc>
              <a:spcPct val="100000"/>
            </a:lnSpc>
            <a:defRPr b="1"/>
          </a:pPr>
          <a:r>
            <a:rPr lang="en-US" sz="1400" b="0" i="0" dirty="0"/>
            <a:t>Where Q is the charge stored, C is the capacitance, and V is the voltage applied. </a:t>
          </a:r>
          <a:endParaRPr lang="en-US" sz="1400" dirty="0"/>
        </a:p>
      </dgm:t>
    </dgm:pt>
    <dgm:pt modelId="{27008869-FC16-4254-A741-E0BC5F8CC7A0}" type="parTrans" cxnId="{553540DC-75A0-42DA-92A6-DB9313E70E27}">
      <dgm:prSet/>
      <dgm:spPr/>
      <dgm:t>
        <a:bodyPr/>
        <a:lstStyle/>
        <a:p>
          <a:endParaRPr lang="en-US"/>
        </a:p>
      </dgm:t>
    </dgm:pt>
    <dgm:pt modelId="{119B7284-DC7A-4F07-A41D-9F3F490C3F16}" type="sibTrans" cxnId="{553540DC-75A0-42DA-92A6-DB9313E70E27}">
      <dgm:prSet/>
      <dgm:spPr/>
      <dgm:t>
        <a:bodyPr/>
        <a:lstStyle/>
        <a:p>
          <a:endParaRPr lang="en-US"/>
        </a:p>
      </dgm:t>
    </dgm:pt>
    <dgm:pt modelId="{2043011F-9B30-434A-9440-C1D7D46FD25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This explains that as capacitance increases, the capacitor holds more charge if voltage is constant. If we apply a higher voltage to a capacitor as well, it holds more charge.</a:t>
          </a:r>
        </a:p>
      </dgm:t>
    </dgm:pt>
    <dgm:pt modelId="{18109EB0-C982-4887-9C46-035C58AC4445}" type="parTrans" cxnId="{13083AB6-ADD8-4324-A75E-A33B2D2459A8}">
      <dgm:prSet/>
      <dgm:spPr/>
      <dgm:t>
        <a:bodyPr/>
        <a:lstStyle/>
        <a:p>
          <a:endParaRPr lang="en-US"/>
        </a:p>
      </dgm:t>
    </dgm:pt>
    <dgm:pt modelId="{2B4088B7-5170-4682-BCEE-ED3F643103F0}" type="sibTrans" cxnId="{13083AB6-ADD8-4324-A75E-A33B2D2459A8}">
      <dgm:prSet/>
      <dgm:spPr/>
      <dgm:t>
        <a:bodyPr/>
        <a:lstStyle/>
        <a:p>
          <a:endParaRPr lang="en-US"/>
        </a:p>
      </dgm:t>
    </dgm:pt>
    <dgm:pt modelId="{F1D13660-6708-4812-B145-B6D140889D21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τ = RC</a:t>
          </a:r>
        </a:p>
      </dgm:t>
    </dgm:pt>
    <dgm:pt modelId="{DAD139D8-A34F-4988-B629-0D69835D05CE}" type="parTrans" cxnId="{F052E5B9-9688-4F00-8BAF-0239424B16E9}">
      <dgm:prSet/>
      <dgm:spPr/>
      <dgm:t>
        <a:bodyPr/>
        <a:lstStyle/>
        <a:p>
          <a:endParaRPr lang="en-US"/>
        </a:p>
      </dgm:t>
    </dgm:pt>
    <dgm:pt modelId="{63A38F87-218D-4C50-9611-A8DEE8D95925}" type="sibTrans" cxnId="{F052E5B9-9688-4F00-8BAF-0239424B16E9}">
      <dgm:prSet/>
      <dgm:spPr/>
      <dgm:t>
        <a:bodyPr/>
        <a:lstStyle/>
        <a:p>
          <a:endParaRPr lang="en-US"/>
        </a:p>
      </dgm:t>
    </dgm:pt>
    <dgm:pt modelId="{BD2DD2FE-522E-4ECC-839E-26AD747FDE5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τ in this case represents the time constant. It denotes the time it takes to charge an initially uncharged capacitor to 63.2</a:t>
          </a:r>
        </a:p>
        <a:p>
          <a:pPr>
            <a:lnSpc>
              <a:spcPct val="100000"/>
            </a:lnSpc>
          </a:pPr>
          <a:r>
            <a:rPr lang="en-US" dirty="0"/>
            <a:t>As resistance decreases, the time constant decreases, making it faster to charge and discharge the capacitor.</a:t>
          </a:r>
        </a:p>
      </dgm:t>
    </dgm:pt>
    <dgm:pt modelId="{8F8D7643-4FC9-410F-80A1-9919EB789934}" type="parTrans" cxnId="{089347AB-6C20-4B5D-B17B-A0AF9B2EF4CE}">
      <dgm:prSet/>
      <dgm:spPr/>
      <dgm:t>
        <a:bodyPr/>
        <a:lstStyle/>
        <a:p>
          <a:endParaRPr lang="en-US"/>
        </a:p>
      </dgm:t>
    </dgm:pt>
    <dgm:pt modelId="{6701F445-554C-4524-8BCD-5E075F90F132}" type="sibTrans" cxnId="{089347AB-6C20-4B5D-B17B-A0AF9B2EF4CE}">
      <dgm:prSet/>
      <dgm:spPr/>
      <dgm:t>
        <a:bodyPr/>
        <a:lstStyle/>
        <a:p>
          <a:endParaRPr lang="en-US"/>
        </a:p>
      </dgm:t>
    </dgm:pt>
    <dgm:pt modelId="{08D847DC-EB34-42DB-9085-E5E0B40A6BF4}" type="pres">
      <dgm:prSet presAssocID="{98E9D8D4-3735-4312-B0E2-F41CE1E3977D}" presName="root" presStyleCnt="0">
        <dgm:presLayoutVars>
          <dgm:dir/>
          <dgm:resizeHandles val="exact"/>
        </dgm:presLayoutVars>
      </dgm:prSet>
      <dgm:spPr/>
    </dgm:pt>
    <dgm:pt modelId="{24B88BA4-EDE4-4DF1-A2E4-69337B19BF8B}" type="pres">
      <dgm:prSet presAssocID="{AD26CA58-9451-47B1-B151-1E4A330A9D9B}" presName="compNode" presStyleCnt="0"/>
      <dgm:spPr/>
    </dgm:pt>
    <dgm:pt modelId="{6BDB902E-25FC-4775-8ECC-F97DF7E418B7}" type="pres">
      <dgm:prSet presAssocID="{AD26CA58-9451-47B1-B151-1E4A330A9D9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4F639E40-6D4F-4DDA-BA10-51EEF4BF2FFA}" type="pres">
      <dgm:prSet presAssocID="{AD26CA58-9451-47B1-B151-1E4A330A9D9B}" presName="iconSpace" presStyleCnt="0"/>
      <dgm:spPr/>
    </dgm:pt>
    <dgm:pt modelId="{F70B79F4-04F5-494E-B144-36B3D1EBE065}" type="pres">
      <dgm:prSet presAssocID="{AD26CA58-9451-47B1-B151-1E4A330A9D9B}" presName="parTx" presStyleLbl="revTx" presStyleIdx="0" presStyleCnt="4">
        <dgm:presLayoutVars>
          <dgm:chMax val="0"/>
          <dgm:chPref val="0"/>
        </dgm:presLayoutVars>
      </dgm:prSet>
      <dgm:spPr/>
    </dgm:pt>
    <dgm:pt modelId="{5F5D525A-A383-4E09-9E7C-41F437657646}" type="pres">
      <dgm:prSet presAssocID="{AD26CA58-9451-47B1-B151-1E4A330A9D9B}" presName="txSpace" presStyleCnt="0"/>
      <dgm:spPr/>
    </dgm:pt>
    <dgm:pt modelId="{0E8AFA4B-B7C7-45B3-9CA2-9AE7FF5B31AA}" type="pres">
      <dgm:prSet presAssocID="{AD26CA58-9451-47B1-B151-1E4A330A9D9B}" presName="desTx" presStyleLbl="revTx" presStyleIdx="1" presStyleCnt="4">
        <dgm:presLayoutVars/>
      </dgm:prSet>
      <dgm:spPr/>
    </dgm:pt>
    <dgm:pt modelId="{CFC3EA87-37BB-4C93-A451-036BCEA15FA7}" type="pres">
      <dgm:prSet presAssocID="{119B7284-DC7A-4F07-A41D-9F3F490C3F16}" presName="sibTrans" presStyleCnt="0"/>
      <dgm:spPr/>
    </dgm:pt>
    <dgm:pt modelId="{1305BCE8-F701-4C56-BD7C-D76B3BA1D55A}" type="pres">
      <dgm:prSet presAssocID="{F1D13660-6708-4812-B145-B6D140889D21}" presName="compNode" presStyleCnt="0"/>
      <dgm:spPr/>
    </dgm:pt>
    <dgm:pt modelId="{32210086-196B-42B7-8934-5408A640A8B7}" type="pres">
      <dgm:prSet presAssocID="{F1D13660-6708-4812-B145-B6D140889D21}" presName="iconRect" presStyleLbl="node1" presStyleIdx="1" presStyleCnt="2"/>
      <dgm:spPr>
        <a:ln>
          <a:noFill/>
        </a:ln>
      </dgm:spPr>
    </dgm:pt>
    <dgm:pt modelId="{CA5C9775-1F1E-4640-A2F2-06412F9EB28A}" type="pres">
      <dgm:prSet presAssocID="{F1D13660-6708-4812-B145-B6D140889D21}" presName="iconSpace" presStyleCnt="0"/>
      <dgm:spPr/>
    </dgm:pt>
    <dgm:pt modelId="{226ECB7D-71FE-41B6-A89F-42E8DE0FF5CF}" type="pres">
      <dgm:prSet presAssocID="{F1D13660-6708-4812-B145-B6D140889D21}" presName="parTx" presStyleLbl="revTx" presStyleIdx="2" presStyleCnt="4">
        <dgm:presLayoutVars>
          <dgm:chMax val="0"/>
          <dgm:chPref val="0"/>
        </dgm:presLayoutVars>
      </dgm:prSet>
      <dgm:spPr/>
    </dgm:pt>
    <dgm:pt modelId="{E74AA7E3-CCAE-4466-A1FA-C38EC5B8498A}" type="pres">
      <dgm:prSet presAssocID="{F1D13660-6708-4812-B145-B6D140889D21}" presName="txSpace" presStyleCnt="0"/>
      <dgm:spPr/>
    </dgm:pt>
    <dgm:pt modelId="{25E19063-30BE-4FA0-9601-59EC1B1AEA9F}" type="pres">
      <dgm:prSet presAssocID="{F1D13660-6708-4812-B145-B6D140889D21}" presName="desTx" presStyleLbl="revTx" presStyleIdx="3" presStyleCnt="4" custLinFactNeighborY="-13941">
        <dgm:presLayoutVars/>
      </dgm:prSet>
      <dgm:spPr/>
    </dgm:pt>
  </dgm:ptLst>
  <dgm:cxnLst>
    <dgm:cxn modelId="{82F8C45D-C43D-47A4-A099-12BA394F9699}" type="presOf" srcId="{98E9D8D4-3735-4312-B0E2-F41CE1E3977D}" destId="{08D847DC-EB34-42DB-9085-E5E0B40A6BF4}" srcOrd="0" destOrd="0" presId="urn:microsoft.com/office/officeart/2018/2/layout/IconLabelDescriptionList"/>
    <dgm:cxn modelId="{A8865D53-E206-4F53-9067-8FDDD39FB784}" type="presOf" srcId="{AD26CA58-9451-47B1-B151-1E4A330A9D9B}" destId="{F70B79F4-04F5-494E-B144-36B3D1EBE065}" srcOrd="0" destOrd="0" presId="urn:microsoft.com/office/officeart/2018/2/layout/IconLabelDescriptionList"/>
    <dgm:cxn modelId="{59FAF98C-9E37-4FFF-95DB-9441AB990EAF}" type="presOf" srcId="{F1D13660-6708-4812-B145-B6D140889D21}" destId="{226ECB7D-71FE-41B6-A89F-42E8DE0FF5CF}" srcOrd="0" destOrd="0" presId="urn:microsoft.com/office/officeart/2018/2/layout/IconLabelDescriptionList"/>
    <dgm:cxn modelId="{089347AB-6C20-4B5D-B17B-A0AF9B2EF4CE}" srcId="{F1D13660-6708-4812-B145-B6D140889D21}" destId="{BD2DD2FE-522E-4ECC-839E-26AD747FDE5B}" srcOrd="0" destOrd="0" parTransId="{8F8D7643-4FC9-410F-80A1-9919EB789934}" sibTransId="{6701F445-554C-4524-8BCD-5E075F90F132}"/>
    <dgm:cxn modelId="{13083AB6-ADD8-4324-A75E-A33B2D2459A8}" srcId="{AD26CA58-9451-47B1-B151-1E4A330A9D9B}" destId="{2043011F-9B30-434A-9440-C1D7D46FD25D}" srcOrd="0" destOrd="0" parTransId="{18109EB0-C982-4887-9C46-035C58AC4445}" sibTransId="{2B4088B7-5170-4682-BCEE-ED3F643103F0}"/>
    <dgm:cxn modelId="{F052E5B9-9688-4F00-8BAF-0239424B16E9}" srcId="{98E9D8D4-3735-4312-B0E2-F41CE1E3977D}" destId="{F1D13660-6708-4812-B145-B6D140889D21}" srcOrd="1" destOrd="0" parTransId="{DAD139D8-A34F-4988-B629-0D69835D05CE}" sibTransId="{63A38F87-218D-4C50-9611-A8DEE8D95925}"/>
    <dgm:cxn modelId="{09ACBFBC-8ADB-43F4-B97C-6A7CD428FFFF}" type="presOf" srcId="{BD2DD2FE-522E-4ECC-839E-26AD747FDE5B}" destId="{25E19063-30BE-4FA0-9601-59EC1B1AEA9F}" srcOrd="0" destOrd="0" presId="urn:microsoft.com/office/officeart/2018/2/layout/IconLabelDescriptionList"/>
    <dgm:cxn modelId="{F26341D3-C808-42D3-8D56-166D587EEF14}" type="presOf" srcId="{2043011F-9B30-434A-9440-C1D7D46FD25D}" destId="{0E8AFA4B-B7C7-45B3-9CA2-9AE7FF5B31AA}" srcOrd="0" destOrd="0" presId="urn:microsoft.com/office/officeart/2018/2/layout/IconLabelDescriptionList"/>
    <dgm:cxn modelId="{553540DC-75A0-42DA-92A6-DB9313E70E27}" srcId="{98E9D8D4-3735-4312-B0E2-F41CE1E3977D}" destId="{AD26CA58-9451-47B1-B151-1E4A330A9D9B}" srcOrd="0" destOrd="0" parTransId="{27008869-FC16-4254-A741-E0BC5F8CC7A0}" sibTransId="{119B7284-DC7A-4F07-A41D-9F3F490C3F16}"/>
    <dgm:cxn modelId="{FBECF064-812E-42DE-A371-9AE0304A0184}" type="presParOf" srcId="{08D847DC-EB34-42DB-9085-E5E0B40A6BF4}" destId="{24B88BA4-EDE4-4DF1-A2E4-69337B19BF8B}" srcOrd="0" destOrd="0" presId="urn:microsoft.com/office/officeart/2018/2/layout/IconLabelDescriptionList"/>
    <dgm:cxn modelId="{71BB023A-4B27-4470-A384-FFB2CC0307F2}" type="presParOf" srcId="{24B88BA4-EDE4-4DF1-A2E4-69337B19BF8B}" destId="{6BDB902E-25FC-4775-8ECC-F97DF7E418B7}" srcOrd="0" destOrd="0" presId="urn:microsoft.com/office/officeart/2018/2/layout/IconLabelDescriptionList"/>
    <dgm:cxn modelId="{DF094F57-40CC-47F8-943A-C93C7FA703D3}" type="presParOf" srcId="{24B88BA4-EDE4-4DF1-A2E4-69337B19BF8B}" destId="{4F639E40-6D4F-4DDA-BA10-51EEF4BF2FFA}" srcOrd="1" destOrd="0" presId="urn:microsoft.com/office/officeart/2018/2/layout/IconLabelDescriptionList"/>
    <dgm:cxn modelId="{0D2BEDF5-1309-4956-8C77-044FD05C7996}" type="presParOf" srcId="{24B88BA4-EDE4-4DF1-A2E4-69337B19BF8B}" destId="{F70B79F4-04F5-494E-B144-36B3D1EBE065}" srcOrd="2" destOrd="0" presId="urn:microsoft.com/office/officeart/2018/2/layout/IconLabelDescriptionList"/>
    <dgm:cxn modelId="{FA3BD66D-C1D0-42BF-97B9-728814C57B75}" type="presParOf" srcId="{24B88BA4-EDE4-4DF1-A2E4-69337B19BF8B}" destId="{5F5D525A-A383-4E09-9E7C-41F437657646}" srcOrd="3" destOrd="0" presId="urn:microsoft.com/office/officeart/2018/2/layout/IconLabelDescriptionList"/>
    <dgm:cxn modelId="{247BD7BC-DB0C-4F00-8E30-4FC4D435EEB9}" type="presParOf" srcId="{24B88BA4-EDE4-4DF1-A2E4-69337B19BF8B}" destId="{0E8AFA4B-B7C7-45B3-9CA2-9AE7FF5B31AA}" srcOrd="4" destOrd="0" presId="urn:microsoft.com/office/officeart/2018/2/layout/IconLabelDescriptionList"/>
    <dgm:cxn modelId="{33FD5B0A-531A-4143-B8B7-343F9568A7C3}" type="presParOf" srcId="{08D847DC-EB34-42DB-9085-E5E0B40A6BF4}" destId="{CFC3EA87-37BB-4C93-A451-036BCEA15FA7}" srcOrd="1" destOrd="0" presId="urn:microsoft.com/office/officeart/2018/2/layout/IconLabelDescriptionList"/>
    <dgm:cxn modelId="{AC89B0A9-EF27-43D9-B5E7-3DC9E753F1B9}" type="presParOf" srcId="{08D847DC-EB34-42DB-9085-E5E0B40A6BF4}" destId="{1305BCE8-F701-4C56-BD7C-D76B3BA1D55A}" srcOrd="2" destOrd="0" presId="urn:microsoft.com/office/officeart/2018/2/layout/IconLabelDescriptionList"/>
    <dgm:cxn modelId="{4297EAC2-B7CB-43F9-BC70-037EBFD939EA}" type="presParOf" srcId="{1305BCE8-F701-4C56-BD7C-D76B3BA1D55A}" destId="{32210086-196B-42B7-8934-5408A640A8B7}" srcOrd="0" destOrd="0" presId="urn:microsoft.com/office/officeart/2018/2/layout/IconLabelDescriptionList"/>
    <dgm:cxn modelId="{CEF73DE6-4376-4FF7-B851-12EA72407664}" type="presParOf" srcId="{1305BCE8-F701-4C56-BD7C-D76B3BA1D55A}" destId="{CA5C9775-1F1E-4640-A2F2-06412F9EB28A}" srcOrd="1" destOrd="0" presId="urn:microsoft.com/office/officeart/2018/2/layout/IconLabelDescriptionList"/>
    <dgm:cxn modelId="{1EEC167E-CB03-4D86-A112-64077BB4EAFF}" type="presParOf" srcId="{1305BCE8-F701-4C56-BD7C-D76B3BA1D55A}" destId="{226ECB7D-71FE-41B6-A89F-42E8DE0FF5CF}" srcOrd="2" destOrd="0" presId="urn:microsoft.com/office/officeart/2018/2/layout/IconLabelDescriptionList"/>
    <dgm:cxn modelId="{E4EAED82-0975-4663-9C4B-F1AD2E8F366A}" type="presParOf" srcId="{1305BCE8-F701-4C56-BD7C-D76B3BA1D55A}" destId="{E74AA7E3-CCAE-4466-A1FA-C38EC5B8498A}" srcOrd="3" destOrd="0" presId="urn:microsoft.com/office/officeart/2018/2/layout/IconLabelDescriptionList"/>
    <dgm:cxn modelId="{C7EFBDC2-01E7-438E-8F16-1D1F6B33FBDE}" type="presParOf" srcId="{1305BCE8-F701-4C56-BD7C-D76B3BA1D55A}" destId="{25E19063-30BE-4FA0-9601-59EC1B1AEA9F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B902E-25FC-4775-8ECC-F97DF7E418B7}">
      <dsp:nvSpPr>
        <dsp:cNvPr id="0" name=""/>
        <dsp:cNvSpPr/>
      </dsp:nvSpPr>
      <dsp:spPr>
        <a:xfrm>
          <a:off x="568971" y="69602"/>
          <a:ext cx="1509048" cy="146219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B79F4-04F5-494E-B144-36B3D1EBE065}">
      <dsp:nvSpPr>
        <dsp:cNvPr id="0" name=""/>
        <dsp:cNvSpPr/>
      </dsp:nvSpPr>
      <dsp:spPr>
        <a:xfrm>
          <a:off x="568971" y="1712924"/>
          <a:ext cx="4311566" cy="999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800" kern="1200" dirty="0"/>
            <a:t>Q = CV</a:t>
          </a:r>
        </a:p>
        <a:p>
          <a:pPr marL="0" lvl="0" indent="0" algn="l" defTabSz="12446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b="0" i="0" kern="1200" dirty="0"/>
            <a:t>Where Q is the charge stored, C is the capacitance, and V is the voltage applied. </a:t>
          </a:r>
          <a:endParaRPr lang="en-US" sz="1400" kern="1200" dirty="0"/>
        </a:p>
      </dsp:txBody>
      <dsp:txXfrm>
        <a:off x="568971" y="1712924"/>
        <a:ext cx="4311566" cy="999710"/>
      </dsp:txXfrm>
    </dsp:sp>
    <dsp:sp modelId="{0E8AFA4B-B7C7-45B3-9CA2-9AE7FF5B31AA}">
      <dsp:nvSpPr>
        <dsp:cNvPr id="0" name=""/>
        <dsp:cNvSpPr/>
      </dsp:nvSpPr>
      <dsp:spPr>
        <a:xfrm>
          <a:off x="568971" y="2796877"/>
          <a:ext cx="4311566" cy="1484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This explains that as capacitance increases, the capacitor holds more charge if voltage is constant. If we apply a higher voltage to a capacitor as well, it holds more charge.</a:t>
          </a:r>
        </a:p>
      </dsp:txBody>
      <dsp:txXfrm>
        <a:off x="568971" y="2796877"/>
        <a:ext cx="4311566" cy="1484857"/>
      </dsp:txXfrm>
    </dsp:sp>
    <dsp:sp modelId="{32210086-196B-42B7-8934-5408A640A8B7}">
      <dsp:nvSpPr>
        <dsp:cNvPr id="0" name=""/>
        <dsp:cNvSpPr/>
      </dsp:nvSpPr>
      <dsp:spPr>
        <a:xfrm>
          <a:off x="5635062" y="69602"/>
          <a:ext cx="1509048" cy="14621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ECB7D-71FE-41B6-A89F-42E8DE0FF5CF}">
      <dsp:nvSpPr>
        <dsp:cNvPr id="0" name=""/>
        <dsp:cNvSpPr/>
      </dsp:nvSpPr>
      <dsp:spPr>
        <a:xfrm>
          <a:off x="5635062" y="1712924"/>
          <a:ext cx="4311566" cy="9997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3600" kern="1200" dirty="0"/>
            <a:t>τ = RC</a:t>
          </a:r>
        </a:p>
      </dsp:txBody>
      <dsp:txXfrm>
        <a:off x="5635062" y="1712924"/>
        <a:ext cx="4311566" cy="999710"/>
      </dsp:txXfrm>
    </dsp:sp>
    <dsp:sp modelId="{25E19063-30BE-4FA0-9601-59EC1B1AEA9F}">
      <dsp:nvSpPr>
        <dsp:cNvPr id="0" name=""/>
        <dsp:cNvSpPr/>
      </dsp:nvSpPr>
      <dsp:spPr>
        <a:xfrm>
          <a:off x="5635062" y="2589873"/>
          <a:ext cx="4311566" cy="1484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τ in this case represents the time constant. It denotes the time it takes to charge an initially uncharged capacitor to 63.2</a:t>
          </a:r>
        </a:p>
        <a:p>
          <a:pPr marL="0" lvl="0" indent="0" algn="l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As resistance decreases, the time constant decreases, making it faster to charge and discharge the capacitor.</a:t>
          </a:r>
        </a:p>
      </dsp:txBody>
      <dsp:txXfrm>
        <a:off x="5635062" y="2589873"/>
        <a:ext cx="4311566" cy="1484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9E29-D7AD-3C29-4C99-DB6B07043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BC1C31-CA2E-123B-A53A-6163EBEE6D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9B7CF-4A29-C06F-2A7B-6495AD9E3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2F16D-495E-349E-E733-A3BA0BF78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24BA7E-353A-0416-CC09-57CBF371D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145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7D4D-F946-4136-4D0D-E4682732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FA79C-9E6E-A4EB-7190-EFE9F32D1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D6A7F-0855-F49D-618C-8A9BD583B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E3C648-CA05-8B7C-5050-29D05F0F6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1EC5E-2895-521C-BC0F-E3E61A066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2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103A79-C904-11E8-034D-DB55D260A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F50213-AF30-4185-1B29-DA15FCD2C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FBFCE8-1CA5-C252-1F31-6E89A35D0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F29BC-E028-D857-C9A7-4C4943B5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1ACF6-097B-31F4-1FCD-9190E6618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35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F3C8-A87F-3BD9-579F-E35F55BCD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DDDAA-D114-39FA-E651-F3590E2AA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CD459C-7BC5-F982-A7C1-E55E912C5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D4E0-F00A-78B8-A8A6-325B494B2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E3845E-0833-7032-01EC-BD91BCFFB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975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1172C-C10B-6B87-30B0-142A607A0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59F8F9-41CB-8EE6-4E55-8919CAD4D9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2F9F4-1399-DFFF-B9F4-4D9A59F67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B77DE7-C0EE-A221-1DAE-0F575649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E920F-4E55-8052-90A2-9E6F4D94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52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29FA7-5DE7-CDB5-EC90-5DFD7EAB2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11144-D4DE-0AAC-F6DB-A25C1FA153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1B711-A82F-7008-0023-42170A01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33C54-3106-F0DF-C91D-433A97D41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D8C1A3-E9FE-98A9-ADAA-7044DF9F8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53E2D0-04B8-AB4D-9567-4F9957FD8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7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44B47-08B2-86F5-9FA3-A652B93A9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EFF21-DA39-D4EF-8D6C-4BD825BAA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244B4D-7C01-910E-9D25-8AB4EAAE0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3478FA-E942-2BAE-CB73-DF327C9BD2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0DF499-F4E4-2233-DDA4-14903C9D6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D835DF-ABA7-238A-69F3-162425CAF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979A74-484F-0045-9398-4F1B8FEC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A55528-D31D-DD29-2E93-92B1A7816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298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29E-FE1B-B9E2-4143-D56AF8309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B9E52E-B957-04D8-5F87-B96E4475E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7131B1-A3B2-44F9-6D6D-BD3739BBD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7408F6-6AF5-1FF7-1877-4A71798F6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D81385-44B9-046A-9458-9EECCCD980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6AD4C3-CB63-F9AD-10E9-5213F12E5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BD133A-05F4-C156-4225-44D39B49F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04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239F4-839C-5564-FDF2-F962DE5F4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6E9F3-F4DF-FEE3-1081-3620C7458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4FFED-AA8D-A55F-1C49-64A32215C8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AE907-F5E9-B661-DD08-0890F7D29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04D8B1-592B-9BEF-16FB-E9EA7056B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1E3242-54E6-4B75-BA71-FE500BEB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46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3E16F-93BF-06EE-CAD3-F34F3E20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91A51-5CA9-013D-D5FA-AC6E4BD3A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02A532-E4CC-2EFE-CB34-5A3A297B7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2365B-C9F6-5BBD-EC72-1A7BD38EF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0ABABF-C5DA-DCCD-34E7-BF1F77C46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D35DF-223B-66D3-06F3-8B24B5BFE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77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3F8415-E7DB-F08B-97D1-FD3813944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BC62B-BE45-046D-3C04-C3FEFBE31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A881E-065C-536C-1CD8-46399BCBAD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ACEAA-1D2F-4E13-82E2-7C703DB9ED9A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C057E-3CED-A35B-BB39-FC4AA997C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EF84D6-0313-CA86-8895-1AADA41D7A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D8776-808B-4809-BF65-267759DB7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9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Electronic components on a white background">
            <a:extLst>
              <a:ext uri="{FF2B5EF4-FFF2-40B4-BE49-F238E27FC236}">
                <a16:creationId xmlns:a16="http://schemas.microsoft.com/office/drawing/2014/main" id="{22158B98-683C-17C2-70F5-D0A5C77DDA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628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1BCE43-E923-B57A-2B7F-2C3135B30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</a:rPr>
              <a:t>Transistors, Capacitors, and Astable Multivibrator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28E130-A1AB-3727-8A79-87C0827E7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n-US" sz="2000" dirty="0">
                <a:solidFill>
                  <a:schemeClr val="bg1"/>
                </a:solidFill>
              </a:rPr>
              <a:t>Principles of Engineering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77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3" name="Rectangle 2082">
            <a:extLst>
              <a:ext uri="{FF2B5EF4-FFF2-40B4-BE49-F238E27FC236}">
                <a16:creationId xmlns:a16="http://schemas.microsoft.com/office/drawing/2014/main" id="{352BEC0E-22F8-46D0-9632-375DB541B0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6F1BCA-33B2-126C-9E47-4E7DF626C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9184"/>
            <a:ext cx="6894576" cy="1783080"/>
          </a:xfrm>
        </p:spPr>
        <p:txBody>
          <a:bodyPr anchor="b">
            <a:normAutofit/>
          </a:bodyPr>
          <a:lstStyle/>
          <a:p>
            <a:r>
              <a:rPr lang="en-US" sz="5400" dirty="0"/>
              <a:t>The Transistor</a:t>
            </a:r>
          </a:p>
        </p:txBody>
      </p:sp>
      <p:sp>
        <p:nvSpPr>
          <p:cNvPr id="208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8952" y="239572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50531-C09F-C2AE-2DF8-C2F092C16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79" y="2706624"/>
            <a:ext cx="7400191" cy="4016682"/>
          </a:xfrm>
        </p:spPr>
        <p:txBody>
          <a:bodyPr>
            <a:normAutofit/>
          </a:bodyPr>
          <a:lstStyle/>
          <a:p>
            <a:r>
              <a:rPr lang="en-US" sz="1500" b="0" i="0" dirty="0">
                <a:effectLst/>
                <a:latin typeface="Source Sans Pro" panose="020B0503030403020204" pitchFamily="34" charset="0"/>
              </a:rPr>
              <a:t>The design of a transistor allows it to function as an amplifier or a switch. </a:t>
            </a:r>
          </a:p>
          <a:p>
            <a:r>
              <a:rPr lang="en-US" sz="1500" b="0" i="0" dirty="0">
                <a:effectLst/>
                <a:latin typeface="Source Sans Pro" panose="020B0503030403020204" pitchFamily="34" charset="0"/>
              </a:rPr>
              <a:t>This is accomplished by using a small amount of electricity to control a gate on a much larger supply of electricity, much like turning a valve to control a supply of water.</a:t>
            </a:r>
          </a:p>
          <a:p>
            <a:r>
              <a:rPr lang="en-US" sz="1500" b="0" i="0" dirty="0">
                <a:effectLst/>
                <a:latin typeface="Source Sans Pro" panose="020B0503030403020204" pitchFamily="34" charset="0"/>
              </a:rPr>
              <a:t>Transistors are composed of three parts:</a:t>
            </a:r>
          </a:p>
          <a:p>
            <a:pPr lvl="1"/>
            <a:r>
              <a:rPr lang="en-US" sz="1100" b="0" i="0" dirty="0">
                <a:effectLst/>
                <a:latin typeface="Source Sans Pro" panose="020B0503030403020204" pitchFamily="34" charset="0"/>
              </a:rPr>
              <a:t>The base is the gate controller device for the larger electrical supply. a collector</a:t>
            </a:r>
            <a:endParaRPr lang="en-US" sz="1100" dirty="0">
              <a:latin typeface="Source Sans Pro" panose="020B0503030403020204" pitchFamily="34" charset="0"/>
            </a:endParaRPr>
          </a:p>
          <a:p>
            <a:pPr lvl="1"/>
            <a:r>
              <a:rPr lang="en-US" sz="1100" b="0" i="0" dirty="0">
                <a:effectLst/>
                <a:latin typeface="Source Sans Pro" panose="020B0503030403020204" pitchFamily="34" charset="0"/>
              </a:rPr>
              <a:t>The collector is the larger electrical supply</a:t>
            </a:r>
          </a:p>
          <a:p>
            <a:pPr lvl="1"/>
            <a:r>
              <a:rPr lang="en-US" sz="1100" dirty="0">
                <a:latin typeface="Source Sans Pro" panose="020B0503030403020204" pitchFamily="34" charset="0"/>
              </a:rPr>
              <a:t>T</a:t>
            </a:r>
            <a:r>
              <a:rPr lang="en-US" sz="1100" b="0" i="0" dirty="0">
                <a:effectLst/>
                <a:latin typeface="Source Sans Pro" panose="020B0503030403020204" pitchFamily="34" charset="0"/>
              </a:rPr>
              <a:t>he emitter is the outlet for that supply. </a:t>
            </a:r>
          </a:p>
          <a:p>
            <a:r>
              <a:rPr lang="en-US" sz="1500" b="0" i="0" dirty="0">
                <a:effectLst/>
                <a:latin typeface="Source Sans Pro" panose="020B0503030403020204" pitchFamily="34" charset="0"/>
              </a:rPr>
              <a:t>By sending varying levels of current from the base, the amount of current flowing through the gate from the collector may be regulated. </a:t>
            </a:r>
          </a:p>
          <a:p>
            <a:r>
              <a:rPr lang="en-US" sz="1500" b="0" i="0" dirty="0">
                <a:effectLst/>
                <a:latin typeface="Source Sans Pro" panose="020B0503030403020204" pitchFamily="34" charset="0"/>
              </a:rPr>
              <a:t>In this way, a very small amount of current may be used to control a large amount of current, as in an amplifier. </a:t>
            </a:r>
          </a:p>
          <a:p>
            <a:r>
              <a:rPr lang="en-US" sz="1500" b="0" i="0" dirty="0">
                <a:effectLst/>
                <a:latin typeface="Source Sans Pro" panose="020B0503030403020204" pitchFamily="34" charset="0"/>
              </a:rPr>
              <a:t>The same process is used to create the binary code for the digital processors but in this case a voltage threshold of five volts is needed to open the collector gate. In this way, the transistor is being used as a switch with a binary function: five volts ' ON, less than five volts ' OFF.</a:t>
            </a:r>
            <a:endParaRPr lang="en-US" sz="1500" dirty="0"/>
          </a:p>
          <a:p>
            <a:endParaRPr lang="en-US" sz="1500" dirty="0"/>
          </a:p>
          <a:p>
            <a:endParaRPr lang="en-US" sz="1500" dirty="0"/>
          </a:p>
        </p:txBody>
      </p:sp>
      <p:pic>
        <p:nvPicPr>
          <p:cNvPr id="2058" name="Picture 10" descr="NPN">
            <a:extLst>
              <a:ext uri="{FF2B5EF4-FFF2-40B4-BE49-F238E27FC236}">
                <a16:creationId xmlns:a16="http://schemas.microsoft.com/office/drawing/2014/main" id="{DC4A7C52-5B1F-27EE-5A6B-8847E645A0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1"/>
          <a:stretch/>
        </p:blipFill>
        <p:spPr bwMode="auto">
          <a:xfrm>
            <a:off x="7863840" y="372617"/>
            <a:ext cx="4014216" cy="334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Electronics protoboard">
            <a:extLst>
              <a:ext uri="{FF2B5EF4-FFF2-40B4-BE49-F238E27FC236}">
                <a16:creationId xmlns:a16="http://schemas.microsoft.com/office/drawing/2014/main" id="{2882499C-DA0C-319E-1A22-ADB811BB235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0506" r="-2" b="-2"/>
          <a:stretch/>
        </p:blipFill>
        <p:spPr>
          <a:xfrm>
            <a:off x="8040271" y="4079193"/>
            <a:ext cx="3643065" cy="2176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87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767357-7399-74D5-E447-E506443F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Capacitor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A5A98-1452-DDF5-D707-F3836931B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8172" y="-217711"/>
            <a:ext cx="8055428" cy="7387771"/>
          </a:xfrm>
        </p:spPr>
        <p:txBody>
          <a:bodyPr anchor="ctr">
            <a:normAutofit/>
          </a:bodyPr>
          <a:lstStyle/>
          <a:p>
            <a:r>
              <a:rPr lang="en-US" sz="1400" dirty="0"/>
              <a:t>In a way, a capacitor is a little like a battery. Although they work in completely different ways, capacitors and batteries both store electrical energy. </a:t>
            </a:r>
          </a:p>
          <a:p>
            <a:r>
              <a:rPr lang="en-US" sz="1400" dirty="0"/>
              <a:t>A capacitor is much simpler than a battery, as it can't produce new electrons — it only stores them. A capacitor is so-called because it has the "capacity" to store energy.</a:t>
            </a:r>
          </a:p>
          <a:p>
            <a:r>
              <a:rPr lang="en-US" sz="1400" dirty="0"/>
              <a:t>Inside a capacitor, the terminals connect to two metal plates separated by a non-conducting substance, or dielectric.</a:t>
            </a:r>
          </a:p>
          <a:p>
            <a:r>
              <a:rPr lang="en-US" sz="1400" dirty="0"/>
              <a:t>When you connect a capacitor to a battery, here's what happens:</a:t>
            </a:r>
          </a:p>
          <a:p>
            <a:r>
              <a:rPr lang="en-US" sz="1400" dirty="0"/>
              <a:t>The plate on the capacitor that attaches to the negative terminal of the battery accepts electrons that the battery is producing.</a:t>
            </a:r>
          </a:p>
          <a:p>
            <a:r>
              <a:rPr lang="en-US" sz="1400" dirty="0"/>
              <a:t>The plate on the capacitor that attaches to the positive terminal of the battery loses electrons to the battery.</a:t>
            </a:r>
          </a:p>
          <a:p>
            <a:r>
              <a:rPr lang="en-US" sz="1400" dirty="0"/>
              <a:t>Once it's charged, the capacitor has the same voltage as the battery (1.5 volts on the battery means 1.5 volts on the capacitor). For a small capacitor, the capacity is small. But large capacitors can hold quite a charge. You can find capacitors as big as soda cans that hold enough charge to light a flashlight for a minute or more. </a:t>
            </a:r>
          </a:p>
          <a:p>
            <a:r>
              <a:rPr lang="en-US" sz="1400" dirty="0"/>
              <a:t>A capacitor's storage potential, or capacitance, is measured in units called farads. </a:t>
            </a:r>
          </a:p>
          <a:p>
            <a:pPr lvl="1"/>
            <a:r>
              <a:rPr lang="en-US" sz="1400" dirty="0"/>
              <a:t>A 1-farad capacitor can store one coulomb (coo-</a:t>
            </a:r>
            <a:r>
              <a:rPr lang="en-US" sz="1400" dirty="0" err="1"/>
              <a:t>lomb</a:t>
            </a:r>
            <a:r>
              <a:rPr lang="en-US" sz="1400" dirty="0"/>
              <a:t>) of charge at 1 volt. A coulomb is 6.25e18 (6.25 * 10^18, or 6.25 billion billion) electrons. </a:t>
            </a:r>
          </a:p>
          <a:p>
            <a:pPr lvl="1"/>
            <a:r>
              <a:rPr lang="en-US" sz="1400" dirty="0"/>
              <a:t>One amp represents a rate of electron flow of 1 coulomb of electrons per second, so a 1-farad capacitor can hold 1 amp-second of electrons at 1 volt.</a:t>
            </a:r>
          </a:p>
          <a:p>
            <a:r>
              <a:rPr lang="en-US" sz="1400" dirty="0"/>
              <a:t>A 1-farad capacitor would typically be pretty big. It might be as big as a can of tuna or a 1-liter soda bottle, depending on the voltage it can handle. For this reason, capacitors are typically measured in microfarads (millionths of a farad).</a:t>
            </a:r>
          </a:p>
          <a:p>
            <a:r>
              <a:rPr lang="en-US" sz="1400" dirty="0"/>
              <a:t>The difference between a capacitor and a battery is that a capacitor can dump its entire charge in a tiny fraction of a second, where a battery would take minutes to completely discharge. </a:t>
            </a:r>
          </a:p>
          <a:p>
            <a:pPr lvl="1"/>
            <a:r>
              <a:rPr lang="en-US" sz="1400" dirty="0"/>
              <a:t>That's why the electronic flash on a camera uses a capacitor — the battery charges up the flash's capacitor over several seconds, and then the capacitor dumps the full charge into the flash tube almost instantly.</a:t>
            </a:r>
          </a:p>
        </p:txBody>
      </p:sp>
    </p:spTree>
    <p:extLst>
      <p:ext uri="{BB962C8B-B14F-4D97-AF65-F5344CB8AC3E}">
        <p14:creationId xmlns:p14="http://schemas.microsoft.com/office/powerpoint/2010/main" val="400051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2109F8-DD4F-1BDC-5B4C-37B00412E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en-US" dirty="0"/>
              <a:t>Capacitor 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D2A1-BFDC-B99D-34E9-154F3BFD6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714" y="1825625"/>
            <a:ext cx="6753038" cy="478563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Capacitors are used in several different ways in electronic circuits:</a:t>
            </a:r>
          </a:p>
          <a:p>
            <a:pPr lvl="1"/>
            <a:r>
              <a:rPr lang="en-US" sz="2000" dirty="0"/>
              <a:t>Sometimes, capacitors are used to store charge for high-speed use. That's what a flash does. Big lasers use this technique as well to get very bright, instantaneous flashes.</a:t>
            </a:r>
          </a:p>
          <a:p>
            <a:pPr lvl="1"/>
            <a:r>
              <a:rPr lang="en-US" sz="2000" dirty="0"/>
              <a:t>Capacitors can also eliminate electric ripples. If a line carrying DC voltage has ripples or spikes in it, a big capacitor can even out the voltage by absorbing the peaks and filling in the valleys.</a:t>
            </a:r>
          </a:p>
          <a:p>
            <a:pPr lvl="1"/>
            <a:r>
              <a:rPr lang="en-US" sz="2000" dirty="0"/>
              <a:t>A capacitor can block DC voltage. If you hook a small capacitor to a battery, then no current will flow between the poles of the battery once the capacitor charges. </a:t>
            </a:r>
          </a:p>
          <a:p>
            <a:pPr lvl="1"/>
            <a:r>
              <a:rPr lang="en-US" sz="2000" dirty="0"/>
              <a:t>Alternating current (AC) signal flows through a capacitor unimpeded. That's because the capacitor will charge and discharge as the alternating current fluctuates, making it appear that the alternating current is flowing.</a:t>
            </a:r>
          </a:p>
        </p:txBody>
      </p:sp>
      <p:sp>
        <p:nvSpPr>
          <p:cNvPr id="24" name="!!Arc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!!Oval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74" name="Picture 2" descr="How Capacitors Work - A Tutorial For Hobbyists">
            <a:extLst>
              <a:ext uri="{FF2B5EF4-FFF2-40B4-BE49-F238E27FC236}">
                <a16:creationId xmlns:a16="http://schemas.microsoft.com/office/drawing/2014/main" id="{77BDFD70-691D-776C-0D6F-1B8721EF7B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3113" y="2020433"/>
            <a:ext cx="5121175" cy="340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103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FF05342-29E8-D343-5930-94C578723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9863"/>
            <a:ext cx="10515600" cy="100459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Two main equations for capacitor circuits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45477B5-E444-0479-E5DF-D1D4311C9E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891165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>
            <a:extLst>
              <a:ext uri="{FF2B5EF4-FFF2-40B4-BE49-F238E27FC236}">
                <a16:creationId xmlns:a16="http://schemas.microsoft.com/office/drawing/2014/main" id="{4019FB84-FC60-92CF-EFF1-CDD312C1B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710" y="1640891"/>
            <a:ext cx="3122342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54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18549</TotalTime>
  <Words>881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Office Theme</vt:lpstr>
      <vt:lpstr>Transistors, Capacitors, and Astable Multivibrator Circuits</vt:lpstr>
      <vt:lpstr>The Transistor</vt:lpstr>
      <vt:lpstr>Capacitor</vt:lpstr>
      <vt:lpstr>Capacitor Uses</vt:lpstr>
      <vt:lpstr>Two main equations for capacitor circuits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Transistors, Capacitors, and Astable Multivibrator Circuits</dc:title>
  <dc:creator>John Crandall</dc:creator>
  <cp:lastModifiedBy>John Crandall</cp:lastModifiedBy>
  <cp:revision>3</cp:revision>
  <dcterms:created xsi:type="dcterms:W3CDTF">2023-10-04T16:53:27Z</dcterms:created>
  <dcterms:modified xsi:type="dcterms:W3CDTF">2023-10-19T21:22:52Z</dcterms:modified>
</cp:coreProperties>
</file>