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21"/>
  </p:notesMasterIdLst>
  <p:handoutMasterIdLst>
    <p:handoutMasterId r:id="rId22"/>
  </p:handoutMasterIdLst>
  <p:sldIdLst>
    <p:sldId id="338" r:id="rId3"/>
    <p:sldId id="269" r:id="rId4"/>
    <p:sldId id="277" r:id="rId5"/>
    <p:sldId id="335" r:id="rId6"/>
    <p:sldId id="332" r:id="rId7"/>
    <p:sldId id="320" r:id="rId8"/>
    <p:sldId id="325" r:id="rId9"/>
    <p:sldId id="326" r:id="rId10"/>
    <p:sldId id="321" r:id="rId11"/>
    <p:sldId id="336" r:id="rId12"/>
    <p:sldId id="329" r:id="rId13"/>
    <p:sldId id="322" r:id="rId14"/>
    <p:sldId id="330" r:id="rId15"/>
    <p:sldId id="323" r:id="rId16"/>
    <p:sldId id="316" r:id="rId17"/>
    <p:sldId id="305" r:id="rId18"/>
    <p:sldId id="307" r:id="rId19"/>
    <p:sldId id="317" r:id="rId20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en" initials="K" lastIdx="2" clrIdx="0"/>
  <p:cmAuthor id="1" name="Matt Arnold" initials="MA" lastIdx="1" clrIdx="1"/>
  <p:cmAuthor id="2" name="Kristen Champion-Terrell" initials="KC" lastIdx="6" clrIdx="2"/>
  <p:cmAuthor id="3" name="Ken Kessenich" initials="KK" lastIdx="13" clrIdx="3">
    <p:extLst>
      <p:ext uri="{19B8F6BF-5375-455C-9EA6-DF929625EA0E}">
        <p15:presenceInfo xmlns:p15="http://schemas.microsoft.com/office/powerpoint/2012/main" userId="S::kkessenich@pltw.org::cae8587e-bc08-454d-ad0a-1b558901877e" providerId="AD"/>
      </p:ext>
    </p:extLst>
  </p:cmAuthor>
  <p:cmAuthor id="4" name="Alicia Stansell" initials="AS" lastIdx="5" clrIdx="4">
    <p:extLst>
      <p:ext uri="{19B8F6BF-5375-455C-9EA6-DF929625EA0E}">
        <p15:presenceInfo xmlns:p15="http://schemas.microsoft.com/office/powerpoint/2012/main" userId="S::astansell@pltw.org::27dfb046-5db4-445e-a645-fd7c781dc1aa" providerId="AD"/>
      </p:ext>
    </p:extLst>
  </p:cmAuthor>
  <p:cmAuthor id="5" name="Kristin Whalen" initials="KW" lastIdx="9" clrIdx="5">
    <p:extLst>
      <p:ext uri="{19B8F6BF-5375-455C-9EA6-DF929625EA0E}">
        <p15:presenceInfo xmlns:p15="http://schemas.microsoft.com/office/powerpoint/2012/main" userId="S::kwhalen@pltw.org::0f6d24f8-d966-4fcd-98ea-1ca28fb3e5e6" providerId="AD"/>
      </p:ext>
    </p:extLst>
  </p:cmAuthor>
  <p:cmAuthor id="6" name="Paula Robertson" initials="PR" lastIdx="5" clrIdx="6">
    <p:extLst>
      <p:ext uri="{19B8F6BF-5375-455C-9EA6-DF929625EA0E}">
        <p15:presenceInfo xmlns:p15="http://schemas.microsoft.com/office/powerpoint/2012/main" userId="S::probertson@pltw.org::8eaf5352-565b-4abd-9563-3e8f751292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2E5F"/>
    <a:srgbClr val="0038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5" autoAdjust="0"/>
    <p:restoredTop sz="85696" autoAdjust="0"/>
  </p:normalViewPr>
  <p:slideViewPr>
    <p:cSldViewPr>
      <p:cViewPr varScale="1">
        <p:scale>
          <a:sx n="77" d="100"/>
          <a:sy n="77" d="100"/>
        </p:scale>
        <p:origin x="1230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65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6675" y="77788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r>
              <a:rPr lang="en-US"/>
              <a:t>Presentation Name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9200" y="77788"/>
            <a:ext cx="303847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r>
              <a:rPr lang="en-US" dirty="0"/>
              <a:t>Course Name</a:t>
            </a:r>
            <a:endParaRPr lang="en-US" baseline="30000" dirty="0"/>
          </a:p>
          <a:p>
            <a:r>
              <a:rPr lang="en-US" dirty="0"/>
              <a:t>Unit # – Lesson #.# – Lesson Name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788" y="858520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cs typeface="Arial" charset="0"/>
              </a:defRPr>
            </a:lvl1pPr>
          </a:lstStyle>
          <a:p>
            <a:r>
              <a:rPr lang="en-US" dirty="0"/>
              <a:t>Project Lead The Way, Inc.</a:t>
            </a:r>
            <a:endParaRPr lang="en-US" baseline="30000" dirty="0"/>
          </a:p>
          <a:p>
            <a:r>
              <a:rPr lang="en-US" dirty="0"/>
              <a:t>Copyright 2010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8678862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A6F666A-3503-4EB4-9796-FFB36F66CA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16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6675" y="77788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r>
              <a:rPr lang="en-US"/>
              <a:t>Presentation Name</a:t>
            </a: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9200" y="77788"/>
            <a:ext cx="303847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r>
              <a:rPr lang="en-US" dirty="0"/>
              <a:t>Course Name</a:t>
            </a:r>
            <a:endParaRPr lang="en-US" baseline="30000" dirty="0"/>
          </a:p>
          <a:p>
            <a:r>
              <a:rPr lang="en-US" dirty="0"/>
              <a:t>Unit # – Lesson #.# – Lesson Name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7788" y="858520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cs typeface="Arial" charset="0"/>
              </a:defRPr>
            </a:lvl1pPr>
          </a:lstStyle>
          <a:p>
            <a:r>
              <a:rPr lang="en-US" dirty="0"/>
              <a:t>Project Lead The Way, Inc.</a:t>
            </a:r>
            <a:endParaRPr lang="en-US" baseline="30000" dirty="0"/>
          </a:p>
          <a:p>
            <a:r>
              <a:rPr lang="en-US" dirty="0"/>
              <a:t>Copyright 2010</a:t>
            </a: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678862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A6F666A-3503-4EB4-9796-FFB36F66CA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2903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Presentation Name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 dirty="0"/>
              <a:t>Course Name</a:t>
            </a:r>
            <a:endParaRPr lang="en-US" baseline="30000" dirty="0"/>
          </a:p>
          <a:p>
            <a:r>
              <a:rPr lang="en-US" dirty="0"/>
              <a:t>Unit # – Lesson #.# – Lesson Name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666A-3503-4EB4-9796-FFB36F66CA1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885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makes use of a Boolean variable such as the press of a limit switch or a volume control button and true or false (yes or no).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following snippet of code might be useful</a:t>
            </a:r>
            <a:r>
              <a:rPr lang="en-US" baseline="0" dirty="0"/>
              <a:t> in a material sorter if the machine is checking for conductivity as a marble rolls by.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To “construct” a sensor that will detect conductivity two 22-, 24-, or 26-gauge wires added to a 3-wire extension cable connected to the black and white wires will  work as a digital input, making a “conductivity sensor”. </a:t>
            </a:r>
            <a:endParaRPr lang="en-US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Name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/>
              <a:t>Course Name</a:t>
            </a:r>
            <a:endParaRPr lang="en-US" baseline="30000"/>
          </a:p>
          <a:p>
            <a:r>
              <a:rPr lang="en-US"/>
              <a:t>Unit # – Lesson #.# – Lesson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666A-3503-4EB4-9796-FFB36F66CA1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14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might be used with a scale as a truck drives over the scale. The heaviest</a:t>
            </a:r>
            <a:r>
              <a:rPr lang="en-US" baseline="0" dirty="0"/>
              <a:t> value</a:t>
            </a:r>
            <a:r>
              <a:rPr lang="en-US" dirty="0"/>
              <a:t> was when the entire truck was on the scale. 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</a:t>
            </a:r>
            <a:r>
              <a:rPr lang="en-US" baseline="0" dirty="0"/>
              <a:t> might also be used with a light sensor as an opaque object passes in front of a light. The dimmest value was when the object was blocking the light.</a:t>
            </a:r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Name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/>
              <a:t>Course Name</a:t>
            </a:r>
            <a:endParaRPr lang="en-US" baseline="30000"/>
          </a:p>
          <a:p>
            <a:r>
              <a:rPr lang="en-US"/>
              <a:t>Unit # – Lesson #.# – Lesson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666A-3503-4EB4-9796-FFB36F66CA1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144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Name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/>
              <a:t>Course Name</a:t>
            </a:r>
            <a:endParaRPr lang="en-US" baseline="30000"/>
          </a:p>
          <a:p>
            <a:r>
              <a:rPr lang="en-US"/>
              <a:t>Unit # – Lesson #.# – Lesson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666A-3503-4EB4-9796-FFB36F66CA1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14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Name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/>
              <a:t>Course Name</a:t>
            </a:r>
            <a:endParaRPr lang="en-US" baseline="30000"/>
          </a:p>
          <a:p>
            <a:r>
              <a:rPr lang="en-US"/>
              <a:t>Unit # – Lesson #.# – Lesson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666A-3503-4EB4-9796-FFB36F66CA1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80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Name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/>
              <a:t>Course Name</a:t>
            </a:r>
            <a:endParaRPr lang="en-US" baseline="30000"/>
          </a:p>
          <a:p>
            <a:r>
              <a:rPr lang="en-US"/>
              <a:t>Unit # – Lesson #.# – Lesson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666A-3503-4EB4-9796-FFB36F66CA1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14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Name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/>
              <a:t>Course Name</a:t>
            </a:r>
            <a:endParaRPr lang="en-US" baseline="30000"/>
          </a:p>
          <a:p>
            <a:r>
              <a:rPr lang="en-US"/>
              <a:t>Unit # – Lesson #.# – Lesson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666A-3503-4EB4-9796-FFB36F66CA1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14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Name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/>
              <a:t>Course Name</a:t>
            </a:r>
            <a:endParaRPr lang="en-US" baseline="30000"/>
          </a:p>
          <a:p>
            <a:r>
              <a:rPr lang="en-US"/>
              <a:t>Unit # – Lesson #.# – Lesson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666A-3503-4EB4-9796-FFB36F66CA1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14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Name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/>
              <a:t>Course Name</a:t>
            </a:r>
            <a:endParaRPr lang="en-US" baseline="30000"/>
          </a:p>
          <a:p>
            <a:r>
              <a:rPr lang="en-US"/>
              <a:t>Unit # – Lesson #.# – Lesson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666A-3503-4EB4-9796-FFB36F66CA1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14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Name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/>
              <a:t>Course Name</a:t>
            </a:r>
            <a:endParaRPr lang="en-US" baseline="30000"/>
          </a:p>
          <a:p>
            <a:r>
              <a:rPr lang="en-US"/>
              <a:t>Unit # – Lesson #.# – Lesson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666A-3503-4EB4-9796-FFB36F66CA1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14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Name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/>
              <a:t>Course Name</a:t>
            </a:r>
            <a:endParaRPr lang="en-US" baseline="30000"/>
          </a:p>
          <a:p>
            <a:r>
              <a:rPr lang="en-US"/>
              <a:t>Unit # – Lesson #.# – Lesson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666A-3503-4EB4-9796-FFB36F66CA1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14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flag is “raised” (i.e., set to true) if</a:t>
            </a:r>
            <a:r>
              <a:rPr lang="en-US" baseline="0" dirty="0"/>
              <a:t> a condition is *ever* met during a certain period, even if it was *usually* not met.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Presentation Name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r>
              <a:rPr lang="en-US"/>
              <a:t>Course Name</a:t>
            </a:r>
            <a:endParaRPr lang="en-US" baseline="30000"/>
          </a:p>
          <a:p>
            <a:r>
              <a:rPr lang="en-US"/>
              <a:t>Unit # – Lesson #.# – Lesson Name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F666A-3503-4EB4-9796-FFB36F66CA1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14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1400"/>
            <a:ext cx="7772400" cy="838199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386B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685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rgbClr val="00386B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 descr="PLTW_MT_L_3C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447800" y="381000"/>
            <a:ext cx="6246479" cy="23774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386B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BA66F-768A-496E-B201-B0F50C2CC7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A5C21-3EFD-42C5-84BD-6FC92D3A6C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25D9F-6402-46CD-B589-6F33F57BE9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46C69-9418-40E3-B341-72FC08C7A5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1B712-F267-4AD1-9793-86A048F079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60E8F6-9527-4481-96FF-48BB1CF639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D7CA6-A1F5-49C9-A354-4074CB0AFA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3442C-F946-4817-8C5D-796044E501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47EC1-99F6-4BB3-B26F-FC3DE3D141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6B5AE-99B8-48C8-B463-77AB230B17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90214-8DE6-41E0-A61B-78123E25BE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68B3C12-BC1A-4959-8182-8B391870C7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00386B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371600" y="4343400"/>
            <a:ext cx="6400800" cy="1066800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28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Variables and Functions</a:t>
            </a:r>
          </a:p>
          <a:p>
            <a:pPr marL="0" indent="0" algn="ctr">
              <a:buNone/>
            </a:pPr>
            <a:endParaRPr lang="en-US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1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VEXcode</a:t>
            </a:r>
            <a:r>
              <a:rPr lang="en-US" sz="11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V5 Software</a:t>
            </a:r>
          </a:p>
        </p:txBody>
      </p:sp>
      <p:pic>
        <p:nvPicPr>
          <p:cNvPr id="3" name="Picture 4" descr="C:\Users\lsmith\Dropbox\2014-15 Curriculum Release\Notes\Logos\PLTW Logo Transparent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00199"/>
            <a:ext cx="5943600" cy="198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 txBox="1">
            <a:spLocks/>
          </p:cNvSpPr>
          <p:nvPr/>
        </p:nvSpPr>
        <p:spPr>
          <a:xfrm>
            <a:off x="6858000" y="6629400"/>
            <a:ext cx="22098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2021 Project Lead The Way, Inc.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0" y="6629400"/>
            <a:ext cx="22098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Principles of Engineering</a:t>
            </a:r>
          </a:p>
        </p:txBody>
      </p:sp>
    </p:spTree>
    <p:extLst>
      <p:ext uri="{BB962C8B-B14F-4D97-AF65-F5344CB8AC3E}">
        <p14:creationId xmlns:p14="http://schemas.microsoft.com/office/powerpoint/2010/main" val="3805310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3568"/>
            <a:ext cx="8229600" cy="1170432"/>
          </a:xfrm>
        </p:spPr>
        <p:txBody>
          <a:bodyPr/>
          <a:lstStyle/>
          <a:p>
            <a:r>
              <a:rPr lang="en-US" sz="3600" dirty="0"/>
              <a:t>Variable Application 2: </a:t>
            </a:r>
            <a:br>
              <a:rPr lang="en-US" sz="3600" dirty="0"/>
            </a:br>
            <a:r>
              <a:rPr lang="en-US" sz="3600" dirty="0"/>
              <a:t>Count user actions</a:t>
            </a:r>
          </a:p>
        </p:txBody>
      </p:sp>
      <p:sp>
        <p:nvSpPr>
          <p:cNvPr id="15" name="Content Placeholder 5"/>
          <p:cNvSpPr txBox="1">
            <a:spLocks/>
          </p:cNvSpPr>
          <p:nvPr/>
        </p:nvSpPr>
        <p:spPr bwMode="auto">
          <a:xfrm>
            <a:off x="480850" y="1646237"/>
            <a:ext cx="8610600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dirty="0"/>
              <a:t>Variable “</a:t>
            </a:r>
            <a:r>
              <a:rPr lang="en-US" sz="2800" dirty="0">
                <a:cs typeface="Courier New" panose="02070309020205020404" pitchFamily="49" charset="0"/>
              </a:rPr>
              <a:t>count”</a:t>
            </a:r>
            <a:r>
              <a:rPr lang="en-US" sz="2800" dirty="0"/>
              <a:t> remembers how many times limit switch was pressed; prints current “count” to brain display.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FA521A-77AA-49F1-88BB-61FBA96107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2134" y="2743200"/>
            <a:ext cx="3779731" cy="381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6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520"/>
            <a:ext cx="8229600" cy="1173480"/>
          </a:xfrm>
        </p:spPr>
        <p:txBody>
          <a:bodyPr/>
          <a:lstStyle/>
          <a:p>
            <a:r>
              <a:rPr lang="en-US" sz="3600" dirty="0"/>
              <a:t>Variable Application 3: </a:t>
            </a:r>
            <a:br>
              <a:rPr lang="en-US" sz="3600" dirty="0"/>
            </a:br>
            <a:r>
              <a:rPr lang="en-US" sz="3600" dirty="0"/>
              <a:t>Set a flag</a:t>
            </a:r>
          </a:p>
        </p:txBody>
      </p:sp>
      <p:sp>
        <p:nvSpPr>
          <p:cNvPr id="17" name="Content Placeholder 5"/>
          <p:cNvSpPr txBox="1">
            <a:spLocks/>
          </p:cNvSpPr>
          <p:nvPr/>
        </p:nvSpPr>
        <p:spPr bwMode="auto">
          <a:xfrm>
            <a:off x="491360" y="18288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/>
              <a:t>Task description: Observe user for 5 seconds; remember whether switch was EVER pressed, even if briefly.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Use a variable to store whether an event has happened. This is called a flag. Flag stays thrown until cleared.</a:t>
            </a:r>
          </a:p>
        </p:txBody>
      </p:sp>
    </p:spTree>
    <p:extLst>
      <p:ext uri="{BB962C8B-B14F-4D97-AF65-F5344CB8AC3E}">
        <p14:creationId xmlns:p14="http://schemas.microsoft.com/office/powerpoint/2010/main" val="1815001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563562"/>
          </a:xfrm>
        </p:spPr>
        <p:txBody>
          <a:bodyPr/>
          <a:lstStyle/>
          <a:p>
            <a:r>
              <a:rPr lang="en-US" sz="3600" dirty="0"/>
              <a:t>Variable Application 3: Set a flag</a:t>
            </a:r>
          </a:p>
        </p:txBody>
      </p:sp>
      <p:sp>
        <p:nvSpPr>
          <p:cNvPr id="15" name="Content Placeholder 5"/>
          <p:cNvSpPr txBox="1">
            <a:spLocks/>
          </p:cNvSpPr>
          <p:nvPr/>
        </p:nvSpPr>
        <p:spPr bwMode="auto">
          <a:xfrm>
            <a:off x="647700" y="1005348"/>
            <a:ext cx="7848600" cy="189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400" dirty="0"/>
              <a:t>Variable </a:t>
            </a:r>
            <a:r>
              <a:rPr lang="en-US" sz="2400" i="1" dirty="0" err="1"/>
              <a:t>switchCheck</a:t>
            </a:r>
            <a:r>
              <a:rPr lang="en-US" sz="2400" dirty="0"/>
              <a:t> remembers if bumper switch was EVER pushed.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After code executes, </a:t>
            </a:r>
            <a:r>
              <a:rPr lang="en-US" sz="2400" i="1" dirty="0" err="1"/>
              <a:t>switchCheck</a:t>
            </a:r>
            <a:r>
              <a:rPr lang="en-US" sz="2400" dirty="0"/>
              <a:t> will be true, even if switch was pressed and released.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ACAC41-470D-42F2-A567-20F9866CC5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43200"/>
            <a:ext cx="4572000" cy="379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955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3568"/>
            <a:ext cx="8229600" cy="1170432"/>
          </a:xfrm>
        </p:spPr>
        <p:txBody>
          <a:bodyPr/>
          <a:lstStyle/>
          <a:p>
            <a:r>
              <a:rPr lang="en-US" sz="3600" dirty="0"/>
              <a:t>Variable Application 4: </a:t>
            </a:r>
            <a:br>
              <a:rPr lang="en-US" sz="3600" dirty="0"/>
            </a:br>
            <a:r>
              <a:rPr lang="en-US" sz="3600" dirty="0"/>
              <a:t>Remember a maximum value</a:t>
            </a:r>
          </a:p>
        </p:txBody>
      </p:sp>
      <p:sp>
        <p:nvSpPr>
          <p:cNvPr id="17" name="Content Placeholder 5"/>
          <p:cNvSpPr txBox="1">
            <a:spLocks/>
          </p:cNvSpPr>
          <p:nvPr/>
        </p:nvSpPr>
        <p:spPr bwMode="auto">
          <a:xfrm>
            <a:off x="532836" y="2057400"/>
            <a:ext cx="7848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/>
              <a:t>Task description: </a:t>
            </a:r>
          </a:p>
          <a:p>
            <a:pPr marL="568325">
              <a:spcBef>
                <a:spcPts val="1200"/>
              </a:spcBef>
            </a:pPr>
            <a:r>
              <a:rPr lang="en-US" dirty="0"/>
              <a:t>Observe a sensor for 5 seconds; remember the highest value.</a:t>
            </a:r>
          </a:p>
          <a:p>
            <a:pPr marL="568325">
              <a:spcBef>
                <a:spcPts val="1200"/>
              </a:spcBef>
            </a:pPr>
            <a:r>
              <a:rPr lang="en-US" dirty="0"/>
              <a:t>Use a variable to remember a highest value that occurred.</a:t>
            </a:r>
          </a:p>
        </p:txBody>
      </p:sp>
    </p:spTree>
    <p:extLst>
      <p:ext uri="{BB962C8B-B14F-4D97-AF65-F5344CB8AC3E}">
        <p14:creationId xmlns:p14="http://schemas.microsoft.com/office/powerpoint/2010/main" val="1284726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3568"/>
            <a:ext cx="8229600" cy="1170432"/>
          </a:xfrm>
        </p:spPr>
        <p:txBody>
          <a:bodyPr/>
          <a:lstStyle/>
          <a:p>
            <a:r>
              <a:rPr lang="en-US" sz="3600" dirty="0"/>
              <a:t>Variable Application 4: </a:t>
            </a:r>
            <a:br>
              <a:rPr lang="en-US" sz="3600" dirty="0"/>
            </a:br>
            <a:r>
              <a:rPr lang="en-US" sz="3600" dirty="0"/>
              <a:t>Remember a maximum value</a:t>
            </a:r>
          </a:p>
        </p:txBody>
      </p:sp>
      <p:sp>
        <p:nvSpPr>
          <p:cNvPr id="15" name="Content Placeholder 5"/>
          <p:cNvSpPr txBox="1">
            <a:spLocks/>
          </p:cNvSpPr>
          <p:nvPr/>
        </p:nvSpPr>
        <p:spPr bwMode="auto">
          <a:xfrm>
            <a:off x="457200" y="1524000"/>
            <a:ext cx="853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dirty="0"/>
              <a:t>Similar to a flag, but variable remembers an </a:t>
            </a:r>
            <a:r>
              <a:rPr lang="en-US" sz="2800" dirty="0">
                <a:solidFill>
                  <a:srgbClr val="0000FF"/>
                </a:solidFill>
              </a:rPr>
              <a:t>integer</a:t>
            </a:r>
            <a:r>
              <a:rPr lang="en-US" sz="2800" dirty="0"/>
              <a:t> instead of </a:t>
            </a:r>
            <a:r>
              <a:rPr lang="en-US" sz="2800" dirty="0" err="1">
                <a:solidFill>
                  <a:srgbClr val="0000FF"/>
                </a:solidFill>
              </a:rPr>
              <a:t>boolean</a:t>
            </a:r>
            <a:r>
              <a:rPr lang="en-US" sz="28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6E4246-69E5-44C8-9FB5-EAD7B9E5A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545873"/>
            <a:ext cx="6858000" cy="4017996"/>
          </a:xfrm>
          <a:prstGeom prst="rect">
            <a:avLst/>
          </a:prstGeom>
        </p:spPr>
      </p:pic>
      <p:sp>
        <p:nvSpPr>
          <p:cNvPr id="17" name="Content Placeholder 5"/>
          <p:cNvSpPr txBox="1">
            <a:spLocks/>
          </p:cNvSpPr>
          <p:nvPr/>
        </p:nvSpPr>
        <p:spPr bwMode="auto">
          <a:xfrm>
            <a:off x="5152103" y="5413335"/>
            <a:ext cx="2391697" cy="99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400" dirty="0"/>
              <a:t>Remember the new max!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19C3B6A-EC92-4CAC-ADD6-3A3A12871DB3}"/>
              </a:ext>
            </a:extLst>
          </p:cNvPr>
          <p:cNvGrpSpPr/>
          <p:nvPr/>
        </p:nvGrpSpPr>
        <p:grpSpPr>
          <a:xfrm>
            <a:off x="2566219" y="5105400"/>
            <a:ext cx="2539181" cy="558486"/>
            <a:chOff x="1956619" y="5370366"/>
            <a:chExt cx="2539181" cy="558486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98220605-69F6-4709-86C7-96E1442DE0D4}"/>
                </a:ext>
              </a:extLst>
            </p:cNvPr>
            <p:cNvCxnSpPr>
              <a:cxnSpLocks/>
            </p:cNvCxnSpPr>
            <p:nvPr/>
          </p:nvCxnSpPr>
          <p:spPr>
            <a:xfrm>
              <a:off x="1956619" y="5928852"/>
              <a:ext cx="253918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F45DB3B-3120-400D-A8EC-B34FDC5FC454}"/>
                </a:ext>
              </a:extLst>
            </p:cNvPr>
            <p:cNvCxnSpPr>
              <a:cxnSpLocks/>
            </p:cNvCxnSpPr>
            <p:nvPr/>
          </p:nvCxnSpPr>
          <p:spPr>
            <a:xfrm>
              <a:off x="1956619" y="5370366"/>
              <a:ext cx="0" cy="558486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29026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82000" cy="5181600"/>
          </a:xfrm>
        </p:spPr>
        <p:txBody>
          <a:bodyPr/>
          <a:lstStyle/>
          <a:p>
            <a:r>
              <a:rPr lang="en-US" dirty="0"/>
              <a:t>Groups several lines of code</a:t>
            </a:r>
          </a:p>
          <a:p>
            <a:pPr marL="342900" lvl="1" indent="-342900">
              <a:spcBef>
                <a:spcPts val="1800"/>
              </a:spcBef>
              <a:buChar char="•"/>
            </a:pPr>
            <a:r>
              <a:rPr lang="en-US" sz="3200" dirty="0">
                <a:ea typeface="+mn-ea"/>
                <a:cs typeface="+mn-cs"/>
              </a:rPr>
              <a:t>Referenced many times in task main or </a:t>
            </a:r>
            <a:br>
              <a:rPr lang="en-US" sz="3200" dirty="0">
                <a:ea typeface="+mn-ea"/>
                <a:cs typeface="+mn-cs"/>
              </a:rPr>
            </a:br>
            <a:r>
              <a:rPr lang="en-US" sz="3200" dirty="0">
                <a:ea typeface="+mn-ea"/>
                <a:cs typeface="+mn-cs"/>
              </a:rPr>
              <a:t>other functions</a:t>
            </a:r>
          </a:p>
          <a:p>
            <a:pPr>
              <a:spcBef>
                <a:spcPts val="1800"/>
              </a:spcBef>
            </a:pPr>
            <a:r>
              <a:rPr lang="en-US" dirty="0"/>
              <a:t>Creating Function </a:t>
            </a:r>
            <a:r>
              <a:rPr lang="en-US" sz="3200" dirty="0"/>
              <a:t>Example: </a:t>
            </a:r>
            <a:br>
              <a:rPr lang="en-US" sz="3200" dirty="0"/>
            </a:br>
            <a:r>
              <a:rPr lang="en-US" sz="3200" dirty="0"/>
              <a:t>LED is on if bumper pressed, off if released</a:t>
            </a:r>
          </a:p>
          <a:p>
            <a:pPr marL="966788" lvl="2" indent="-457200">
              <a:buFont typeface="+mj-lt"/>
              <a:buAutoNum type="arabicPeriod"/>
            </a:pPr>
            <a:r>
              <a:rPr lang="en-US" sz="3200" dirty="0"/>
              <a:t>Function definition (code in the function)</a:t>
            </a:r>
          </a:p>
          <a:p>
            <a:pPr marL="966788" lvl="2" indent="-457200">
              <a:buFont typeface="+mj-lt"/>
              <a:buAutoNum type="arabicPeriod"/>
            </a:pPr>
            <a:r>
              <a:rPr lang="en-US" sz="3200" dirty="0"/>
              <a:t>Function call (where function code will run)</a:t>
            </a:r>
          </a:p>
        </p:txBody>
      </p:sp>
    </p:spTree>
    <p:extLst>
      <p:ext uri="{BB962C8B-B14F-4D97-AF65-F5344CB8AC3E}">
        <p14:creationId xmlns:p14="http://schemas.microsoft.com/office/powerpoint/2010/main" val="729459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Function “</a:t>
            </a:r>
            <a:r>
              <a:rPr lang="en-US" dirty="0" err="1"/>
              <a:t>LEDControl</a:t>
            </a:r>
            <a:r>
              <a:rPr lang="en-US" dirty="0"/>
              <a:t>()”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F5450F-9279-4592-88E8-9BC8110DE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885" y="1828800"/>
            <a:ext cx="3882315" cy="3657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2C1B3ED-0F5F-4FBB-9355-ABC308C4F7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2049259"/>
            <a:ext cx="2514600" cy="244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169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Function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8305800" cy="1066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Definition </a:t>
            </a:r>
            <a:r>
              <a:rPr lang="en-US" b="1" dirty="0"/>
              <a:t>defines</a:t>
            </a:r>
            <a:r>
              <a:rPr lang="en-US" dirty="0"/>
              <a:t> code that belongs to function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B5F217-F0CB-4555-8661-228967E42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357" y="2133600"/>
            <a:ext cx="3882313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112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066800"/>
          </a:xfrm>
        </p:spPr>
        <p:txBody>
          <a:bodyPr/>
          <a:lstStyle/>
          <a:p>
            <a:r>
              <a:rPr lang="en-US" sz="2800" dirty="0"/>
              <a:t>Call and run code from function</a:t>
            </a:r>
          </a:p>
          <a:p>
            <a:pPr>
              <a:spcBef>
                <a:spcPts val="1800"/>
              </a:spcBef>
            </a:pPr>
            <a:r>
              <a:rPr lang="en-US" sz="2800" dirty="0"/>
              <a:t>Placed with when started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163B81-99A6-4D53-A24A-F4DBD2DA3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744759"/>
            <a:ext cx="2743200" cy="266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787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1981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/>
              <a:t>Stored in a memory location.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Examples: integers, decimals, and true/false statements.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Names use same rules for naming a motor or sensor, including capitalization, spelling, and availability.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Can improve </a:t>
            </a:r>
            <a:r>
              <a:rPr lang="en-US" sz="2400" b="1" dirty="0"/>
              <a:t>readability</a:t>
            </a:r>
            <a:r>
              <a:rPr lang="en-US" sz="2400" dirty="0"/>
              <a:t> and </a:t>
            </a:r>
            <a:r>
              <a:rPr lang="en-US" sz="2400" b="1" dirty="0"/>
              <a:t>expandability</a:t>
            </a:r>
            <a:r>
              <a:rPr lang="en-US" sz="2400" dirty="0"/>
              <a:t> of programs.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Important: Set initial value for variable before you use it.</a:t>
            </a:r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97CFD5-ED43-470F-AB20-152B002B0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3570" y="4648208"/>
            <a:ext cx="4846320" cy="13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98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Types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4243433"/>
              </p:ext>
            </p:extLst>
          </p:nvPr>
        </p:nvGraphicFramePr>
        <p:xfrm>
          <a:off x="613091" y="1600200"/>
          <a:ext cx="7917818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Data Type</a:t>
                      </a: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26" marB="45726" anchor="ctr"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Examples</a:t>
                      </a:r>
                    </a:p>
                  </a:txBody>
                  <a:tcPr marT="45726" marB="4572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Integer 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Positive and negative numbers, as well as 0 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–35, –1, 0, 33, 100</a:t>
                      </a:r>
                      <a:endParaRPr lang="en-US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Floating Point Number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Numeric values with decimal points (even if the decimal part is 0)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–.123, 0.56, 3.0, 1000.07</a:t>
                      </a: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Boolean 	</a:t>
                      </a:r>
                    </a:p>
                    <a:p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 or false – Useful for expressing the outcomes of comparisons 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true, false </a:t>
                      </a:r>
                    </a:p>
                    <a:p>
                      <a:endParaRPr lang="en-US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556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12837"/>
            <a:ext cx="8229600" cy="5211763"/>
          </a:xfrm>
        </p:spPr>
        <p:txBody>
          <a:bodyPr/>
          <a:lstStyle/>
          <a:p>
            <a:r>
              <a:rPr lang="en-US" sz="2800" dirty="0"/>
              <a:t>Variable value can be referenced by variable name in place of value.</a:t>
            </a:r>
            <a:br>
              <a:rPr lang="en-US" sz="2800" dirty="0"/>
            </a:b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spcBef>
                <a:spcPts val="2400"/>
              </a:spcBef>
            </a:pPr>
            <a:r>
              <a:rPr lang="en-US" sz="2800" dirty="0"/>
              <a:t>Value is only referenced when “called” and line of code is executed.</a:t>
            </a:r>
          </a:p>
          <a:p>
            <a:pPr>
              <a:spcBef>
                <a:spcPts val="1800"/>
              </a:spcBef>
            </a:pPr>
            <a:r>
              <a:rPr lang="en-US" sz="2800" dirty="0"/>
              <a:t>In the example, motor spin is set when line is executed.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Usage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35E4FA-58C4-4F1D-B318-C0632DB77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209801"/>
            <a:ext cx="6858000" cy="793388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5600696" y="1752600"/>
            <a:ext cx="0" cy="659804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743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Assigning a Value to a Variable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143000"/>
          </a:xfrm>
        </p:spPr>
        <p:txBody>
          <a:bodyPr/>
          <a:lstStyle/>
          <a:p>
            <a:r>
              <a:rPr lang="en-US" sz="2800" dirty="0"/>
              <a:t>V</a:t>
            </a:r>
            <a:r>
              <a:rPr lang="en-US" sz="2800" dirty="0">
                <a:effectLst/>
              </a:rPr>
              <a:t>ariable can be updated any time during a program. 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effectLst/>
              </a:rPr>
              <a:t>When variable is called, it uses last value stored; can always be changed before called again.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C14538-F564-43E3-ADD5-553EBE985B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940" y="3485989"/>
            <a:ext cx="6035040" cy="182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74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15962"/>
          </a:xfrm>
        </p:spPr>
        <p:txBody>
          <a:bodyPr/>
          <a:lstStyle/>
          <a:p>
            <a:r>
              <a:rPr lang="en-US" dirty="0"/>
              <a:t>Variable Applications</a:t>
            </a:r>
          </a:p>
        </p:txBody>
      </p:sp>
      <p:sp>
        <p:nvSpPr>
          <p:cNvPr id="15" name="Content Placeholder 5"/>
          <p:cNvSpPr txBox="1">
            <a:spLocks/>
          </p:cNvSpPr>
          <p:nvPr/>
        </p:nvSpPr>
        <p:spPr bwMode="auto">
          <a:xfrm>
            <a:off x="451658" y="12192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/>
              <a:t>Variables can be used for most programs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800" dirty="0"/>
              <a:t>Examples: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Count how many times code is executed.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Count user button presses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Remember if user EVER pushed a button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Remember a maximum value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Debug a program by remembering which branch of code has executed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4116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2168"/>
            <a:ext cx="9525000" cy="713232"/>
          </a:xfrm>
        </p:spPr>
        <p:txBody>
          <a:bodyPr/>
          <a:lstStyle/>
          <a:p>
            <a:r>
              <a:rPr lang="en-US" sz="3600" dirty="0"/>
              <a:t>Variable Application 1: </a:t>
            </a:r>
            <a:br>
              <a:rPr lang="en-US" sz="3600" dirty="0"/>
            </a:br>
            <a:r>
              <a:rPr lang="en-US" sz="3600" dirty="0"/>
              <a:t>Loop n times</a:t>
            </a:r>
          </a:p>
        </p:txBody>
      </p:sp>
      <p:sp>
        <p:nvSpPr>
          <p:cNvPr id="17" name="Content Placeholder 5"/>
          <p:cNvSpPr txBox="1">
            <a:spLocks/>
          </p:cNvSpPr>
          <p:nvPr/>
        </p:nvSpPr>
        <p:spPr bwMode="auto">
          <a:xfrm>
            <a:off x="533400" y="1828800"/>
            <a:ext cx="7848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/>
              <a:t>Task description: </a:t>
            </a:r>
          </a:p>
          <a:p>
            <a:pPr>
              <a:spcBef>
                <a:spcPts val="1200"/>
              </a:spcBef>
            </a:pPr>
            <a:r>
              <a:rPr lang="en-US" dirty="0"/>
              <a:t>Start and stop motor 5 times. </a:t>
            </a:r>
          </a:p>
          <a:p>
            <a:pPr>
              <a:spcBef>
                <a:spcPts val="1200"/>
              </a:spcBef>
            </a:pPr>
            <a:r>
              <a:rPr lang="en-US" dirty="0"/>
              <a:t>Instead of writing same code multiple times, use variable to remember how many times the code executed.</a:t>
            </a:r>
          </a:p>
        </p:txBody>
      </p:sp>
    </p:spTree>
    <p:extLst>
      <p:ext uri="{BB962C8B-B14F-4D97-AF65-F5344CB8AC3E}">
        <p14:creationId xmlns:p14="http://schemas.microsoft.com/office/powerpoint/2010/main" val="4202727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51EA0A1-BADD-4F9D-83D7-7234B34806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1996" y="2269065"/>
            <a:ext cx="3915804" cy="3931920"/>
          </a:xfrm>
          <a:prstGeom prst="rect">
            <a:avLst/>
          </a:prstGeom>
        </p:spPr>
      </p:pic>
      <p:sp>
        <p:nvSpPr>
          <p:cNvPr id="15" name="Content Placeholder 5"/>
          <p:cNvSpPr txBox="1">
            <a:spLocks/>
          </p:cNvSpPr>
          <p:nvPr/>
        </p:nvSpPr>
        <p:spPr bwMode="auto">
          <a:xfrm>
            <a:off x="457200" y="1066800"/>
            <a:ext cx="8382000" cy="157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dirty="0"/>
              <a:t>Loop runs five times; variable count changes, as described by sequence: 0,1,2,3,4.</a:t>
            </a:r>
          </a:p>
        </p:txBody>
      </p:sp>
      <p:cxnSp>
        <p:nvCxnSpPr>
          <p:cNvPr id="16" name="Straight Arrow Connector 15"/>
          <p:cNvCxnSpPr>
            <a:cxnSpLocks/>
            <a:endCxn id="17" idx="1"/>
          </p:cNvCxnSpPr>
          <p:nvPr/>
        </p:nvCxnSpPr>
        <p:spPr>
          <a:xfrm flipV="1">
            <a:off x="4591050" y="5313107"/>
            <a:ext cx="1257300" cy="110232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5"/>
          <p:cNvSpPr txBox="1">
            <a:spLocks/>
          </p:cNvSpPr>
          <p:nvPr/>
        </p:nvSpPr>
        <p:spPr bwMode="auto">
          <a:xfrm>
            <a:off x="5848350" y="5105400"/>
            <a:ext cx="3124200" cy="41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Increment count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525000" cy="713232"/>
          </a:xfrm>
        </p:spPr>
        <p:txBody>
          <a:bodyPr/>
          <a:lstStyle/>
          <a:p>
            <a:r>
              <a:rPr lang="en-US" sz="3600" dirty="0"/>
              <a:t>Variable Application 1: Loop n times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F3972D2-158E-45AC-BF61-66AE046D7364}"/>
              </a:ext>
            </a:extLst>
          </p:cNvPr>
          <p:cNvCxnSpPr>
            <a:cxnSpLocks/>
          </p:cNvCxnSpPr>
          <p:nvPr/>
        </p:nvCxnSpPr>
        <p:spPr>
          <a:xfrm>
            <a:off x="4248150" y="2590800"/>
            <a:ext cx="1257300" cy="4069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A0C43F0D-CB79-4DB6-B916-CA41C9158F58}"/>
              </a:ext>
            </a:extLst>
          </p:cNvPr>
          <p:cNvSpPr txBox="1">
            <a:spLocks/>
          </p:cNvSpPr>
          <p:nvPr/>
        </p:nvSpPr>
        <p:spPr bwMode="auto">
          <a:xfrm>
            <a:off x="5505450" y="2362200"/>
            <a:ext cx="3867150" cy="64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400" dirty="0"/>
              <a:t>Initialize variable</a:t>
            </a:r>
          </a:p>
        </p:txBody>
      </p:sp>
    </p:spTree>
    <p:extLst>
      <p:ext uri="{BB962C8B-B14F-4D97-AF65-F5344CB8AC3E}">
        <p14:creationId xmlns:p14="http://schemas.microsoft.com/office/powerpoint/2010/main" val="2837427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73162"/>
          </a:xfrm>
        </p:spPr>
        <p:txBody>
          <a:bodyPr/>
          <a:lstStyle/>
          <a:p>
            <a:r>
              <a:rPr lang="en-US" sz="3600" dirty="0"/>
              <a:t>Variable Application 2: </a:t>
            </a:r>
            <a:br>
              <a:rPr lang="en-US" sz="3600" dirty="0"/>
            </a:br>
            <a:r>
              <a:rPr lang="en-US" sz="3600" dirty="0"/>
              <a:t>Count user actions</a:t>
            </a:r>
          </a:p>
        </p:txBody>
      </p:sp>
      <p:sp>
        <p:nvSpPr>
          <p:cNvPr id="15" name="Content Placeholder 5"/>
          <p:cNvSpPr txBox="1">
            <a:spLocks/>
          </p:cNvSpPr>
          <p:nvPr/>
        </p:nvSpPr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/>
              <a:t>Task description: Count number of times user does something.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/>
              <a:t>Example: How many times did user press “increase volume” button on remote control?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/>
              <a:t>Use variable to remember how many times user performed that action.  </a:t>
            </a:r>
          </a:p>
        </p:txBody>
      </p:sp>
    </p:spTree>
    <p:extLst>
      <p:ext uri="{BB962C8B-B14F-4D97-AF65-F5344CB8AC3E}">
        <p14:creationId xmlns:p14="http://schemas.microsoft.com/office/powerpoint/2010/main" val="25868420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044&quot;&gt;&lt;/object&gt;&lt;object type=&quot;2&quot; unique_id=&quot;10045&quot;&gt;&lt;object type=&quot;3&quot; unique_id=&quot;10046&quot;&gt;&lt;property id=&quot;20148&quot; value=&quot;5&quot;/&gt;&lt;property id=&quot;20300&quot; value=&quot;Slide 1 - &amp;quot;Variables and Functions&amp;quot;&quot;/&gt;&lt;property id=&quot;20307&quot; value=&quot;256&quot;/&gt;&lt;/object&gt;&lt;object type=&quot;3&quot; unique_id=&quot;10048&quot;&gt;&lt;property id=&quot;20148&quot; value=&quot;5&quot;/&gt;&lt;property id=&quot;20300&quot; value=&quot;Slide 13 - &amp;quot;References&amp;quot;&quot;/&gt;&lt;property id=&quot;20307&quot; value=&quot;259&quot;/&gt;&lt;/object&gt;&lt;object type=&quot;3&quot; unique_id=&quot;10628&quot;&gt;&lt;property id=&quot;20148&quot; value=&quot;5&quot;/&gt;&lt;property id=&quot;20300&quot; value=&quot;Slide 2 - &amp;quot;Variables&amp;quot;&quot;/&gt;&lt;property id=&quot;20307&quot; value=&quot;269&quot;/&gt;&lt;/object&gt;&lt;object type=&quot;3&quot; unique_id=&quot;11680&quot;&gt;&lt;property id=&quot;20148&quot; value=&quot;5&quot;/&gt;&lt;property id=&quot;20300&quot; value=&quot;Slide 3 - &amp;quot;Variable Types&amp;quot;&quot;/&gt;&lt;property id=&quot;20307&quot; value=&quot;277&quot;/&gt;&lt;/object&gt;&lt;object type=&quot;3&quot; unique_id=&quot;12794&quot;&gt;&lt;property id=&quot;20148&quot; value=&quot;5&quot;/&gt;&lt;property id=&quot;20300&quot; value=&quot;Slide 9 - &amp;quot;Sample Function “LEDControl()”&amp;quot;&quot;/&gt;&lt;property id=&quot;20307&quot; value=&quot;305&quot;/&gt;&lt;/object&gt;&lt;object type=&quot;3&quot; unique_id=&quot;12795&quot;&gt;&lt;property id=&quot;20148&quot; value=&quot;5&quot;/&gt;&lt;property id=&quot;20300&quot; value=&quot;Slide 10 - &amp;quot;Function Declaration&amp;quot;&quot;/&gt;&lt;property id=&quot;20307&quot; value=&quot;306&quot;/&gt;&lt;/object&gt;&lt;object type=&quot;3&quot; unique_id=&quot;12796&quot;&gt;&lt;property id=&quot;20148&quot; value=&quot;5&quot;/&gt;&lt;property id=&quot;20300&quot; value=&quot;Slide 11 - &amp;quot;Function Definition&amp;quot;&quot;/&gt;&lt;property id=&quot;20307&quot; value=&quot;307&quot;/&gt;&lt;/object&gt;&lt;object type=&quot;3&quot; unique_id=&quot;12812&quot;&gt;&lt;property id=&quot;20148&quot; value=&quot;5&quot;/&gt;&lt;property id=&quot;20300&quot; value=&quot;Slide 6 - &amp;quot;Creating Local Variables (preferred)&amp;quot;&quot;/&gt;&lt;property id=&quot;20307&quot; value=&quot;312&quot;/&gt;&lt;/object&gt;&lt;object type=&quot;3&quot; unique_id=&quot;12813&quot;&gt;&lt;property id=&quot;20148&quot; value=&quot;5&quot;/&gt;&lt;property id=&quot;20300&quot; value=&quot;Slide 7 - &amp;quot;Creating Global Variables&amp;quot;&quot;/&gt;&lt;property id=&quot;20307&quot; value=&quot;311&quot;/&gt;&lt;/object&gt;&lt;object type=&quot;3&quot; unique_id=&quot;12889&quot;&gt;&lt;property id=&quot;20148&quot; value=&quot;5&quot;/&gt;&lt;property id=&quot;20300&quot; value=&quot;Slide 4 - &amp;quot;Creating a Variable&amp;quot;&quot;/&gt;&lt;property id=&quot;20307&quot; value=&quot;314&quot;/&gt;&lt;/object&gt;&lt;object type=&quot;3&quot; unique_id=&quot;12890&quot;&gt;&lt;property id=&quot;20148&quot; value=&quot;5&quot;/&gt;&lt;property id=&quot;20300&quot; value=&quot;Slide 5 - &amp;quot;Global vs. Local Variables&amp;quot;&quot;/&gt;&lt;property id=&quot;20307&quot; value=&quot;315&quot;/&gt;&lt;/object&gt;&lt;object type=&quot;3&quot; unique_id=&quot;12891&quot;&gt;&lt;property id=&quot;20148&quot; value=&quot;5&quot;/&gt;&lt;property id=&quot;20300&quot; value=&quot;Slide 8 - &amp;quot;Functions&amp;quot;&quot;/&gt;&lt;property id=&quot;20307&quot; value=&quot;316&quot;/&gt;&lt;/object&gt;&lt;object type=&quot;3&quot; unique_id=&quot;12892&quot;&gt;&lt;property id=&quot;20148&quot; value=&quot;5&quot;/&gt;&lt;property id=&quot;20300&quot; value=&quot;Slide 12 - &amp;quot;Function Call&amp;quot;&quot;/&gt;&lt;property id=&quot;20307&quot; value=&quot;31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PowerPointTemplateAE_2009_1217_NEW NEW Template">
  <a:themeElements>
    <a:clrScheme name="General_PowerPoint_Template_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eneral_PowerPoint_Template_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neral_PowerPoint_Template_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_PowerPoint_Template_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_PowerPoint_Template_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PowerPointTemplateAE_2009_1217_NEW NEW Template</Template>
  <TotalTime>10319</TotalTime>
  <Words>990</Words>
  <Application>Microsoft Office PowerPoint</Application>
  <PresentationFormat>On-screen Show (4:3)</PresentationFormat>
  <Paragraphs>140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PowerPointTemplateAE_2009_1217_NEW NEW Template</vt:lpstr>
      <vt:lpstr>1_Custom Design</vt:lpstr>
      <vt:lpstr>PowerPoint Presentation</vt:lpstr>
      <vt:lpstr>Variables</vt:lpstr>
      <vt:lpstr>Variable Types</vt:lpstr>
      <vt:lpstr>Variable Usage</vt:lpstr>
      <vt:lpstr>Assigning a Value to a Variable</vt:lpstr>
      <vt:lpstr>Variable Applications</vt:lpstr>
      <vt:lpstr>Variable Application 1:  Loop n times</vt:lpstr>
      <vt:lpstr>Variable Application 1: Loop n times</vt:lpstr>
      <vt:lpstr>Variable Application 2:  Count user actions</vt:lpstr>
      <vt:lpstr>Variable Application 2:  Count user actions</vt:lpstr>
      <vt:lpstr>Variable Application 3:  Set a flag</vt:lpstr>
      <vt:lpstr>Variable Application 3: Set a flag</vt:lpstr>
      <vt:lpstr>Variable Application 4:  Remember a maximum value</vt:lpstr>
      <vt:lpstr>Variable Application 4:  Remember a maximum value</vt:lpstr>
      <vt:lpstr>Function</vt:lpstr>
      <vt:lpstr>Sample Function “LEDControl()”</vt:lpstr>
      <vt:lpstr>Function Definition</vt:lpstr>
      <vt:lpstr>Function Call</vt:lpstr>
    </vt:vector>
  </TitlesOfParts>
  <Company>Project Lead The Way,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3.1.5 Variables and Functions</dc:title>
  <dc:subject>PoE - Unit 3</dc:subject>
  <dc:creator>PLTW</dc:creator>
  <cp:lastModifiedBy>John Crandall</cp:lastModifiedBy>
  <cp:revision>171</cp:revision>
  <dcterms:created xsi:type="dcterms:W3CDTF">2010-01-04T14:07:12Z</dcterms:created>
  <dcterms:modified xsi:type="dcterms:W3CDTF">2023-04-05T17:11:19Z</dcterms:modified>
</cp:coreProperties>
</file>