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</p:sldMasterIdLst>
  <p:notesMasterIdLst>
    <p:notesMasterId r:id="rId29"/>
  </p:notesMasterIdLst>
  <p:handoutMasterIdLst>
    <p:handoutMasterId r:id="rId30"/>
  </p:handoutMasterIdLst>
  <p:sldIdLst>
    <p:sldId id="324" r:id="rId3"/>
    <p:sldId id="314" r:id="rId4"/>
    <p:sldId id="325" r:id="rId5"/>
    <p:sldId id="326" r:id="rId6"/>
    <p:sldId id="327" r:id="rId7"/>
    <p:sldId id="277" r:id="rId8"/>
    <p:sldId id="301" r:id="rId9"/>
    <p:sldId id="312" r:id="rId10"/>
    <p:sldId id="319" r:id="rId11"/>
    <p:sldId id="321" r:id="rId12"/>
    <p:sldId id="322" r:id="rId13"/>
    <p:sldId id="323" r:id="rId14"/>
    <p:sldId id="303" r:id="rId15"/>
    <p:sldId id="304" r:id="rId16"/>
    <p:sldId id="305" r:id="rId17"/>
    <p:sldId id="329" r:id="rId18"/>
    <p:sldId id="306" r:id="rId19"/>
    <p:sldId id="330" r:id="rId20"/>
    <p:sldId id="307" r:id="rId21"/>
    <p:sldId id="308" r:id="rId22"/>
    <p:sldId id="310" r:id="rId23"/>
    <p:sldId id="309" r:id="rId24"/>
    <p:sldId id="315" r:id="rId25"/>
    <p:sldId id="328" r:id="rId26"/>
    <p:sldId id="317" r:id="rId27"/>
    <p:sldId id="318" r:id="rId28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isten" initials="K" lastIdx="2" clrIdx="0"/>
  <p:cmAuthor id="1" name="Kristen Champion-Terrell" initials="KC" lastIdx="1" clrIdx="1"/>
  <p:cmAuthor id="2" name="Ken Kessenich" initials="KK" lastIdx="26" clrIdx="2">
    <p:extLst>
      <p:ext uri="{19B8F6BF-5375-455C-9EA6-DF929625EA0E}">
        <p15:presenceInfo xmlns:p15="http://schemas.microsoft.com/office/powerpoint/2012/main" userId="S::kkessenich@pltw.org::cae8587e-bc08-454d-ad0a-1b558901877e" providerId="AD"/>
      </p:ext>
    </p:extLst>
  </p:cmAuthor>
  <p:cmAuthor id="3" name="Kristin Whalen" initials="KW" lastIdx="7" clrIdx="3">
    <p:extLst>
      <p:ext uri="{19B8F6BF-5375-455C-9EA6-DF929625EA0E}">
        <p15:presenceInfo xmlns:p15="http://schemas.microsoft.com/office/powerpoint/2012/main" userId="S::kwhalen@pltw.org::0f6d24f8-d966-4fcd-98ea-1ca28fb3e5e6" providerId="AD"/>
      </p:ext>
    </p:extLst>
  </p:cmAuthor>
  <p:cmAuthor id="4" name="Alicia Stansell" initials="AS" lastIdx="4" clrIdx="4">
    <p:extLst>
      <p:ext uri="{19B8F6BF-5375-455C-9EA6-DF929625EA0E}">
        <p15:presenceInfo xmlns:p15="http://schemas.microsoft.com/office/powerpoint/2012/main" userId="S::astansell@pltw.org::27dfb046-5db4-445e-a645-fd7c781dc1aa" providerId="AD"/>
      </p:ext>
    </p:extLst>
  </p:cmAuthor>
  <p:cmAuthor id="5" name="Paula Robertson" initials="PR" lastIdx="17" clrIdx="5">
    <p:extLst>
      <p:ext uri="{19B8F6BF-5375-455C-9EA6-DF929625EA0E}">
        <p15:presenceInfo xmlns:p15="http://schemas.microsoft.com/office/powerpoint/2012/main" userId="S::probertson@pltw.org::8eaf5352-565b-4abd-9563-3e8f7512927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8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51" autoAdjust="0"/>
    <p:restoredTop sz="96357" autoAdjust="0"/>
  </p:normalViewPr>
  <p:slideViewPr>
    <p:cSldViewPr snapToGrid="0">
      <p:cViewPr varScale="1">
        <p:scale>
          <a:sx n="90" d="100"/>
          <a:sy n="90" d="100"/>
        </p:scale>
        <p:origin x="591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-265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12-09T09:47:18.215" idx="19">
    <p:pos x="10" y="10"/>
    <p:text>May need to update based upon when VEX will fix the LED issue</p:text>
    <p:extLst>
      <p:ext uri="{C676402C-5697-4E1C-873F-D02D1690AC5C}">
        <p15:threadingInfo xmlns:p15="http://schemas.microsoft.com/office/powerpoint/2012/main" timeZoneBias="30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6675" y="77788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r>
              <a:rPr lang="en-US"/>
              <a:t>Presentation Name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59200" y="77788"/>
            <a:ext cx="30384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r>
              <a:rPr lang="en-US" dirty="0"/>
              <a:t>Course Name</a:t>
            </a:r>
            <a:endParaRPr lang="en-US" baseline="30000" dirty="0"/>
          </a:p>
          <a:p>
            <a:r>
              <a:rPr lang="en-US" dirty="0"/>
              <a:t>Unit # – Lesson #.# – Lesson Name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77788" y="858520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cs typeface="Arial" charset="0"/>
              </a:defRPr>
            </a:lvl1pPr>
          </a:lstStyle>
          <a:p>
            <a:r>
              <a:rPr lang="en-US" dirty="0"/>
              <a:t>Project Lead The Way, Inc.</a:t>
            </a:r>
            <a:endParaRPr lang="en-US" baseline="30000" dirty="0"/>
          </a:p>
          <a:p>
            <a:r>
              <a:rPr lang="en-US" dirty="0"/>
              <a:t>Copyright 2010</a:t>
            </a: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000" y="8678862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AA6F666A-3503-4EB4-9796-FFB36F66CA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516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6675" y="77788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r>
              <a:rPr lang="en-US"/>
              <a:t>Presentation Name</a:t>
            </a:r>
          </a:p>
        </p:txBody>
      </p:sp>
      <p:sp>
        <p:nvSpPr>
          <p:cNvPr id="10" name="Rectangle 8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59200" y="77788"/>
            <a:ext cx="30384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r>
              <a:rPr lang="en-US" dirty="0"/>
              <a:t>Course Name</a:t>
            </a:r>
            <a:endParaRPr lang="en-US" baseline="30000" dirty="0"/>
          </a:p>
          <a:p>
            <a:r>
              <a:rPr lang="en-US" dirty="0"/>
              <a:t>Unit # – Lesson #.# – Lesson Name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7788" y="858520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cs typeface="Arial" charset="0"/>
              </a:defRPr>
            </a:lvl1pPr>
          </a:lstStyle>
          <a:p>
            <a:r>
              <a:rPr lang="en-US" dirty="0"/>
              <a:t>Project Lead The Way, Inc.</a:t>
            </a:r>
            <a:endParaRPr lang="en-US" baseline="30000" dirty="0"/>
          </a:p>
          <a:p>
            <a:r>
              <a:rPr lang="en-US" dirty="0"/>
              <a:t>Copyright 2010</a:t>
            </a:r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8678862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AA6F666A-3503-4EB4-9796-FFB36F66CA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229038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Presentation Name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r>
              <a:rPr lang="en-US"/>
              <a:t>Course Name</a:t>
            </a:r>
            <a:endParaRPr lang="en-US" baseline="30000"/>
          </a:p>
          <a:p>
            <a:r>
              <a:rPr lang="en-US"/>
              <a:t>Unit # – Lesson #.# – Lesson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6F666A-3503-4EB4-9796-FFB36F66CA1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3318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Name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/>
              <a:t>Course Name</a:t>
            </a:r>
            <a:endParaRPr lang="en-US" baseline="30000"/>
          </a:p>
          <a:p>
            <a:r>
              <a:rPr lang="en-US"/>
              <a:t>Unit # – Lesson #.# – Lesson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Name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/>
              <a:t>Course Name</a:t>
            </a:r>
            <a:endParaRPr lang="en-US" baseline="30000"/>
          </a:p>
          <a:p>
            <a:r>
              <a:rPr lang="en-US"/>
              <a:t>Unit # – Lesson #.# – Lesson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885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Name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/>
              <a:t>Course Name</a:t>
            </a:r>
            <a:endParaRPr lang="en-US" baseline="30000"/>
          </a:p>
          <a:p>
            <a:r>
              <a:rPr lang="en-US"/>
              <a:t>Unit # – Lesson #.# – Lesson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55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Name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/>
              <a:t>Course Name</a:t>
            </a:r>
            <a:endParaRPr lang="en-US" baseline="30000"/>
          </a:p>
          <a:p>
            <a:r>
              <a:rPr lang="en-US"/>
              <a:t>Unit # – Lesson #.# – Lesson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009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</a:t>
            </a:r>
            <a:r>
              <a:rPr lang="en-US" baseline="0" dirty="0"/>
              <a:t> the top example, the </a:t>
            </a:r>
            <a:r>
              <a:rPr lang="en-US" baseline="0" dirty="0" err="1"/>
              <a:t>leftMotor</a:t>
            </a:r>
            <a:r>
              <a:rPr lang="en-US" baseline="0" dirty="0"/>
              <a:t> starts and then continues until distance &gt; 50</a:t>
            </a:r>
          </a:p>
          <a:p>
            <a:r>
              <a:rPr lang="en-US" baseline="0" dirty="0"/>
              <a:t>In the bottom example, the </a:t>
            </a:r>
            <a:r>
              <a:rPr lang="en-US" baseline="0" dirty="0" err="1"/>
              <a:t>leftMotor</a:t>
            </a:r>
            <a:r>
              <a:rPr lang="en-US" baseline="0" dirty="0"/>
              <a:t> starts and continues until distance &gt; 50 </a:t>
            </a:r>
            <a:r>
              <a:rPr lang="en-US" b="1" baseline="0" dirty="0"/>
              <a:t>and</a:t>
            </a:r>
            <a:r>
              <a:rPr lang="en-US" baseline="0" dirty="0"/>
              <a:t> distance &lt; 150. Meanwhile, the potentiometer controls the rightMotor speed.</a:t>
            </a:r>
          </a:p>
          <a:p>
            <a:r>
              <a:rPr lang="en-US" baseline="0" dirty="0"/>
              <a:t>Note: After the loop exits, the rightMotor will continue running at its last assigned speed until reassigned or until the program ends.</a:t>
            </a:r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Name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/>
              <a:t>Course Name</a:t>
            </a:r>
            <a:endParaRPr lang="en-US" baseline="30000"/>
          </a:p>
          <a:p>
            <a:r>
              <a:rPr lang="en-US"/>
              <a:t>Unit # – Lesson #.# – Lesson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009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Clearing timers within a loop may continually</a:t>
            </a:r>
            <a:r>
              <a:rPr lang="en-US" baseline="0" dirty="0"/>
              <a:t> reset the timers, which may create an infinite loop.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Name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/>
              <a:t>Course Name</a:t>
            </a:r>
            <a:endParaRPr lang="en-US" baseline="30000"/>
          </a:p>
          <a:p>
            <a:r>
              <a:rPr lang="en-US"/>
              <a:t>Unit # – Lesson #.# – Lesson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25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effectLst/>
                <a:latin typeface="Segoe UI" panose="020B0502040204020203" pitchFamily="34" charset="0"/>
              </a:rPr>
              <a:t>The reason for the “wait 0.5 seconds” is that the 'stop motor' of the else happens a split second after the bumper switch is told to start, so we never see motion; the stop is always the last command given. The motor will always stop if the limit switch isn’t being pressed.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Name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/>
              <a:t>Course Name</a:t>
            </a:r>
            <a:endParaRPr lang="en-US" baseline="30000"/>
          </a:p>
          <a:p>
            <a:r>
              <a:rPr lang="en-US"/>
              <a:t>Unit # – Lesson #.# – Lesson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70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Presentation Name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Course Name</a:t>
            </a:r>
            <a:endParaRPr lang="en-US" baseline="30000">
              <a:solidFill>
                <a:prstClr val="black"/>
              </a:solidFill>
            </a:endParaRPr>
          </a:p>
          <a:p>
            <a:r>
              <a:rPr lang="en-US">
                <a:solidFill>
                  <a:prstClr val="black"/>
                </a:solidFill>
              </a:rPr>
              <a:t>Unit # – Lesson #.# – Lesson Name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564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Name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/>
              <a:t>Course Name</a:t>
            </a:r>
            <a:endParaRPr lang="en-US" baseline="30000"/>
          </a:p>
          <a:p>
            <a:r>
              <a:rPr lang="en-US"/>
              <a:t>Unit # – Lesson #.# – Lesson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0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 descr="PLTW_MT_L_3C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7800" y="381000"/>
            <a:ext cx="6246479" cy="23774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68B3C12-BC1A-4959-8182-8B391870C7D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851338" y="4114801"/>
            <a:ext cx="7868307" cy="2286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While Loops and If-Else Structures</a:t>
            </a:r>
          </a:p>
          <a:p>
            <a:pPr marL="0" indent="0" algn="ctr">
              <a:buNone/>
            </a:pPr>
            <a:r>
              <a:rPr lang="en-US" sz="28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lang="en-US" sz="2800" b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VEXcode</a:t>
            </a:r>
            <a:r>
              <a:rPr lang="en-US" sz="28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V5 Software</a:t>
            </a:r>
          </a:p>
        </p:txBody>
      </p:sp>
      <p:pic>
        <p:nvPicPr>
          <p:cNvPr id="3" name="Picture 4" descr="C:\Users\lsmith\Dropbox\2014-15 Curriculum Release\Notes\Logos\PLTW Logo Transparent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199"/>
            <a:ext cx="5943600" cy="198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 txBox="1">
            <a:spLocks/>
          </p:cNvSpPr>
          <p:nvPr/>
        </p:nvSpPr>
        <p:spPr>
          <a:xfrm>
            <a:off x="6858000" y="6629400"/>
            <a:ext cx="22098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2021 Project Lead The Way, Inc.</a:t>
            </a: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629400"/>
            <a:ext cx="22098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Principles of Engineering</a:t>
            </a:r>
          </a:p>
        </p:txBody>
      </p:sp>
    </p:spTree>
    <p:extLst>
      <p:ext uri="{BB962C8B-B14F-4D97-AF65-F5344CB8AC3E}">
        <p14:creationId xmlns:p14="http://schemas.microsoft.com/office/powerpoint/2010/main" val="3893287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9538D2B-7A2D-465E-8283-DF20EA24F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535" y="4592767"/>
            <a:ext cx="3936324" cy="19426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6E2B802-FBB2-40FD-9B7E-66CE9C0583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0535" y="2232836"/>
            <a:ext cx="4135500" cy="17077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67895"/>
          </a:xfrm>
        </p:spPr>
        <p:txBody>
          <a:bodyPr/>
          <a:lstStyle/>
          <a:p>
            <a:r>
              <a:rPr lang="en-US" sz="3200" i="1" dirty="0"/>
              <a:t>While</a:t>
            </a:r>
            <a:r>
              <a:rPr lang="en-US" sz="3200" dirty="0"/>
              <a:t> loop: More flexible than</a:t>
            </a:r>
            <a:br>
              <a:rPr lang="en-US" sz="3200" dirty="0"/>
            </a:br>
            <a:r>
              <a:rPr lang="en-US" sz="3200" i="1" dirty="0"/>
              <a:t>until</a:t>
            </a:r>
            <a:r>
              <a:rPr lang="en-US" sz="3200" dirty="0"/>
              <a:t> statement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69116" y="1287369"/>
            <a:ext cx="8229600" cy="115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i="1" kern="0" dirty="0">
                <a:latin typeface="+mn-lt"/>
              </a:rPr>
              <a:t>W</a:t>
            </a:r>
            <a:r>
              <a:rPr kumimoji="0" lang="en-US" sz="2400" b="0" i="1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hile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loop can do same as </a:t>
            </a:r>
            <a:r>
              <a:rPr kumimoji="0" lang="en-US" sz="2400" b="0" i="1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until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statement.  </a:t>
            </a:r>
          </a:p>
          <a:p>
            <a:pPr marL="687388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kern="0" dirty="0">
                <a:latin typeface="+mn-lt"/>
              </a:rPr>
              <a:t>Example 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code using </a:t>
            </a:r>
            <a:r>
              <a:rPr kumimoji="0" lang="en-US" sz="2400" b="0" i="1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until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statement:</a:t>
            </a: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 flipV="1">
            <a:off x="5129454" y="2838020"/>
            <a:ext cx="587549" cy="341912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5717003" y="2485411"/>
            <a:ext cx="2912005" cy="1285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 waits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until object is near 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4277145" y="5486563"/>
            <a:ext cx="1439858" cy="1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717003" y="5133761"/>
            <a:ext cx="2912005" cy="1041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 loops 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until object is near 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69116" y="4074853"/>
            <a:ext cx="8229600" cy="60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7388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i="1" kern="0" dirty="0">
                <a:latin typeface="+mn-lt"/>
              </a:rPr>
              <a:t>W</a:t>
            </a:r>
            <a:r>
              <a:rPr kumimoji="0" lang="en-US" sz="2400" b="0" i="1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hile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loop can do same thing:</a:t>
            </a:r>
          </a:p>
        </p:txBody>
      </p:sp>
    </p:spTree>
    <p:extLst>
      <p:ext uri="{BB962C8B-B14F-4D97-AF65-F5344CB8AC3E}">
        <p14:creationId xmlns:p14="http://schemas.microsoft.com/office/powerpoint/2010/main" val="939681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67895"/>
          </a:xfrm>
        </p:spPr>
        <p:txBody>
          <a:bodyPr/>
          <a:lstStyle/>
          <a:p>
            <a:r>
              <a:rPr lang="en-US" sz="3200" i="1" dirty="0"/>
              <a:t>While</a:t>
            </a:r>
            <a:r>
              <a:rPr lang="en-US" sz="3200" dirty="0"/>
              <a:t> loop: More flexible than </a:t>
            </a:r>
            <a:br>
              <a:rPr lang="en-US" sz="3200" dirty="0"/>
            </a:br>
            <a:r>
              <a:rPr lang="en-US" sz="3200" i="1" dirty="0"/>
              <a:t>until</a:t>
            </a:r>
            <a:r>
              <a:rPr lang="en-US" sz="3200" dirty="0"/>
              <a:t> statement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-69837" y="1431487"/>
            <a:ext cx="9213837" cy="217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914400" lvl="1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+mn-lt"/>
              </a:rPr>
              <a:t>Can add other conditions to </a:t>
            </a:r>
            <a:r>
              <a:rPr lang="en-US" sz="2400" i="1" kern="0" dirty="0">
                <a:latin typeface="+mn-lt"/>
              </a:rPr>
              <a:t>while</a:t>
            </a:r>
            <a:r>
              <a:rPr lang="en-US" sz="2400" kern="0" dirty="0">
                <a:latin typeface="+mn-lt"/>
              </a:rPr>
              <a:t> condition, such as emergency shutoff</a:t>
            </a:r>
          </a:p>
          <a:p>
            <a:pPr marL="914400" lvl="1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+mn-lt"/>
              </a:rPr>
              <a:t>C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 execute other code in </a:t>
            </a:r>
            <a:r>
              <a:rPr kumimoji="0" lang="en-US" sz="2400" b="0" i="1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while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loop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CD59A6-1130-4823-9A38-9EED7B575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31" y="3180291"/>
            <a:ext cx="8442067" cy="3168906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5931392" y="2773784"/>
            <a:ext cx="2233553" cy="1024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kern="0" dirty="0">
                <a:solidFill>
                  <a:srgbClr val="FF0000"/>
                </a:solidFill>
                <a:latin typeface="+mn-lt"/>
              </a:rPr>
              <a:t>E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xpand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condition</a:t>
            </a:r>
            <a:endParaRPr kumimoji="0" lang="en-US" sz="2000" b="0" i="0" u="none" strike="noStrike" kern="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3" name="Straight Arrow Connector 12"/>
          <p:cNvCxnSpPr>
            <a:cxnSpLocks/>
          </p:cNvCxnSpPr>
          <p:nvPr/>
        </p:nvCxnSpPr>
        <p:spPr>
          <a:xfrm flipH="1" flipV="1">
            <a:off x="7039398" y="3180291"/>
            <a:ext cx="1034218" cy="1093931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772357" y="4724703"/>
            <a:ext cx="7303911" cy="517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Control other outputs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inside bracket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1445240" y="4936630"/>
            <a:ext cx="327117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58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86EE6D4-FA94-42B3-B862-6E7A37A22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128" y="1802765"/>
            <a:ext cx="3142026" cy="16637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67895"/>
          </a:xfrm>
        </p:spPr>
        <p:txBody>
          <a:bodyPr/>
          <a:lstStyle/>
          <a:p>
            <a:r>
              <a:rPr lang="en-US" sz="3200" i="1" dirty="0"/>
              <a:t>While</a:t>
            </a:r>
            <a:r>
              <a:rPr lang="en-US" sz="3200" dirty="0"/>
              <a:t> loop: More flexible than </a:t>
            </a:r>
            <a:br>
              <a:rPr lang="en-US" sz="3200" dirty="0"/>
            </a:br>
            <a:r>
              <a:rPr lang="en-US" sz="3200" i="1" dirty="0"/>
              <a:t>until</a:t>
            </a:r>
            <a:r>
              <a:rPr lang="en-US" sz="3200" dirty="0"/>
              <a:t> statement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5133746" y="2493224"/>
            <a:ext cx="3254814" cy="1030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Control other outputs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inside bracket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6512828" y="1413037"/>
            <a:ext cx="2125112" cy="88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kern="0" dirty="0">
                <a:solidFill>
                  <a:srgbClr val="FF0000"/>
                </a:solidFill>
                <a:latin typeface="+mn-lt"/>
              </a:rPr>
              <a:t>E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xpand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condition</a:t>
            </a:r>
            <a:endParaRPr kumimoji="0" lang="en-US" sz="2000" b="0" i="0" u="none" strike="noStrike" kern="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258783" y="1265008"/>
            <a:ext cx="6443727" cy="6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914400" lvl="1" indent="-34131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+mn-lt"/>
              </a:rPr>
              <a:t>Example equivalent to </a:t>
            </a:r>
            <a:r>
              <a:rPr lang="en-US" sz="2400" i="1" kern="0" dirty="0">
                <a:latin typeface="+mn-lt"/>
              </a:rPr>
              <a:t>until</a:t>
            </a:r>
            <a:r>
              <a:rPr lang="en-US" sz="2400" kern="0" dirty="0">
                <a:latin typeface="+mn-lt"/>
              </a:rPr>
              <a:t>:</a:t>
            </a:r>
            <a:endParaRPr kumimoji="0" lang="en-US" sz="2400" b="0" i="0" u="none" strike="noStrike" kern="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267844" y="3522889"/>
            <a:ext cx="9213837" cy="6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914400" lvl="1" indent="-34131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+mn-lt"/>
              </a:rPr>
              <a:t>Example using this flexibility:</a:t>
            </a:r>
            <a:endParaRPr kumimoji="0" lang="en-US" sz="2400" b="0" i="0" u="none" strike="noStrike" kern="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7" name="Straight Arrow Connector 16"/>
          <p:cNvCxnSpPr>
            <a:cxnSpLocks/>
          </p:cNvCxnSpPr>
          <p:nvPr/>
        </p:nvCxnSpPr>
        <p:spPr>
          <a:xfrm flipV="1">
            <a:off x="4286688" y="1779514"/>
            <a:ext cx="2226140" cy="786560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3573404" y="2838104"/>
            <a:ext cx="1560342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67A2BA15-CC59-4D9B-BF54-B31D9FCD86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933" y="4050532"/>
            <a:ext cx="5971822" cy="272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328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Timer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7624"/>
            <a:ext cx="8229600" cy="5115910"/>
          </a:xfrm>
        </p:spPr>
        <p:txBody>
          <a:bodyPr/>
          <a:lstStyle/>
          <a:p>
            <a:r>
              <a:rPr lang="en-US" dirty="0"/>
              <a:t>Loop control</a:t>
            </a:r>
          </a:p>
          <a:p>
            <a:pPr lvl="1"/>
            <a:r>
              <a:rPr lang="en-US" dirty="0"/>
              <a:t>Where would </a:t>
            </a:r>
            <a:r>
              <a:rPr lang="en-US" i="1" dirty="0"/>
              <a:t>wait</a:t>
            </a:r>
            <a:r>
              <a:rPr lang="en-US" dirty="0"/>
              <a:t> statement go if we want loop to repeat for controlled period?</a:t>
            </a:r>
          </a:p>
          <a:p>
            <a:pPr lvl="1"/>
            <a:r>
              <a:rPr lang="en-US" dirty="0"/>
              <a:t>Nowhere! Need something else.</a:t>
            </a:r>
          </a:p>
          <a:p>
            <a:pPr>
              <a:spcBef>
                <a:spcPts val="1800"/>
              </a:spcBef>
            </a:pPr>
            <a:r>
              <a:rPr lang="en-US" dirty="0"/>
              <a:t>Solution: Timer</a:t>
            </a:r>
          </a:p>
          <a:p>
            <a:pPr lvl="1"/>
            <a:r>
              <a:rPr lang="en-US" dirty="0"/>
              <a:t>Internal stopwatch </a:t>
            </a:r>
          </a:p>
          <a:p>
            <a:pPr lvl="1"/>
            <a:r>
              <a:rPr lang="en-US" dirty="0"/>
              <a:t>Clear timer before use</a:t>
            </a:r>
          </a:p>
          <a:p>
            <a:pPr lvl="1"/>
            <a:r>
              <a:rPr lang="en-US" dirty="0"/>
              <a:t>Be careful: Don’t clear timer in timed loop.</a:t>
            </a:r>
          </a:p>
        </p:txBody>
      </p:sp>
    </p:spTree>
    <p:extLst>
      <p:ext uri="{BB962C8B-B14F-4D97-AF65-F5344CB8AC3E}">
        <p14:creationId xmlns:p14="http://schemas.microsoft.com/office/powerpoint/2010/main" val="986405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Timer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" y="936812"/>
            <a:ext cx="8229600" cy="1083899"/>
          </a:xfrm>
        </p:spPr>
        <p:txBody>
          <a:bodyPr/>
          <a:lstStyle/>
          <a:p>
            <a:pPr>
              <a:buNone/>
            </a:pPr>
            <a:r>
              <a:rPr lang="en-US" dirty="0"/>
              <a:t>	</a:t>
            </a:r>
            <a:r>
              <a:rPr lang="en-US" sz="2800" dirty="0"/>
              <a:t>Timer is condition for </a:t>
            </a:r>
            <a:r>
              <a:rPr lang="en-US" sz="2800" i="1" dirty="0"/>
              <a:t>while</a:t>
            </a:r>
            <a:r>
              <a:rPr lang="en-US" sz="2800" dirty="0"/>
              <a:t> loop, which runs 30 seconds.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76A6DD-88D4-4271-940E-1F8B965DB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9501" y="1924939"/>
            <a:ext cx="3961398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902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 wrap="square" anchor="ctr">
            <a:normAutofit/>
          </a:bodyPr>
          <a:lstStyle/>
          <a:p>
            <a:r>
              <a:rPr lang="en-US" i="1" dirty="0"/>
              <a:t>If</a:t>
            </a:r>
            <a:r>
              <a:rPr lang="en-US" dirty="0"/>
              <a:t>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8790" y="1444650"/>
            <a:ext cx="4038600" cy="4525963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i="1" dirty="0"/>
              <a:t>If</a:t>
            </a:r>
            <a:r>
              <a:rPr lang="en-US" sz="2400" dirty="0"/>
              <a:t> statement evaluated by condition in parentheses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condition is true, commands between braces are run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condition is false, those commands are ignored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sz="2400" dirty="0"/>
              <a:t>Similar to how </a:t>
            </a:r>
            <a:r>
              <a:rPr lang="en-US" sz="2400" i="1" dirty="0"/>
              <a:t>while</a:t>
            </a:r>
            <a:r>
              <a:rPr lang="en-US" sz="2400" dirty="0"/>
              <a:t> loop works, but does not repeat code</a:t>
            </a:r>
          </a:p>
          <a:p>
            <a:pPr>
              <a:lnSpc>
                <a:spcPct val="90000"/>
              </a:lnSpc>
            </a:pPr>
            <a:endParaRPr lang="en-US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C23ADE-278C-4596-939D-BF02B93D0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5725" y="2418479"/>
            <a:ext cx="2681025" cy="1918131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018CBC-A3EF-4D15-8832-E94156CCC950}"/>
              </a:ext>
            </a:extLst>
          </p:cNvPr>
          <p:cNvSpPr txBox="1"/>
          <p:nvPr/>
        </p:nvSpPr>
        <p:spPr>
          <a:xfrm>
            <a:off x="6321778" y="1277034"/>
            <a:ext cx="2146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(condition)</a:t>
            </a:r>
          </a:p>
          <a:p>
            <a:r>
              <a:rPr lang="en-US" dirty="0"/>
              <a:t>Either </a:t>
            </a:r>
            <a:r>
              <a:rPr lang="en-US" b="1" dirty="0"/>
              <a:t>true</a:t>
            </a:r>
            <a:r>
              <a:rPr lang="en-US" dirty="0"/>
              <a:t> or </a:t>
            </a:r>
            <a:r>
              <a:rPr lang="en-US" b="1" dirty="0"/>
              <a:t>false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9FF5E53-54DC-49D1-AD12-97966AEE9E8C}"/>
              </a:ext>
            </a:extLst>
          </p:cNvPr>
          <p:cNvCxnSpPr>
            <a:cxnSpLocks/>
          </p:cNvCxnSpPr>
          <p:nvPr/>
        </p:nvCxnSpPr>
        <p:spPr>
          <a:xfrm flipV="1">
            <a:off x="6412524" y="1923365"/>
            <a:ext cx="398452" cy="1030852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3D5B674-AEFD-41B6-A9CD-5BEEF52D5AB9}"/>
              </a:ext>
            </a:extLst>
          </p:cNvPr>
          <p:cNvSpPr txBox="1"/>
          <p:nvPr/>
        </p:nvSpPr>
        <p:spPr>
          <a:xfrm>
            <a:off x="5594129" y="4927580"/>
            <a:ext cx="30926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(true) commands</a:t>
            </a:r>
          </a:p>
          <a:p>
            <a:r>
              <a:rPr lang="en-US" dirty="0"/>
              <a:t>If (condition) is </a:t>
            </a:r>
            <a:r>
              <a:rPr lang="en-US" b="1" dirty="0"/>
              <a:t>true </a:t>
            </a:r>
            <a:r>
              <a:rPr lang="en-US" dirty="0"/>
              <a:t>Commands run</a:t>
            </a:r>
          </a:p>
          <a:p>
            <a:endParaRPr lang="en-US" b="1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7D35C3B-4681-4ACF-9963-E90AA6262259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6810976" y="3432818"/>
            <a:ext cx="329489" cy="1494762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436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 wrap="square" anchor="ctr">
            <a:normAutofit/>
          </a:bodyPr>
          <a:lstStyle/>
          <a:p>
            <a:r>
              <a:rPr lang="en-US" i="1" dirty="0"/>
              <a:t>If</a:t>
            </a:r>
            <a:r>
              <a:rPr lang="en-US" dirty="0"/>
              <a:t> statement - 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004007-A501-45AB-ADA2-9CAA68E8D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607" y="1600200"/>
            <a:ext cx="3633340" cy="340590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8503CF1-F101-4DF7-BCA0-AF5CBCD2412E}"/>
              </a:ext>
            </a:extLst>
          </p:cNvPr>
          <p:cNvSpPr txBox="1">
            <a:spLocks/>
          </p:cNvSpPr>
          <p:nvPr/>
        </p:nvSpPr>
        <p:spPr bwMode="auto">
          <a:xfrm>
            <a:off x="728790" y="1444650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i="1" kern="0" dirty="0"/>
              <a:t>If</a:t>
            </a:r>
            <a:r>
              <a:rPr lang="en-US" sz="2400" kern="0" dirty="0"/>
              <a:t> statement evaluated by condition in parentheses</a:t>
            </a:r>
          </a:p>
          <a:p>
            <a:pPr lvl="1">
              <a:lnSpc>
                <a:spcPct val="90000"/>
              </a:lnSpc>
            </a:pPr>
            <a:r>
              <a:rPr lang="en-US" kern="0" dirty="0"/>
              <a:t>If condition is true, commands between braces are run</a:t>
            </a:r>
          </a:p>
          <a:p>
            <a:pPr lvl="1">
              <a:lnSpc>
                <a:spcPct val="90000"/>
              </a:lnSpc>
            </a:pPr>
            <a:r>
              <a:rPr lang="en-US" kern="0" dirty="0"/>
              <a:t>If condition is false, those commands are ignored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sz="2400" kern="0" dirty="0"/>
              <a:t>Similar to how </a:t>
            </a:r>
            <a:r>
              <a:rPr lang="en-US" sz="2400" i="1" kern="0" dirty="0"/>
              <a:t>while</a:t>
            </a:r>
            <a:r>
              <a:rPr lang="en-US" sz="2400" kern="0" dirty="0"/>
              <a:t> loop works, but does not repeat code</a:t>
            </a:r>
          </a:p>
          <a:p>
            <a:pPr>
              <a:lnSpc>
                <a:spcPct val="90000"/>
              </a:lnSpc>
            </a:pPr>
            <a:endParaRPr lang="en-US" sz="2200" kern="0" dirty="0"/>
          </a:p>
        </p:txBody>
      </p:sp>
    </p:spTree>
    <p:extLst>
      <p:ext uri="{BB962C8B-B14F-4D97-AF65-F5344CB8AC3E}">
        <p14:creationId xmlns:p14="http://schemas.microsoft.com/office/powerpoint/2010/main" val="992176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 wrap="square" anchor="ctr">
            <a:normAutofit/>
          </a:bodyPr>
          <a:lstStyle/>
          <a:p>
            <a:r>
              <a:rPr lang="en-US" i="1" dirty="0"/>
              <a:t>If-else</a:t>
            </a:r>
            <a:r>
              <a:rPr lang="en-US" dirty="0"/>
              <a:t>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145310"/>
            <a:ext cx="6793345" cy="4980854"/>
          </a:xfrm>
        </p:spPr>
        <p:txBody>
          <a:bodyPr wrap="square"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i="1" dirty="0"/>
              <a:t>If-else</a:t>
            </a:r>
            <a:r>
              <a:rPr lang="en-US" sz="2400" dirty="0"/>
              <a:t> statement is expansion of </a:t>
            </a:r>
            <a:r>
              <a:rPr lang="en-US" sz="2400" i="1" dirty="0"/>
              <a:t>if</a:t>
            </a:r>
            <a:r>
              <a:rPr lang="en-US" sz="2400" dirty="0"/>
              <a:t> statement</a:t>
            </a:r>
          </a:p>
          <a:p>
            <a:pPr marL="628650" lvl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i="1" dirty="0"/>
              <a:t>If</a:t>
            </a:r>
            <a:r>
              <a:rPr lang="en-US" dirty="0"/>
              <a:t> checks condition, </a:t>
            </a:r>
            <a:br>
              <a:rPr lang="en-US" dirty="0"/>
            </a:br>
            <a:r>
              <a:rPr lang="en-US" dirty="0"/>
              <a:t>runs appropriate </a:t>
            </a:r>
            <a:br>
              <a:rPr lang="en-US" dirty="0"/>
            </a:br>
            <a:r>
              <a:rPr lang="en-US" dirty="0"/>
              <a:t>commands when it </a:t>
            </a:r>
            <a:br>
              <a:rPr lang="en-US" dirty="0"/>
            </a:br>
            <a:r>
              <a:rPr lang="en-US" dirty="0"/>
              <a:t>evaluates to true</a:t>
            </a:r>
          </a:p>
          <a:p>
            <a:pPr marL="628650" lvl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i="1" dirty="0"/>
              <a:t>Else</a:t>
            </a:r>
            <a:r>
              <a:rPr lang="en-US" dirty="0"/>
              <a:t> allows code to </a:t>
            </a:r>
            <a:br>
              <a:rPr lang="en-US" dirty="0"/>
            </a:br>
            <a:r>
              <a:rPr lang="en-US" dirty="0"/>
              <a:t>run when condition is </a:t>
            </a:r>
            <a:br>
              <a:rPr lang="en-US" dirty="0"/>
            </a:br>
            <a:r>
              <a:rPr lang="en-US" dirty="0"/>
              <a:t>false</a:t>
            </a:r>
          </a:p>
          <a:p>
            <a:pPr marL="628650" lvl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Either </a:t>
            </a:r>
            <a:r>
              <a:rPr lang="en-US" i="1" dirty="0"/>
              <a:t>if</a:t>
            </a:r>
            <a:r>
              <a:rPr lang="en-US" dirty="0"/>
              <a:t> or </a:t>
            </a:r>
            <a:r>
              <a:rPr lang="en-US" i="1" dirty="0"/>
              <a:t>else</a:t>
            </a:r>
            <a:r>
              <a:rPr lang="en-US" dirty="0"/>
              <a:t> branch</a:t>
            </a:r>
            <a:br>
              <a:rPr lang="en-US" dirty="0"/>
            </a:br>
            <a:r>
              <a:rPr lang="en-US" dirty="0"/>
              <a:t>is always run once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440EFE-7A04-48BA-A189-A1C431B8A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424" y="2210892"/>
            <a:ext cx="3793836" cy="4006661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7C5394-7224-411D-8973-02D13EDF1321}"/>
              </a:ext>
            </a:extLst>
          </p:cNvPr>
          <p:cNvSpPr txBox="1"/>
          <p:nvPr/>
        </p:nvSpPr>
        <p:spPr>
          <a:xfrm>
            <a:off x="6253024" y="1526399"/>
            <a:ext cx="2146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(condition)</a:t>
            </a:r>
          </a:p>
          <a:p>
            <a:r>
              <a:rPr lang="en-US" dirty="0"/>
              <a:t>Either </a:t>
            </a:r>
            <a:r>
              <a:rPr lang="en-US" b="1" dirty="0"/>
              <a:t>true</a:t>
            </a:r>
            <a:r>
              <a:rPr lang="en-US" dirty="0"/>
              <a:t> or </a:t>
            </a:r>
            <a:r>
              <a:rPr lang="en-US" b="1" dirty="0"/>
              <a:t>false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AFBD645-F780-4B92-8562-872929973912}"/>
              </a:ext>
            </a:extLst>
          </p:cNvPr>
          <p:cNvCxnSpPr>
            <a:cxnSpLocks/>
          </p:cNvCxnSpPr>
          <p:nvPr/>
        </p:nvCxnSpPr>
        <p:spPr>
          <a:xfrm flipV="1">
            <a:off x="6336145" y="2145648"/>
            <a:ext cx="618837" cy="646330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5311C5F-40B9-48AC-A08E-30FF7E857572}"/>
              </a:ext>
            </a:extLst>
          </p:cNvPr>
          <p:cNvSpPr txBox="1"/>
          <p:nvPr/>
        </p:nvSpPr>
        <p:spPr>
          <a:xfrm>
            <a:off x="6075860" y="3365939"/>
            <a:ext cx="1994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(true) commands </a:t>
            </a:r>
            <a:r>
              <a:rPr lang="en-US" sz="1400" dirty="0"/>
              <a:t>run </a:t>
            </a:r>
            <a:br>
              <a:rPr lang="en-US" sz="1400" dirty="0"/>
            </a:br>
            <a:r>
              <a:rPr lang="en-US" sz="1400" dirty="0"/>
              <a:t>If (condition) is </a:t>
            </a:r>
            <a:r>
              <a:rPr lang="en-US" sz="1400" b="1" dirty="0"/>
              <a:t>true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BCA7DA-A0E8-4D66-B748-65B63914379E}"/>
              </a:ext>
            </a:extLst>
          </p:cNvPr>
          <p:cNvSpPr txBox="1"/>
          <p:nvPr/>
        </p:nvSpPr>
        <p:spPr>
          <a:xfrm>
            <a:off x="6075860" y="4661463"/>
            <a:ext cx="2691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(false) commands </a:t>
            </a:r>
            <a:r>
              <a:rPr lang="en-US" sz="1400" dirty="0"/>
              <a:t>run </a:t>
            </a:r>
            <a:br>
              <a:rPr lang="en-US" sz="1400" dirty="0"/>
            </a:br>
            <a:r>
              <a:rPr lang="en-US" sz="1400" dirty="0"/>
              <a:t>If (condition) is </a:t>
            </a:r>
            <a:r>
              <a:rPr lang="en-US" sz="1400" b="1" dirty="0"/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1030103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/>
              <a:t>If-else</a:t>
            </a:r>
            <a:r>
              <a:rPr lang="en-US" sz="3600" dirty="0"/>
              <a:t> statement -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3155244" cy="4830763"/>
          </a:xfrm>
        </p:spPr>
        <p:txBody>
          <a:bodyPr/>
          <a:lstStyle/>
          <a:p>
            <a:pPr marL="0" indent="0">
              <a:buNone/>
            </a:pPr>
            <a:r>
              <a:rPr lang="en-US" sz="2000" i="1" dirty="0"/>
              <a:t>If-else</a:t>
            </a:r>
            <a:r>
              <a:rPr lang="en-US" sz="2000" dirty="0"/>
              <a:t> statement is expansion of </a:t>
            </a:r>
            <a:r>
              <a:rPr lang="en-US" sz="2000" i="1" dirty="0"/>
              <a:t>if</a:t>
            </a:r>
            <a:r>
              <a:rPr lang="en-US" sz="2000" dirty="0"/>
              <a:t> statement</a:t>
            </a:r>
          </a:p>
          <a:p>
            <a:pPr marL="628650" lvl="1" indent="-28733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i="1" dirty="0"/>
              <a:t>If</a:t>
            </a:r>
            <a:r>
              <a:rPr lang="en-US" sz="2000" dirty="0"/>
              <a:t> checks condition, runs appropriate commands when it evaluates to true</a:t>
            </a:r>
          </a:p>
          <a:p>
            <a:pPr marL="628650" lvl="1" indent="-28733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i="1" dirty="0"/>
              <a:t>Else</a:t>
            </a:r>
            <a:r>
              <a:rPr lang="en-US" sz="2000" dirty="0"/>
              <a:t> allows code to run when condition is false</a:t>
            </a:r>
          </a:p>
          <a:p>
            <a:pPr marL="628650" lvl="1" indent="-28733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Either </a:t>
            </a:r>
            <a:r>
              <a:rPr lang="en-US" sz="2000" i="1" dirty="0"/>
              <a:t>if</a:t>
            </a:r>
            <a:r>
              <a:rPr lang="en-US" sz="2000" dirty="0"/>
              <a:t> or </a:t>
            </a:r>
            <a:r>
              <a:rPr lang="en-US" sz="2000" i="1" dirty="0"/>
              <a:t>else</a:t>
            </a:r>
            <a:r>
              <a:rPr lang="en-US" sz="2000" dirty="0"/>
              <a:t> branch is always run once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CB909E-BC96-418F-8BB8-49FCF5565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2712" y="1295400"/>
            <a:ext cx="4239218" cy="461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377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Multiple </a:t>
            </a:r>
            <a:r>
              <a:rPr lang="en-US" sz="3600" i="1" dirty="0"/>
              <a:t>if-else </a:t>
            </a:r>
            <a:r>
              <a:rPr lang="en-US" sz="3600" dirty="0"/>
              <a:t>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Be careful when using two </a:t>
            </a:r>
            <a:r>
              <a:rPr lang="en-US" sz="2800" i="1" dirty="0"/>
              <a:t>if-else</a:t>
            </a:r>
            <a:r>
              <a:rPr lang="en-US" sz="2800" dirty="0"/>
              <a:t> statements, particularly if both control same mechanism</a:t>
            </a:r>
          </a:p>
          <a:p>
            <a:pPr>
              <a:spcBef>
                <a:spcPts val="1800"/>
              </a:spcBef>
            </a:pPr>
            <a:r>
              <a:rPr lang="en-US" sz="2800" dirty="0"/>
              <a:t>One branch of each </a:t>
            </a:r>
            <a:r>
              <a:rPr lang="en-US" sz="2800" i="1" dirty="0"/>
              <a:t>if-else</a:t>
            </a:r>
            <a:r>
              <a:rPr lang="en-US" sz="2800" dirty="0"/>
              <a:t> statement is always run, so you may create scenario where two statements “fight” one another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637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7B548A-AAB1-475E-B4B0-9B1BB7844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9519" y="2778974"/>
            <a:ext cx="2338149" cy="16750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While</a:t>
            </a:r>
            <a:r>
              <a:rPr lang="en-US" dirty="0"/>
              <a:t> 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0552"/>
            <a:ext cx="8229600" cy="4830763"/>
          </a:xfrm>
        </p:spPr>
        <p:txBody>
          <a:bodyPr/>
          <a:lstStyle/>
          <a:p>
            <a:r>
              <a:rPr lang="en-US" sz="2800" dirty="0"/>
              <a:t>Structure within </a:t>
            </a:r>
            <a:r>
              <a:rPr lang="en-US" sz="2800" dirty="0" err="1"/>
              <a:t>VEXcode</a:t>
            </a:r>
            <a:endParaRPr lang="en-US" sz="2800" dirty="0"/>
          </a:p>
          <a:p>
            <a:r>
              <a:rPr lang="en-US" sz="2800" dirty="0"/>
              <a:t>Allows section of code to repeat as long as condition remains true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Three main parts to every </a:t>
            </a:r>
            <a:r>
              <a:rPr lang="en-US" sz="2800" i="1" dirty="0"/>
              <a:t>while</a:t>
            </a:r>
            <a:r>
              <a:rPr lang="en-US" sz="2800" dirty="0"/>
              <a:t> loop: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The word “while”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The </a:t>
            </a:r>
            <a:r>
              <a:rPr lang="en-US" sz="2400" dirty="0">
                <a:solidFill>
                  <a:srgbClr val="0000FF"/>
                </a:solidFill>
              </a:rPr>
              <a:t>condition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Commands to repeat</a:t>
            </a:r>
          </a:p>
        </p:txBody>
      </p:sp>
      <p:sp>
        <p:nvSpPr>
          <p:cNvPr id="7" name="Callout: Line 6">
            <a:extLst>
              <a:ext uri="{FF2B5EF4-FFF2-40B4-BE49-F238E27FC236}">
                <a16:creationId xmlns:a16="http://schemas.microsoft.com/office/drawing/2014/main" id="{0EE62E40-6900-4720-8C99-454D3C6289E3}"/>
              </a:ext>
            </a:extLst>
          </p:cNvPr>
          <p:cNvSpPr/>
          <p:nvPr/>
        </p:nvSpPr>
        <p:spPr>
          <a:xfrm>
            <a:off x="6052349" y="2778974"/>
            <a:ext cx="2110646" cy="815622"/>
          </a:xfrm>
          <a:prstGeom prst="borderCallout1">
            <a:avLst>
              <a:gd name="adj1" fmla="val 18750"/>
              <a:gd name="adj2" fmla="val -8333"/>
              <a:gd name="adj3" fmla="val 44680"/>
              <a:gd name="adj4" fmla="val -95563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Condition </a:t>
            </a:r>
          </a:p>
          <a:p>
            <a:pPr algn="ctr"/>
            <a:r>
              <a:rPr lang="en-US" dirty="0"/>
              <a:t>goes here</a:t>
            </a:r>
          </a:p>
        </p:txBody>
      </p:sp>
      <p:sp>
        <p:nvSpPr>
          <p:cNvPr id="8" name="Callout: Line 7">
            <a:extLst>
              <a:ext uri="{FF2B5EF4-FFF2-40B4-BE49-F238E27FC236}">
                <a16:creationId xmlns:a16="http://schemas.microsoft.com/office/drawing/2014/main" id="{0C2B2F31-7831-4851-81A3-A2B53227E13C}"/>
              </a:ext>
            </a:extLst>
          </p:cNvPr>
          <p:cNvSpPr/>
          <p:nvPr/>
        </p:nvSpPr>
        <p:spPr>
          <a:xfrm>
            <a:off x="6052349" y="3827134"/>
            <a:ext cx="2110646" cy="815622"/>
          </a:xfrm>
          <a:prstGeom prst="borderCallout1">
            <a:avLst>
              <a:gd name="adj1" fmla="val 18750"/>
              <a:gd name="adj2" fmla="val -8333"/>
              <a:gd name="adj3" fmla="val -16220"/>
              <a:gd name="adj4" fmla="val -90214"/>
            </a:avLst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Commands </a:t>
            </a:r>
          </a:p>
          <a:p>
            <a:pPr algn="ctr"/>
            <a:r>
              <a:rPr lang="en-US" dirty="0"/>
              <a:t>go here</a:t>
            </a:r>
          </a:p>
        </p:txBody>
      </p:sp>
    </p:spTree>
    <p:extLst>
      <p:ext uri="{BB962C8B-B14F-4D97-AF65-F5344CB8AC3E}">
        <p14:creationId xmlns:p14="http://schemas.microsoft.com/office/powerpoint/2010/main" val="10251974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Multiple </a:t>
            </a:r>
            <a:r>
              <a:rPr lang="en-US" i="1" dirty="0"/>
              <a:t>if-else</a:t>
            </a:r>
            <a:r>
              <a:rPr lang="en-US" dirty="0"/>
              <a:t> statements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209963"/>
            <a:ext cx="3228622" cy="4398968"/>
          </a:xfrm>
        </p:spPr>
        <p:txBody>
          <a:bodyPr wrap="square" anchor="t">
            <a:normAutofit/>
          </a:bodyPr>
          <a:lstStyle/>
          <a:p>
            <a:pPr marL="0" indent="0">
              <a:buNone/>
            </a:pPr>
            <a:r>
              <a:rPr lang="en-US" sz="2600" dirty="0"/>
              <a:t>If one touch sensor is pressed, </a:t>
            </a:r>
            <a:r>
              <a:rPr lang="en-US" sz="2600" dirty="0" err="1"/>
              <a:t>rightMotor</a:t>
            </a:r>
            <a:r>
              <a:rPr lang="en-US" sz="2600" dirty="0"/>
              <a:t> will be turned on in one </a:t>
            </a:r>
            <a:r>
              <a:rPr lang="en-US" sz="2600" i="1" dirty="0"/>
              <a:t>if-else</a:t>
            </a:r>
            <a:r>
              <a:rPr lang="en-US" sz="2600" dirty="0"/>
              <a:t> statement and immediately turned off in other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481068-98DF-453F-BBF2-8D4189B919F7}"/>
              </a:ext>
            </a:extLst>
          </p:cNvPr>
          <p:cNvSpPr/>
          <p:nvPr/>
        </p:nvSpPr>
        <p:spPr>
          <a:xfrm>
            <a:off x="3970614" y="5233374"/>
            <a:ext cx="4052713" cy="7911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36F1E9-D565-4609-B28E-F69BA21ACFB7}"/>
              </a:ext>
            </a:extLst>
          </p:cNvPr>
          <p:cNvSpPr/>
          <p:nvPr/>
        </p:nvSpPr>
        <p:spPr>
          <a:xfrm>
            <a:off x="3970614" y="1529646"/>
            <a:ext cx="4154313" cy="14054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511952-84C8-3382-94C1-B7825B97DBA0}"/>
              </a:ext>
            </a:extLst>
          </p:cNvPr>
          <p:cNvGrpSpPr/>
          <p:nvPr/>
        </p:nvGrpSpPr>
        <p:grpSpPr>
          <a:xfrm>
            <a:off x="3781310" y="1036210"/>
            <a:ext cx="4766949" cy="5575379"/>
            <a:chOff x="3781310" y="1036210"/>
            <a:chExt cx="4766949" cy="557537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95487B1-22DB-471A-AD07-BA6AC1CB2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81310" y="1036210"/>
              <a:ext cx="4766949" cy="5575379"/>
            </a:xfrm>
            <a:prstGeom prst="rect">
              <a:avLst/>
            </a:prstGeom>
            <a:noFill/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79106F2-C644-46AE-8A94-14328905CC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7686" t="40176" r="64231" b="56656"/>
            <a:stretch/>
          </p:blipFill>
          <p:spPr>
            <a:xfrm>
              <a:off x="4605339" y="4433439"/>
              <a:ext cx="862012" cy="176661"/>
            </a:xfrm>
            <a:prstGeom prst="rect">
              <a:avLst/>
            </a:prstGeom>
            <a:noFill/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11C6662-111E-19A4-4082-6663D74434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7686" t="40176" r="64231" b="56656"/>
            <a:stretch/>
          </p:blipFill>
          <p:spPr>
            <a:xfrm>
              <a:off x="4605339" y="4885877"/>
              <a:ext cx="862012" cy="176661"/>
            </a:xfrm>
            <a:prstGeom prst="rect">
              <a:avLst/>
            </a:prstGeom>
            <a:noFill/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74DD07C-D580-504A-1D0C-FCB2C3DE83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7686" t="40176" r="64231" b="56656"/>
            <a:stretch/>
          </p:blipFill>
          <p:spPr>
            <a:xfrm>
              <a:off x="4605339" y="5597481"/>
              <a:ext cx="862012" cy="176661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4496621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Multiple </a:t>
            </a:r>
            <a:r>
              <a:rPr lang="en-US" i="1" dirty="0"/>
              <a:t>if-else</a:t>
            </a:r>
            <a:r>
              <a:rPr lang="en-US" dirty="0"/>
              <a:t> statements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1420" y="1193806"/>
            <a:ext cx="3381022" cy="4525963"/>
          </a:xfrm>
        </p:spPr>
        <p:txBody>
          <a:bodyPr wrap="square" anchor="t">
            <a:normAutofit/>
          </a:bodyPr>
          <a:lstStyle/>
          <a:p>
            <a:pPr>
              <a:buNone/>
            </a:pPr>
            <a:r>
              <a:rPr lang="en-US" dirty="0"/>
              <a:t>	</a:t>
            </a:r>
            <a:r>
              <a:rPr lang="en-US" sz="2600" dirty="0"/>
              <a:t>Can be corrected by embedding second </a:t>
            </a:r>
            <a:r>
              <a:rPr lang="en-US" sz="2600" i="1" dirty="0"/>
              <a:t>if-else</a:t>
            </a:r>
            <a:r>
              <a:rPr lang="en-US" sz="2600" dirty="0"/>
              <a:t> within </a:t>
            </a:r>
            <a:r>
              <a:rPr lang="en-US" sz="2600" i="1" dirty="0"/>
              <a:t>else</a:t>
            </a:r>
            <a:r>
              <a:rPr lang="en-US" sz="2600" dirty="0"/>
              <a:t> branch of first </a:t>
            </a:r>
            <a:r>
              <a:rPr lang="en-US" sz="2600" i="1" dirty="0"/>
              <a:t>if-else. </a:t>
            </a:r>
            <a:r>
              <a:rPr lang="en-US" sz="2600" dirty="0"/>
              <a:t>Second condition is only checked if first condition is false.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B64ED1-EACA-4FE6-8837-EBBB1D5E7B27}"/>
              </a:ext>
            </a:extLst>
          </p:cNvPr>
          <p:cNvSpPr/>
          <p:nvPr/>
        </p:nvSpPr>
        <p:spPr>
          <a:xfrm>
            <a:off x="3884414" y="3148838"/>
            <a:ext cx="3928534" cy="24412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9CBBC4A-F7F7-00A3-4B20-94CBA72EAB8B}"/>
              </a:ext>
            </a:extLst>
          </p:cNvPr>
          <p:cNvGrpSpPr/>
          <p:nvPr/>
        </p:nvGrpSpPr>
        <p:grpSpPr>
          <a:xfrm>
            <a:off x="3579613" y="1241019"/>
            <a:ext cx="5187439" cy="5135563"/>
            <a:chOff x="3579613" y="1241019"/>
            <a:chExt cx="5187439" cy="513556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AEFD84A-3836-4CE3-94CF-DEB6CADDC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79613" y="1241019"/>
              <a:ext cx="5187439" cy="5135563"/>
            </a:xfrm>
            <a:prstGeom prst="rect">
              <a:avLst/>
            </a:prstGeom>
            <a:noFill/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C00869E-6BD6-A1B8-F9DB-CAFB29CE5B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8395" t="48335" r="66272" b="48540"/>
            <a:stretch/>
          </p:blipFill>
          <p:spPr>
            <a:xfrm>
              <a:off x="4510087" y="4118600"/>
              <a:ext cx="795337" cy="160505"/>
            </a:xfrm>
            <a:prstGeom prst="rect">
              <a:avLst/>
            </a:prstGeom>
            <a:noFill/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3CAC6F7-5CD4-6BCF-D679-CB70C03473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8395" t="48335" r="66272" b="48540"/>
            <a:stretch/>
          </p:blipFill>
          <p:spPr>
            <a:xfrm>
              <a:off x="4510087" y="4529524"/>
              <a:ext cx="795337" cy="160505"/>
            </a:xfrm>
            <a:prstGeom prst="rect">
              <a:avLst/>
            </a:prstGeom>
            <a:noFill/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5564826-2949-8328-CD1F-22973ADB5A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8395" t="48335" r="66272" b="48540"/>
            <a:stretch/>
          </p:blipFill>
          <p:spPr>
            <a:xfrm>
              <a:off x="4510087" y="5205799"/>
              <a:ext cx="795337" cy="16050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4204383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Nested </a:t>
            </a:r>
            <a:r>
              <a:rPr lang="en-US" sz="3600" i="1" dirty="0"/>
              <a:t>if-else</a:t>
            </a:r>
            <a:r>
              <a:rPr lang="en-US" sz="3600" dirty="0"/>
              <a:t> statements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5442"/>
            <a:ext cx="8229600" cy="1143000"/>
          </a:xfrm>
        </p:spPr>
        <p:txBody>
          <a:bodyPr/>
          <a:lstStyle/>
          <a:p>
            <a:pPr>
              <a:buNone/>
            </a:pPr>
            <a:r>
              <a:rPr lang="en-US" dirty="0"/>
              <a:t>	Example</a:t>
            </a:r>
            <a:endParaRPr lang="en-US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BF7A75-93A1-4084-A6D8-A33DAEFF4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064" y="1571213"/>
            <a:ext cx="5481871" cy="497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3457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937" y="274638"/>
            <a:ext cx="8686800" cy="715962"/>
          </a:xfrm>
        </p:spPr>
        <p:txBody>
          <a:bodyPr/>
          <a:lstStyle/>
          <a:p>
            <a:r>
              <a:rPr lang="en-US" sz="3600" dirty="0"/>
              <a:t>Using range of values in condition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255" y="1013619"/>
            <a:ext cx="7842216" cy="2057400"/>
          </a:xfrm>
        </p:spPr>
        <p:txBody>
          <a:bodyPr/>
          <a:lstStyle/>
          <a:p>
            <a:pPr>
              <a:buNone/>
            </a:pPr>
            <a:r>
              <a:rPr lang="en-US" dirty="0"/>
              <a:t>Two strategies: </a:t>
            </a:r>
          </a:p>
          <a:p>
            <a:pPr marL="573088"/>
            <a:r>
              <a:rPr lang="en-US" dirty="0"/>
              <a:t>Boolean logic</a:t>
            </a:r>
          </a:p>
          <a:p>
            <a:pPr marL="573088"/>
            <a:r>
              <a:rPr lang="en-US" dirty="0"/>
              <a:t>Nested</a:t>
            </a:r>
            <a:r>
              <a:rPr lang="en-US" i="1" dirty="0"/>
              <a:t> if-else</a:t>
            </a:r>
            <a:r>
              <a:rPr lang="en-US" dirty="0"/>
              <a:t> statements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674255" y="3441424"/>
            <a:ext cx="83800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Task: Control motor with potentiometer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86871" y="2836294"/>
            <a:ext cx="86868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386B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dirty="0"/>
              <a:t>Example</a:t>
            </a:r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EE8E47E-BFC1-4E6A-AA08-400C496B0B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768754"/>
              </p:ext>
            </p:extLst>
          </p:nvPr>
        </p:nvGraphicFramePr>
        <p:xfrm>
          <a:off x="1347481" y="4137031"/>
          <a:ext cx="6449038" cy="2249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1655">
                  <a:extLst>
                    <a:ext uri="{9D8B030D-6E8A-4147-A177-3AD203B41FA5}">
                      <a16:colId xmlns:a16="http://schemas.microsoft.com/office/drawing/2014/main" val="1121518374"/>
                    </a:ext>
                  </a:extLst>
                </a:gridCol>
                <a:gridCol w="2162967">
                  <a:extLst>
                    <a:ext uri="{9D8B030D-6E8A-4147-A177-3AD203B41FA5}">
                      <a16:colId xmlns:a16="http://schemas.microsoft.com/office/drawing/2014/main" val="3029806995"/>
                    </a:ext>
                  </a:extLst>
                </a:gridCol>
                <a:gridCol w="2614416">
                  <a:extLst>
                    <a:ext uri="{9D8B030D-6E8A-4147-A177-3AD203B41FA5}">
                      <a16:colId xmlns:a16="http://schemas.microsoft.com/office/drawing/2014/main" val="1915235404"/>
                    </a:ext>
                  </a:extLst>
                </a:gridCol>
              </a:tblGrid>
              <a:tr h="550958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Potentiometer Values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Motor Speed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4333129"/>
                  </a:ext>
                </a:extLst>
              </a:tr>
              <a:tr h="550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10–500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4078518"/>
                  </a:ext>
                </a:extLst>
              </a:tr>
              <a:tr h="59624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501–1000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12% to 25%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8940481"/>
                  </a:ext>
                </a:extLst>
              </a:tr>
              <a:tr h="550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1001–4095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25% to 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08058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25854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3E6D85-ED4A-41A6-A629-C6CFD5568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443" y="2779556"/>
            <a:ext cx="6760641" cy="39046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937" y="99154"/>
            <a:ext cx="8686800" cy="715962"/>
          </a:xfrm>
        </p:spPr>
        <p:txBody>
          <a:bodyPr/>
          <a:lstStyle/>
          <a:p>
            <a:r>
              <a:rPr lang="en-US" sz="3600" dirty="0"/>
              <a:t>Using range of values in condition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867" y="821200"/>
            <a:ext cx="8025399" cy="832114"/>
          </a:xfrm>
        </p:spPr>
        <p:txBody>
          <a:bodyPr/>
          <a:lstStyle/>
          <a:p>
            <a:pPr>
              <a:buNone/>
            </a:pPr>
            <a:r>
              <a:rPr lang="en-US" sz="2800" dirty="0"/>
              <a:t>Strategy 1: Boolean logic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233549"/>
              </p:ext>
            </p:extLst>
          </p:nvPr>
        </p:nvGraphicFramePr>
        <p:xfrm>
          <a:off x="4661297" y="917844"/>
          <a:ext cx="4019352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9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0302">
                  <a:extLst>
                    <a:ext uri="{9D8B030D-6E8A-4147-A177-3AD203B41FA5}">
                      <a16:colId xmlns:a16="http://schemas.microsoft.com/office/drawing/2014/main" val="2013358183"/>
                    </a:ext>
                  </a:extLst>
                </a:gridCol>
                <a:gridCol w="1009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150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Potentiometer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Value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Motor Speed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23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10–500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23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501–1000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12% to 25%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23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1001–4095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25% to 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712730"/>
              </p:ext>
            </p:extLst>
          </p:nvPr>
        </p:nvGraphicFramePr>
        <p:xfrm>
          <a:off x="1226163" y="1632113"/>
          <a:ext cx="3041030" cy="1023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0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0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128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Boolean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Operators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5095390" y="4507848"/>
            <a:ext cx="2727808" cy="9416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800" dirty="0"/>
              <a:t>True only if sensor value is more than 500 AND less than 1000</a:t>
            </a:r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>
          <a:xfrm>
            <a:off x="4563684" y="4301148"/>
            <a:ext cx="608676" cy="437111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1599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9B920B-A568-4243-AB54-EE549CB79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797" y="2239809"/>
            <a:ext cx="7436405" cy="42949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173" y="99154"/>
            <a:ext cx="8686800" cy="715962"/>
          </a:xfrm>
        </p:spPr>
        <p:txBody>
          <a:bodyPr/>
          <a:lstStyle/>
          <a:p>
            <a:r>
              <a:rPr lang="en-US" sz="3600" dirty="0"/>
              <a:t>Using range of values in condition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173" y="782085"/>
            <a:ext cx="8206536" cy="2099056"/>
          </a:xfrm>
        </p:spPr>
        <p:txBody>
          <a:bodyPr/>
          <a:lstStyle/>
          <a:p>
            <a:pPr marL="55563" indent="-55563">
              <a:buNone/>
            </a:pPr>
            <a:r>
              <a:rPr lang="en-US" sz="2800" dirty="0"/>
              <a:t>Strategy 1: Boolean logic 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/>
              <a:t>In this example, strategy wastes time and processor power. The next strategy is better.</a:t>
            </a:r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>
          <a:xfrm>
            <a:off x="4146100" y="5125332"/>
            <a:ext cx="1183038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5292194" y="4531831"/>
            <a:ext cx="2817333" cy="78830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200" dirty="0"/>
              <a:t>Four comparisons; waste time each loop</a:t>
            </a:r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>
            <a:off x="4018844" y="2868129"/>
            <a:ext cx="1273350" cy="184620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</p:cNvCxnSpPr>
          <p:nvPr/>
        </p:nvCxnSpPr>
        <p:spPr>
          <a:xfrm flipH="1">
            <a:off x="6973455" y="3926021"/>
            <a:ext cx="272375" cy="60581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  <a:endCxn id="18" idx="1"/>
          </p:cNvCxnSpPr>
          <p:nvPr/>
        </p:nvCxnSpPr>
        <p:spPr>
          <a:xfrm>
            <a:off x="4109156" y="3926022"/>
            <a:ext cx="1183038" cy="999964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20599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937" y="108390"/>
            <a:ext cx="8686800" cy="715962"/>
          </a:xfrm>
        </p:spPr>
        <p:txBody>
          <a:bodyPr/>
          <a:lstStyle/>
          <a:p>
            <a:r>
              <a:rPr lang="en-US" sz="3600" dirty="0"/>
              <a:t>Using range of values in condition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938" y="681009"/>
            <a:ext cx="8686800" cy="3224980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 dirty="0"/>
              <a:t>Strategy 2: </a:t>
            </a:r>
            <a:r>
              <a:rPr lang="en-US" sz="2800" i="1" dirty="0"/>
              <a:t>Nested if-else</a:t>
            </a:r>
            <a:r>
              <a:rPr lang="en-US" sz="2800" dirty="0"/>
              <a:t> preferable </a:t>
            </a:r>
          </a:p>
          <a:p>
            <a:pPr marL="0" indent="0">
              <a:buNone/>
            </a:pPr>
            <a:r>
              <a:rPr lang="en-US" sz="2400" dirty="0"/>
              <a:t>I</a:t>
            </a:r>
            <a:r>
              <a:rPr lang="en-US" sz="2200" dirty="0"/>
              <a:t>n this case a false value of the first condition can be used again by nesting a second </a:t>
            </a:r>
            <a:r>
              <a:rPr lang="en-US" sz="2200" i="1" dirty="0"/>
              <a:t>if</a:t>
            </a:r>
            <a:r>
              <a:rPr lang="en-US" sz="2200" dirty="0"/>
              <a:t> statement inside the first </a:t>
            </a:r>
            <a:r>
              <a:rPr lang="en-US" sz="2200" i="1" dirty="0"/>
              <a:t>else. </a:t>
            </a:r>
            <a:r>
              <a:rPr lang="en-US" sz="2200" dirty="0"/>
              <a:t>Order is important—any value less than 12% will also be less than 25%.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075355"/>
              </p:ext>
            </p:extLst>
          </p:nvPr>
        </p:nvGraphicFramePr>
        <p:xfrm>
          <a:off x="5392352" y="3657320"/>
          <a:ext cx="3045453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9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5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47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Potentiometer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Value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Motor Speed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4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4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12% to 24%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4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25% to 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72B48DB-458C-48C7-B15D-F5EACB967D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37" y="2431814"/>
            <a:ext cx="4457255" cy="418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87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346" y="1295400"/>
            <a:ext cx="7781453" cy="4830763"/>
          </a:xfrm>
        </p:spPr>
        <p:txBody>
          <a:bodyPr/>
          <a:lstStyle/>
          <a:p>
            <a:r>
              <a:rPr lang="en-US" dirty="0"/>
              <a:t>Every </a:t>
            </a:r>
            <a:r>
              <a:rPr lang="en-US" i="1" dirty="0"/>
              <a:t>while</a:t>
            </a:r>
            <a:r>
              <a:rPr lang="en-US" dirty="0"/>
              <a:t> loop begins with keyword </a:t>
            </a:r>
            <a:r>
              <a:rPr lang="en-US" dirty="0">
                <a:solidFill>
                  <a:srgbClr val="0000FF"/>
                </a:solidFill>
              </a:rPr>
              <a:t>while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730216-E91C-4E26-B44F-C47D3623C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291" y="2499730"/>
            <a:ext cx="3711393" cy="26114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715962"/>
          </a:xfrm>
        </p:spPr>
        <p:txBody>
          <a:bodyPr/>
          <a:lstStyle/>
          <a:p>
            <a:r>
              <a:rPr lang="en-US" dirty="0"/>
              <a:t>1. While</a:t>
            </a:r>
          </a:p>
        </p:txBody>
      </p:sp>
      <p:sp>
        <p:nvSpPr>
          <p:cNvPr id="4" name="Rectangle 3"/>
          <p:cNvSpPr/>
          <p:nvPr/>
        </p:nvSpPr>
        <p:spPr>
          <a:xfrm>
            <a:off x="2844710" y="2913714"/>
            <a:ext cx="1115343" cy="3827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126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Condition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5287"/>
            <a:ext cx="8229600" cy="4830763"/>
          </a:xfrm>
        </p:spPr>
        <p:txBody>
          <a:bodyPr/>
          <a:lstStyle/>
          <a:p>
            <a:r>
              <a:rPr lang="en-US" sz="2800" dirty="0"/>
              <a:t>Condition controls how long or how many times </a:t>
            </a:r>
            <a:r>
              <a:rPr lang="en-US" sz="2800" i="1" dirty="0"/>
              <a:t>while</a:t>
            </a:r>
            <a:r>
              <a:rPr lang="en-US" sz="2800" dirty="0"/>
              <a:t> loop repeats</a:t>
            </a:r>
          </a:p>
          <a:p>
            <a:pPr lvl="1"/>
            <a:r>
              <a:rPr lang="en-US" dirty="0"/>
              <a:t>When condition is true, </a:t>
            </a:r>
            <a:r>
              <a:rPr lang="en-US" i="1" dirty="0"/>
              <a:t>while</a:t>
            </a:r>
            <a:r>
              <a:rPr lang="en-US" dirty="0"/>
              <a:t> loop repeats</a:t>
            </a:r>
          </a:p>
          <a:p>
            <a:pPr lvl="1"/>
            <a:r>
              <a:rPr lang="en-US" dirty="0"/>
              <a:t>When condition is false, </a:t>
            </a:r>
            <a:r>
              <a:rPr lang="en-US" i="1" dirty="0"/>
              <a:t>while</a:t>
            </a:r>
            <a:r>
              <a:rPr lang="en-US" dirty="0"/>
              <a:t> loop ends and rest of program executes</a:t>
            </a:r>
          </a:p>
          <a:p>
            <a:endParaRPr lang="en-US" dirty="0"/>
          </a:p>
          <a:p>
            <a:endParaRPr lang="en-US" dirty="0"/>
          </a:p>
          <a:p>
            <a:pPr>
              <a:spcBef>
                <a:spcPts val="3000"/>
              </a:spcBef>
            </a:pPr>
            <a:r>
              <a:rPr lang="en-US" sz="2800" dirty="0"/>
              <a:t>Condition is checked once every time loop repeats.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A3B03B-4E4B-4CEC-A431-4A31AA823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411" y="3517923"/>
            <a:ext cx="2543044" cy="14172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82210" y="3596946"/>
            <a:ext cx="1848011" cy="5242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678D79-BF1E-4EDF-8463-50174CCB9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237" y="3538267"/>
            <a:ext cx="5436556" cy="13362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CEADFF8-73E9-4008-88D1-90BC02CB1216}"/>
              </a:ext>
            </a:extLst>
          </p:cNvPr>
          <p:cNvSpPr/>
          <p:nvPr/>
        </p:nvSpPr>
        <p:spPr>
          <a:xfrm>
            <a:off x="4187915" y="3601236"/>
            <a:ext cx="4764174" cy="5644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63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Commands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Commands repeat while condition is true</a:t>
            </a:r>
          </a:p>
          <a:p>
            <a:pPr>
              <a:spcBef>
                <a:spcPts val="1800"/>
              </a:spcBef>
            </a:pPr>
            <a:r>
              <a:rPr lang="en-US" dirty="0"/>
              <a:t>Program checks the condition at beginning of each pass through loop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A71567-5F74-458F-ABEA-D2E16E8A8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210" y="4028333"/>
            <a:ext cx="7507036" cy="18450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9600A0-7827-4A56-BF65-3DF37EB9BB1D}"/>
              </a:ext>
            </a:extLst>
          </p:cNvPr>
          <p:cNvSpPr txBox="1"/>
          <p:nvPr/>
        </p:nvSpPr>
        <p:spPr>
          <a:xfrm>
            <a:off x="3517527" y="4870255"/>
            <a:ext cx="2938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Repeated commands here</a:t>
            </a:r>
          </a:p>
        </p:txBody>
      </p:sp>
      <p:sp>
        <p:nvSpPr>
          <p:cNvPr id="6" name="Rectangle 5"/>
          <p:cNvSpPr/>
          <p:nvPr/>
        </p:nvSpPr>
        <p:spPr>
          <a:xfrm>
            <a:off x="3483660" y="4873377"/>
            <a:ext cx="3018725" cy="3827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724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 logic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Program decisions always based on questions</a:t>
            </a:r>
          </a:p>
          <a:p>
            <a:pPr>
              <a:spcBef>
                <a:spcPts val="1200"/>
              </a:spcBef>
            </a:pPr>
            <a:r>
              <a:rPr lang="en-US" dirty="0"/>
              <a:t>Only two possible answers</a:t>
            </a:r>
          </a:p>
          <a:p>
            <a:pPr lvl="1"/>
            <a:r>
              <a:rPr lang="en-US" dirty="0"/>
              <a:t>yes or no</a:t>
            </a:r>
          </a:p>
          <a:p>
            <a:pPr lvl="1"/>
            <a:r>
              <a:rPr lang="en-US" dirty="0"/>
              <a:t>true or false</a:t>
            </a:r>
          </a:p>
          <a:p>
            <a:pPr>
              <a:spcBef>
                <a:spcPts val="1200"/>
              </a:spcBef>
            </a:pPr>
            <a:r>
              <a:rPr lang="en-US" dirty="0"/>
              <a:t>Statements that can be only true or false are called “Boolean statements”</a:t>
            </a:r>
          </a:p>
          <a:p>
            <a:pPr>
              <a:spcBef>
                <a:spcPts val="1200"/>
              </a:spcBef>
            </a:pPr>
            <a:r>
              <a:rPr lang="en-US" dirty="0"/>
              <a:t>True-or-false value is called “truth value”</a:t>
            </a:r>
          </a:p>
        </p:txBody>
      </p:sp>
    </p:spTree>
    <p:extLst>
      <p:ext uri="{BB962C8B-B14F-4D97-AF65-F5344CB8AC3E}">
        <p14:creationId xmlns:p14="http://schemas.microsoft.com/office/powerpoint/2010/main" val="3146556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 logic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295401"/>
            <a:ext cx="8229600" cy="279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377566"/>
            <a:ext cx="8229600" cy="111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DF80BD-8B40-43EF-BB38-9AFAFCB5C0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914" y="2630311"/>
            <a:ext cx="3540861" cy="4176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D83A9F-D785-477E-B9BC-9822F17C3F74}"/>
              </a:ext>
            </a:extLst>
          </p:cNvPr>
          <p:cNvSpPr txBox="1"/>
          <p:nvPr/>
        </p:nvSpPr>
        <p:spPr>
          <a:xfrm>
            <a:off x="4161489" y="2424090"/>
            <a:ext cx="257797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Is the value of the distance sensor greater than 45?</a:t>
            </a:r>
          </a:p>
        </p:txBody>
      </p:sp>
    </p:spTree>
    <p:extLst>
      <p:ext uri="{BB962C8B-B14F-4D97-AF65-F5344CB8AC3E}">
        <p14:creationId xmlns:p14="http://schemas.microsoft.com/office/powerpoint/2010/main" val="496233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>
                <a:latin typeface="+mj-lt"/>
                <a:ea typeface="+mj-ea"/>
                <a:cs typeface="+mj-cs"/>
              </a:rPr>
              <a:t>Writing a condition: Example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1043529"/>
            <a:ext cx="8229600" cy="1605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defTabSz="914400" eaLnBrk="1" latinLnBrk="0" hangingPunct="1">
              <a:spcBef>
                <a:spcPct val="20000"/>
              </a:spcBef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While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</a:rPr>
              <a:t> bumper switch not pressed: </a:t>
            </a:r>
            <a:endParaRPr lang="en-US" sz="2800" kern="0" dirty="0">
              <a:latin typeface="+mn-lt"/>
            </a:endParaRPr>
          </a:p>
          <a:p>
            <a:pPr marR="0" lvl="0" defTabSz="914400" eaLnBrk="1" latinLnBrk="0" hangingPunct="1">
              <a:spcBef>
                <a:spcPct val="20000"/>
              </a:spcBef>
              <a:buClrTx/>
              <a:buSzTx/>
              <a:tabLst/>
              <a:defRPr/>
            </a:pPr>
            <a:r>
              <a:rPr lang="en-US" sz="2800" kern="0" dirty="0">
                <a:latin typeface="+mn-lt"/>
              </a:rPr>
              <a:t>	wait until it’s dark, then turn on light;</a:t>
            </a:r>
          </a:p>
          <a:p>
            <a:pPr marR="0" lvl="0" defTabSz="914400" eaLnBrk="1" latinLnBrk="0" hangingPunct="1">
              <a:spcBef>
                <a:spcPct val="20000"/>
              </a:spcBef>
              <a:buClrTx/>
              <a:buSzTx/>
              <a:tabLst/>
              <a:defRPr/>
            </a:pPr>
            <a:r>
              <a:rPr lang="en-US" sz="2800" kern="0" dirty="0">
                <a:latin typeface="+mn-lt"/>
              </a:rPr>
              <a:t>	wait until it’s light, then turn off light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977F17-B0CB-477F-BF6F-BF8CAD0C78C0}"/>
              </a:ext>
            </a:extLst>
          </p:cNvPr>
          <p:cNvSpPr txBox="1"/>
          <p:nvPr/>
        </p:nvSpPr>
        <p:spPr>
          <a:xfrm>
            <a:off x="3185819" y="3005003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Sensor name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A35AA1-067E-47AE-A42F-F94C48612FCA}"/>
              </a:ext>
            </a:extLst>
          </p:cNvPr>
          <p:cNvSpPr txBox="1"/>
          <p:nvPr/>
        </p:nvSpPr>
        <p:spPr>
          <a:xfrm>
            <a:off x="5758084" y="3544364"/>
            <a:ext cx="2746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Boolean Logic Condition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7E1BF7-78E3-4649-A495-9E7655B70103}"/>
              </a:ext>
            </a:extLst>
          </p:cNvPr>
          <p:cNvSpPr txBox="1"/>
          <p:nvPr/>
        </p:nvSpPr>
        <p:spPr>
          <a:xfrm>
            <a:off x="2546735" y="2635671"/>
            <a:ext cx="4211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Conditional provides input sensor value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35A29B3-2FA4-44BB-9538-1E36B35E2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344" y="3403626"/>
            <a:ext cx="4712740" cy="2966146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709E7E4-153C-4EB1-B740-63F344434710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1828800" y="2820337"/>
            <a:ext cx="717935" cy="797246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BAE441F-AD4A-4F1A-ABD7-CFFAC92FE072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2645765" y="3189669"/>
            <a:ext cx="540054" cy="427914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3D07777-D94A-4FFE-B5D2-153C350CA696}"/>
              </a:ext>
            </a:extLst>
          </p:cNvPr>
          <p:cNvCxnSpPr>
            <a:cxnSpLocks/>
          </p:cNvCxnSpPr>
          <p:nvPr/>
        </p:nvCxnSpPr>
        <p:spPr>
          <a:xfrm flipH="1">
            <a:off x="4344772" y="3729030"/>
            <a:ext cx="1413312" cy="0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075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6CE256-8BCC-4A5E-8932-0724C606A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883" y="3285392"/>
            <a:ext cx="5260622" cy="30535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67895"/>
          </a:xfrm>
        </p:spPr>
        <p:txBody>
          <a:bodyPr/>
          <a:lstStyle/>
          <a:p>
            <a:r>
              <a:rPr lang="en-US" sz="3200" i="1" dirty="0"/>
              <a:t>While</a:t>
            </a:r>
            <a:r>
              <a:rPr lang="en-US" sz="3200" dirty="0"/>
              <a:t> loop: More flexible than </a:t>
            </a:r>
            <a:br>
              <a:rPr lang="en-US" sz="3200" dirty="0"/>
            </a:br>
            <a:r>
              <a:rPr lang="en-US" sz="3200" i="1" dirty="0"/>
              <a:t>until</a:t>
            </a:r>
            <a:r>
              <a:rPr lang="en-US" sz="3200" dirty="0"/>
              <a:t> statement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282262" y="1287369"/>
            <a:ext cx="7126014" cy="3330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kern="0" dirty="0">
                <a:latin typeface="+mn-lt"/>
              </a:rPr>
              <a:t>M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otor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runs until object is within 500 mm.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 can’t respond to emergency shutoff switch.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kern="0" dirty="0">
                <a:latin typeface="+mn-lt"/>
              </a:rPr>
              <a:t>P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rogram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can’t control other outputs in response to other inputs.</a:t>
            </a: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 flipV="1">
            <a:off x="5062365" y="4954165"/>
            <a:ext cx="1162756" cy="399887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6250213" y="4374367"/>
            <a:ext cx="2062514" cy="1577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 waits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here until object is near 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87509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044&quot;&gt;&lt;/object&gt;&lt;object type=&quot;2&quot; unique_id=&quot;10045&quot;&gt;&lt;object type=&quot;3&quot; unique_id=&quot;10046&quot;&gt;&lt;property id=&quot;20148&quot; value=&quot;5&quot;/&gt;&lt;property id=&quot;20300&quot; value=&quot;Slide 1 - &amp;quot;While and If-Else Loops&amp;quot;&quot;/&gt;&lt;property id=&quot;20307&quot; value=&quot;256&quot;/&gt;&lt;/object&gt;&lt;object type=&quot;3&quot; unique_id=&quot;10048&quot;&gt;&lt;property id=&quot;20148&quot; value=&quot;5&quot;/&gt;&lt;property id=&quot;20300&quot; value=&quot;Slide 18 - &amp;quot;References&amp;quot;&quot;/&gt;&lt;property id=&quot;20307&quot; value=&quot;259&quot;/&gt;&lt;/object&gt;&lt;object type=&quot;3&quot; unique_id=&quot;11675&quot;&gt;&lt;property id=&quot;20148&quot; value=&quot;5&quot;/&gt;&lt;property id=&quot;20300&quot; value=&quot;Slide 3 - &amp;quot;1. The Word While&amp;quot;&quot;/&gt;&lt;property id=&quot;20307&quot; value=&quot;272&quot;/&gt;&lt;/object&gt;&lt;object type=&quot;3&quot; unique_id=&quot;11677&quot;&gt;&lt;property id=&quot;20148&quot; value=&quot;5&quot;/&gt;&lt;property id=&quot;20300&quot; value=&quot;Slide 4 - &amp;quot;2. The Condition&amp;quot;&quot;/&gt;&lt;property id=&quot;20307&quot; value=&quot;274&quot;/&gt;&lt;/object&gt;&lt;object type=&quot;3&quot; unique_id=&quot;11679&quot;&gt;&lt;property id=&quot;20148&quot; value=&quot;5&quot;/&gt;&lt;property id=&quot;20300&quot; value=&quot;Slide 5 - &amp;quot;3. Commands to be Repeated&amp;quot;&quot;/&gt;&lt;property id=&quot;20307&quot; value=&quot;276&quot;/&gt;&lt;/object&gt;&lt;object type=&quot;3&quot; unique_id=&quot;11680&quot;&gt;&lt;property id=&quot;20148&quot; value=&quot;5&quot;/&gt;&lt;property id=&quot;20300&quot; value=&quot;Slide 6 - &amp;quot;Boolean Logic&amp;quot;&quot;/&gt;&lt;property id=&quot;20307&quot; value=&quot;277&quot;/&gt;&lt;/object&gt;&lt;object type=&quot;3&quot; unique_id=&quot;12630&quot;&gt;&lt;property id=&quot;20148&quot; value=&quot;5&quot;/&gt;&lt;property id=&quot;20300&quot; value=&quot;Slide 7 - &amp;quot;Boolean Logic&amp;quot;&quot;/&gt;&lt;property id=&quot;20307&quot; value=&quot;301&quot;/&gt;&lt;/object&gt;&lt;object type=&quot;3&quot; unique_id=&quot;12632&quot;&gt;&lt;property id=&quot;20148&quot; value=&quot;5&quot;/&gt;&lt;property id=&quot;20300&quot; value=&quot;Slide 10 - &amp;quot;Timers&amp;quot;&quot;/&gt;&lt;property id=&quot;20307&quot; value=&quot;303&quot;/&gt;&lt;/object&gt;&lt;object type=&quot;3&quot; unique_id=&quot;12633&quot;&gt;&lt;property id=&quot;20148&quot; value=&quot;5&quot;/&gt;&lt;property id=&quot;20300&quot; value=&quot;Slide 11 - &amp;quot;Timers&amp;quot;&quot;/&gt;&lt;property id=&quot;20307&quot; value=&quot;304&quot;/&gt;&lt;/object&gt;&lt;object type=&quot;3&quot; unique_id=&quot;12712&quot;&gt;&lt;property id=&quot;20148&quot; value=&quot;5&quot;/&gt;&lt;property id=&quot;20300&quot; value=&quot;Slide 12 - &amp;quot;If Statements&amp;quot;&quot;/&gt;&lt;property id=&quot;20307&quot; value=&quot;305&quot;/&gt;&lt;/object&gt;&lt;object type=&quot;3&quot; unique_id=&quot;12713&quot;&gt;&lt;property id=&quot;20148&quot; value=&quot;5&quot;/&gt;&lt;property id=&quot;20300&quot; value=&quot;Slide 13 - &amp;quot;If-Else Statements&amp;quot;&quot;/&gt;&lt;property id=&quot;20307&quot; value=&quot;306&quot;/&gt;&lt;/object&gt;&lt;object type=&quot;3&quot; unique_id=&quot;12714&quot;&gt;&lt;property id=&quot;20148&quot; value=&quot;5&quot;/&gt;&lt;property id=&quot;20300&quot; value=&quot;Slide 14 - &amp;quot;Multiple If-Else Statements&amp;quot;&quot;/&gt;&lt;property id=&quot;20307&quot; value=&quot;307&quot;/&gt;&lt;/object&gt;&lt;object type=&quot;3&quot; unique_id=&quot;12715&quot;&gt;&lt;property id=&quot;20148&quot; value=&quot;5&quot;/&gt;&lt;property id=&quot;20300&quot; value=&quot;Slide 15 - &amp;quot;Multiple If-Else Statements&amp;quot;&quot;/&gt;&lt;property id=&quot;20307&quot; value=&quot;308&quot;/&gt;&lt;/object&gt;&lt;object type=&quot;3&quot; unique_id=&quot;12716&quot;&gt;&lt;property id=&quot;20148&quot; value=&quot;5&quot;/&gt;&lt;property id=&quot;20300&quot; value=&quot;Slide 16 - &amp;quot;Multiple If-Else Statements&amp;quot;&quot;/&gt;&lt;property id=&quot;20307&quot; value=&quot;310&quot;/&gt;&lt;/object&gt;&lt;object type=&quot;3&quot; unique_id=&quot;12717&quot;&gt;&lt;property id=&quot;20148&quot; value=&quot;5&quot;/&gt;&lt;property id=&quot;20300&quot; value=&quot;Slide 17 - &amp;quot;If-Else Shorthand&amp;quot;&quot;/&gt;&lt;property id=&quot;20307&quot; value=&quot;309&quot;/&gt;&lt;/object&gt;&lt;object type=&quot;3&quot; unique_id=&quot;12860&quot;&gt;&lt;property id=&quot;20148&quot; value=&quot;5&quot;/&gt;&lt;property id=&quot;20300&quot; value=&quot;Slide 8 - &amp;quot;Boolean Logic&amp;quot;&quot;/&gt;&lt;property id=&quot;20307&quot; value=&quot;311&quot;/&gt;&lt;/object&gt;&lt;object type=&quot;3&quot; unique_id=&quot;13018&quot;&gt;&lt;property id=&quot;20148&quot; value=&quot;5&quot;/&gt;&lt;property id=&quot;20300&quot; value=&quot;Slide 9 - &amp;quot;Assigning conditions&amp;quot;&quot;/&gt;&lt;property id=&quot;20307&quot; value=&quot;312&quot;/&gt;&lt;/object&gt;&lt;object type=&quot;3&quot; unique_id=&quot;13159&quot;&gt;&lt;property id=&quot;20148&quot; value=&quot;5&quot;/&gt;&lt;property id=&quot;20300&quot; value=&quot;Slide 2 - &amp;quot;While Loops&amp;quot;&quot;/&gt;&lt;property id=&quot;20307&quot; value=&quot;31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PowerPointTemplateAE_2009_1217_NEW NEW Template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7779</TotalTime>
  <Words>1243</Words>
  <Application>Microsoft Office PowerPoint</Application>
  <PresentationFormat>On-screen Show (4:3)</PresentationFormat>
  <Paragraphs>213</Paragraphs>
  <Slides>26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Segoe UI</vt:lpstr>
      <vt:lpstr>PowerPointTemplateAE_2009_1217_NEW NEW Template</vt:lpstr>
      <vt:lpstr>1_Custom Design</vt:lpstr>
      <vt:lpstr>PowerPoint Presentation</vt:lpstr>
      <vt:lpstr>While loop</vt:lpstr>
      <vt:lpstr>1. While</vt:lpstr>
      <vt:lpstr>2. Condition</vt:lpstr>
      <vt:lpstr>3. Commands</vt:lpstr>
      <vt:lpstr>Boolean logic</vt:lpstr>
      <vt:lpstr>Boolean logic</vt:lpstr>
      <vt:lpstr>Writing a condition: Example</vt:lpstr>
      <vt:lpstr>While loop: More flexible than  until statement</vt:lpstr>
      <vt:lpstr>While loop: More flexible than until statement</vt:lpstr>
      <vt:lpstr>While loop: More flexible than  until statement</vt:lpstr>
      <vt:lpstr>While loop: More flexible than  until statement</vt:lpstr>
      <vt:lpstr>Timer</vt:lpstr>
      <vt:lpstr>Timer</vt:lpstr>
      <vt:lpstr>If statement</vt:lpstr>
      <vt:lpstr>If statement - Example</vt:lpstr>
      <vt:lpstr>If-else statement</vt:lpstr>
      <vt:lpstr>If-else statement - Example</vt:lpstr>
      <vt:lpstr>Multiple if-else statements</vt:lpstr>
      <vt:lpstr>Multiple if-else statements example</vt:lpstr>
      <vt:lpstr>Multiple if-else statements example</vt:lpstr>
      <vt:lpstr>Nested if-else statements</vt:lpstr>
      <vt:lpstr>Using range of values in condition</vt:lpstr>
      <vt:lpstr>Using range of values in condition</vt:lpstr>
      <vt:lpstr>Using range of values in condition</vt:lpstr>
      <vt:lpstr>Using range of values in condition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Kessenich</dc:creator>
  <cp:lastModifiedBy>John Crandall</cp:lastModifiedBy>
  <cp:revision>82</cp:revision>
  <dcterms:created xsi:type="dcterms:W3CDTF">2020-12-08T20:50:14Z</dcterms:created>
  <dcterms:modified xsi:type="dcterms:W3CDTF">2023-04-05T17:07:24Z</dcterms:modified>
</cp:coreProperties>
</file>