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7"/>
  </p:notesMasterIdLst>
  <p:handoutMasterIdLst>
    <p:handoutMasterId r:id="rId18"/>
  </p:handoutMasterIdLst>
  <p:sldIdLst>
    <p:sldId id="284" r:id="rId3"/>
    <p:sldId id="262" r:id="rId4"/>
    <p:sldId id="269" r:id="rId5"/>
    <p:sldId id="270" r:id="rId6"/>
    <p:sldId id="271" r:id="rId7"/>
    <p:sldId id="273" r:id="rId8"/>
    <p:sldId id="274" r:id="rId9"/>
    <p:sldId id="272" r:id="rId10"/>
    <p:sldId id="280" r:id="rId11"/>
    <p:sldId id="283" r:id="rId12"/>
    <p:sldId id="302" r:id="rId13"/>
    <p:sldId id="258" r:id="rId14"/>
    <p:sldId id="298" r:id="rId15"/>
    <p:sldId id="299"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3" clrIdx="0"/>
  <p:cmAuthor id="1" name="Matt Arnold" initials="MA" lastIdx="1" clrIdx="1"/>
  <p:cmAuthor id="2" name="Kristen Champion-Terrell" initials="KC" lastIdx="6" clrIdx="2"/>
  <p:cmAuthor id="3" name="Ken Kessenich" initials="KK" lastIdx="6" clrIdx="3">
    <p:extLst>
      <p:ext uri="{19B8F6BF-5375-455C-9EA6-DF929625EA0E}">
        <p15:presenceInfo xmlns:p15="http://schemas.microsoft.com/office/powerpoint/2012/main" userId="S::kkessenich@pltw.org::cae8587e-bc08-454d-ad0a-1b558901877e" providerId="AD"/>
      </p:ext>
    </p:extLst>
  </p:cmAuthor>
  <p:cmAuthor id="4" name="Kristin Whalen" initials="KW" lastIdx="8" clrIdx="4">
    <p:extLst>
      <p:ext uri="{19B8F6BF-5375-455C-9EA6-DF929625EA0E}">
        <p15:presenceInfo xmlns:p15="http://schemas.microsoft.com/office/powerpoint/2012/main" userId="S::kwhalen@pltw.org::0f6d24f8-d966-4fcd-98ea-1ca28fb3e5e6" providerId="AD"/>
      </p:ext>
    </p:extLst>
  </p:cmAuthor>
  <p:cmAuthor id="5" name="Paula Robertson" initials="PR" lastIdx="12" clrIdx="5">
    <p:extLst>
      <p:ext uri="{19B8F6BF-5375-455C-9EA6-DF929625EA0E}">
        <p15:presenceInfo xmlns:p15="http://schemas.microsoft.com/office/powerpoint/2012/main" userId="S::probertson@pltw.org::8eaf5352-565b-4abd-9563-3e8f751292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4" autoAdjust="0"/>
    <p:restoredTop sz="86308" autoAdjust="0"/>
  </p:normalViewPr>
  <p:slideViewPr>
    <p:cSldViewPr>
      <p:cViewPr>
        <p:scale>
          <a:sx n="75" d="100"/>
          <a:sy n="75" d="100"/>
        </p:scale>
        <p:origin x="1269" y="93"/>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2010</a:t>
            </a:r>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865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2010</a:t>
            </a:r>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32722903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Name</a:t>
            </a:r>
          </a:p>
        </p:txBody>
      </p:sp>
      <p:sp>
        <p:nvSpPr>
          <p:cNvPr id="5" name="Date Placeholder 4"/>
          <p:cNvSpPr>
            <a:spLocks noGrp="1"/>
          </p:cNvSpPr>
          <p:nvPr>
            <p:ph type="dt" sz="quarter" idx="11"/>
          </p:nvPr>
        </p:nvSpPr>
        <p:spPr/>
        <p:txBody>
          <a:bodyPr/>
          <a:lstStyle/>
          <a:p>
            <a:r>
              <a:rPr lang="en-US"/>
              <a:t>Course Name</a:t>
            </a:r>
            <a:endParaRPr lang="en-US" baseline="30000"/>
          </a:p>
          <a:p>
            <a:r>
              <a:rPr lang="en-US"/>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a:p>
        </p:txBody>
      </p:sp>
    </p:spTree>
    <p:extLst>
      <p:ext uri="{BB962C8B-B14F-4D97-AF65-F5344CB8AC3E}">
        <p14:creationId xmlns:p14="http://schemas.microsoft.com/office/powerpoint/2010/main" val="357869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brief overview of</a:t>
            </a:r>
            <a:r>
              <a:rPr lang="en-US" baseline="0" dirty="0"/>
              <a:t> the VEX robotics platform. Refer to the Inventor’s Guide in the student resources for more details.</a:t>
            </a:r>
            <a:endParaRPr lang="en-US" dirty="0"/>
          </a:p>
        </p:txBody>
      </p:sp>
      <p:sp>
        <p:nvSpPr>
          <p:cNvPr id="4" name="Header Placeholder 3"/>
          <p:cNvSpPr>
            <a:spLocks noGrp="1"/>
          </p:cNvSpPr>
          <p:nvPr>
            <p:ph type="hdr" sz="quarter" idx="10"/>
          </p:nvPr>
        </p:nvSpPr>
        <p:spPr/>
        <p:txBody>
          <a:bodyPr/>
          <a:lstStyle/>
          <a:p>
            <a:r>
              <a:rPr lang="en-US"/>
              <a:t>Presentation Name</a:t>
            </a:r>
          </a:p>
        </p:txBody>
      </p:sp>
      <p:sp>
        <p:nvSpPr>
          <p:cNvPr id="5" name="Date Placeholder 4"/>
          <p:cNvSpPr>
            <a:spLocks noGrp="1"/>
          </p:cNvSpPr>
          <p:nvPr>
            <p:ph type="dt" sz="quarter" idx="11"/>
          </p:nvPr>
        </p:nvSpPr>
        <p:spPr/>
        <p:txBody>
          <a:bodyPr/>
          <a:lstStyle/>
          <a:p>
            <a:r>
              <a:rPr lang="en-US"/>
              <a:t>Course Name</a:t>
            </a:r>
            <a:endParaRPr lang="en-US" baseline="30000"/>
          </a:p>
          <a:p>
            <a:r>
              <a:rPr lang="en-US"/>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246288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a:t>Presentation Name</a:t>
            </a:r>
          </a:p>
        </p:txBody>
      </p:sp>
      <p:sp>
        <p:nvSpPr>
          <p:cNvPr id="5" name="Date Placeholder 4"/>
          <p:cNvSpPr>
            <a:spLocks noGrp="1"/>
          </p:cNvSpPr>
          <p:nvPr>
            <p:ph type="dt" sz="quarter" idx="11"/>
          </p:nvPr>
        </p:nvSpPr>
        <p:spPr/>
        <p:txBody>
          <a:bodyPr/>
          <a:lstStyle/>
          <a:p>
            <a:r>
              <a:rPr lang="en-US"/>
              <a:t>Course Name</a:t>
            </a:r>
            <a:endParaRPr lang="en-US" baseline="30000"/>
          </a:p>
          <a:p>
            <a:r>
              <a:rPr lang="en-US"/>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val="229506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a:t>Presentation Name</a:t>
            </a:r>
          </a:p>
        </p:txBody>
      </p:sp>
      <p:sp>
        <p:nvSpPr>
          <p:cNvPr id="5" name="Date Placeholder 4"/>
          <p:cNvSpPr>
            <a:spLocks noGrp="1"/>
          </p:cNvSpPr>
          <p:nvPr>
            <p:ph type="dt" sz="quarter" idx="11"/>
          </p:nvPr>
        </p:nvSpPr>
        <p:spPr/>
        <p:txBody>
          <a:bodyPr/>
          <a:lstStyle/>
          <a:p>
            <a:r>
              <a:rPr lang="en-US"/>
              <a:t>Course Name</a:t>
            </a:r>
            <a:endParaRPr lang="en-US" baseline="30000"/>
          </a:p>
          <a:p>
            <a:r>
              <a:rPr lang="en-US"/>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229506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Presentation Name</a:t>
            </a:r>
          </a:p>
        </p:txBody>
      </p:sp>
      <p:sp>
        <p:nvSpPr>
          <p:cNvPr id="5" name="Date Placeholder 4"/>
          <p:cNvSpPr>
            <a:spLocks noGrp="1"/>
          </p:cNvSpPr>
          <p:nvPr>
            <p:ph type="dt" sz="quarter" idx="1"/>
          </p:nvPr>
        </p:nvSpPr>
        <p:spPr/>
        <p:txBody>
          <a:bodyPr/>
          <a:lstStyle/>
          <a:p>
            <a:r>
              <a:rPr lang="en-US"/>
              <a:t>Course Name</a:t>
            </a:r>
            <a:endParaRPr lang="en-US" baseline="30000"/>
          </a:p>
          <a:p>
            <a:r>
              <a:rPr lang="en-US"/>
              <a:t>Unit # – Lesson #.# – Lesson Name</a:t>
            </a:r>
            <a:endParaRPr lang="en-US" dirty="0"/>
          </a:p>
        </p:txBody>
      </p:sp>
      <p:sp>
        <p:nvSpPr>
          <p:cNvPr id="6" name="Slide Number Placeholder 5"/>
          <p:cNvSpPr>
            <a:spLocks noGrp="1"/>
          </p:cNvSpPr>
          <p:nvPr>
            <p:ph type="sldNum" sz="quarter" idx="5"/>
          </p:nvPr>
        </p:nvSpPr>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val="2498678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Excess torque against the internal mechanical stops by hand or by a VEX motor will cause the stops to wear away. The potentiometer will continue to function but will have a range between the positions where mechanical stops were located. This is known as a dead zone.</a:t>
            </a:r>
            <a:r>
              <a:rPr lang="en-US" baseline="0" dirty="0"/>
              <a:t> In this range, no </a:t>
            </a:r>
            <a:r>
              <a:rPr lang="en-US" dirty="0"/>
              <a:t>values are sensed.</a:t>
            </a:r>
          </a:p>
          <a:p>
            <a:endParaRPr lang="en-US" dirty="0"/>
          </a:p>
        </p:txBody>
      </p:sp>
      <p:sp>
        <p:nvSpPr>
          <p:cNvPr id="4" name="Header Placeholder 3"/>
          <p:cNvSpPr>
            <a:spLocks noGrp="1"/>
          </p:cNvSpPr>
          <p:nvPr>
            <p:ph type="hdr" sz="quarter" idx="10"/>
          </p:nvPr>
        </p:nvSpPr>
        <p:spPr/>
        <p:txBody>
          <a:bodyPr/>
          <a:lstStyle/>
          <a:p>
            <a:r>
              <a:rPr lang="en-US"/>
              <a:t>Presentation Name</a:t>
            </a:r>
          </a:p>
        </p:txBody>
      </p:sp>
      <p:sp>
        <p:nvSpPr>
          <p:cNvPr id="5" name="Date Placeholder 4"/>
          <p:cNvSpPr>
            <a:spLocks noGrp="1"/>
          </p:cNvSpPr>
          <p:nvPr>
            <p:ph type="dt" sz="quarter" idx="11"/>
          </p:nvPr>
        </p:nvSpPr>
        <p:spPr/>
        <p:txBody>
          <a:bodyPr/>
          <a:lstStyle/>
          <a:p>
            <a:r>
              <a:rPr lang="en-US"/>
              <a:t>Course Name</a:t>
            </a:r>
            <a:endParaRPr lang="en-US" baseline="30000"/>
          </a:p>
          <a:p>
            <a:r>
              <a:rPr lang="en-US"/>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val="341571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use the ultrasonic sensor as the very first command of</a:t>
            </a:r>
            <a:r>
              <a:rPr lang="en-US" baseline="0" dirty="0"/>
              <a:t> a program</a:t>
            </a:r>
            <a:r>
              <a:rPr lang="en-US" dirty="0"/>
              <a:t>. Until the first sound echo returns to the sensor, it will have a value of –1. A simple delay at the beginning of your program solves this.</a:t>
            </a:r>
          </a:p>
        </p:txBody>
      </p:sp>
      <p:sp>
        <p:nvSpPr>
          <p:cNvPr id="4" name="Header Placeholder 3"/>
          <p:cNvSpPr>
            <a:spLocks noGrp="1"/>
          </p:cNvSpPr>
          <p:nvPr>
            <p:ph type="hdr" sz="quarter" idx="10"/>
          </p:nvPr>
        </p:nvSpPr>
        <p:spPr/>
        <p:txBody>
          <a:bodyPr/>
          <a:lstStyle/>
          <a:p>
            <a:r>
              <a:rPr lang="en-US"/>
              <a:t>Presentation Name</a:t>
            </a:r>
          </a:p>
        </p:txBody>
      </p:sp>
      <p:sp>
        <p:nvSpPr>
          <p:cNvPr id="5" name="Date Placeholder 4"/>
          <p:cNvSpPr>
            <a:spLocks noGrp="1"/>
          </p:cNvSpPr>
          <p:nvPr>
            <p:ph type="dt" sz="quarter" idx="11"/>
          </p:nvPr>
        </p:nvSpPr>
        <p:spPr/>
        <p:txBody>
          <a:bodyPr/>
          <a:lstStyle/>
          <a:p>
            <a:r>
              <a:rPr lang="en-US"/>
              <a:t>Course Name</a:t>
            </a:r>
            <a:endParaRPr lang="en-US" baseline="30000"/>
          </a:p>
          <a:p>
            <a:r>
              <a:rPr lang="en-US"/>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extLst>
      <p:ext uri="{BB962C8B-B14F-4D97-AF65-F5344CB8AC3E}">
        <p14:creationId xmlns:p14="http://schemas.microsoft.com/office/powerpoint/2010/main" val="386619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a:t>Click to edit Master title style</a:t>
            </a:r>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381000"/>
            <a:ext cx="6246479" cy="23774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a:t>Click to edit Master title style</a:t>
            </a:r>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295400" y="3657601"/>
            <a:ext cx="6629400" cy="1524000"/>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ts val="4600"/>
              </a:lnSpc>
              <a:spcBef>
                <a:spcPts val="0"/>
              </a:spcBef>
              <a:buNone/>
            </a:pPr>
            <a:r>
              <a:rPr lang="en-US" b="1" kern="0">
                <a:solidFill>
                  <a:srgbClr val="002060"/>
                </a:solidFill>
                <a:latin typeface="Arial" panose="020B0604020202020204" pitchFamily="34" charset="0"/>
                <a:cs typeface="Arial" panose="020B0604020202020204" pitchFamily="34" charset="0"/>
              </a:rPr>
              <a:t>Introduction to</a:t>
            </a:r>
            <a:endParaRPr lang="en-US" b="1" kern="0" dirty="0">
              <a:solidFill>
                <a:srgbClr val="002060"/>
              </a:solidFill>
              <a:latin typeface="Arial" panose="020B0604020202020204" pitchFamily="34" charset="0"/>
              <a:cs typeface="Arial" panose="020B0604020202020204" pitchFamily="34" charset="0"/>
            </a:endParaRPr>
          </a:p>
          <a:p>
            <a:pPr marL="0" indent="0" algn="ctr">
              <a:spcBef>
                <a:spcPts val="0"/>
              </a:spcBef>
              <a:buNone/>
            </a:pPr>
            <a:r>
              <a:rPr lang="en-US" b="1" kern="0" dirty="0">
                <a:solidFill>
                  <a:srgbClr val="002060"/>
                </a:solidFill>
                <a:latin typeface="Arial" panose="020B0604020202020204" pitchFamily="34" charset="0"/>
                <a:cs typeface="Arial" panose="020B0604020202020204" pitchFamily="34" charset="0"/>
              </a:rPr>
              <a:t>VEX</a:t>
            </a:r>
            <a:r>
              <a:rPr lang="en-US" b="1" kern="0" baseline="30000" dirty="0">
                <a:solidFill>
                  <a:srgbClr val="002060"/>
                </a:solidFill>
                <a:latin typeface="Arial" panose="020B0604020202020204" pitchFamily="34" charset="0"/>
                <a:cs typeface="Arial" panose="020B0604020202020204" pitchFamily="34" charset="0"/>
              </a:rPr>
              <a:t>®</a:t>
            </a:r>
            <a:r>
              <a:rPr lang="en-US" b="1" kern="0" dirty="0">
                <a:solidFill>
                  <a:srgbClr val="002060"/>
                </a:solidFill>
                <a:latin typeface="Arial" panose="020B0604020202020204" pitchFamily="34" charset="0"/>
                <a:cs typeface="Arial" panose="020B0604020202020204" pitchFamily="34" charset="0"/>
              </a:rPr>
              <a:t> Robotics Platform (VEX V5)</a:t>
            </a:r>
            <a:endParaRPr lang="en-US" sz="2800"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219200"/>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a:solidFill>
                  <a:schemeClr val="bg1">
                    <a:lumMod val="50000"/>
                  </a:schemeClr>
                </a:solidFill>
                <a:latin typeface="Arial" panose="020B0604020202020204" pitchFamily="34" charset="0"/>
                <a:cs typeface="Arial" panose="020B0604020202020204" pitchFamily="34" charset="0"/>
              </a:rPr>
              <a:t>© 2021 Project Lead The Way, Inc.</a:t>
            </a: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Arial" panose="020B0604020202020204" pitchFamily="34" charset="0"/>
                <a:cs typeface="Arial" panose="020B0604020202020204" pitchFamily="34" charset="0"/>
              </a:rPr>
              <a:t>Principles of Engineering</a:t>
            </a:r>
          </a:p>
        </p:txBody>
      </p:sp>
    </p:spTree>
    <p:extLst>
      <p:ext uri="{BB962C8B-B14F-4D97-AF65-F5344CB8AC3E}">
        <p14:creationId xmlns:p14="http://schemas.microsoft.com/office/powerpoint/2010/main" val="313984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V5 Distance Sensor</a:t>
            </a:r>
          </a:p>
        </p:txBody>
      </p:sp>
      <p:pic>
        <p:nvPicPr>
          <p:cNvPr id="7" name="Picture 6" descr="A picture containing logo&#10;&#10;Description automatically generated">
            <a:extLst>
              <a:ext uri="{FF2B5EF4-FFF2-40B4-BE49-F238E27FC236}">
                <a16:creationId xmlns:a16="http://schemas.microsoft.com/office/drawing/2014/main" id="{C08A33D0-283B-4591-85F4-ADB085811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000" t="33707" r="30586" b="17413"/>
          <a:stretch/>
        </p:blipFill>
        <p:spPr>
          <a:xfrm>
            <a:off x="5867400" y="304800"/>
            <a:ext cx="2495051" cy="2057400"/>
          </a:xfrm>
          <a:prstGeom prst="rect">
            <a:avLst/>
          </a:prstGeom>
        </p:spPr>
      </p:pic>
      <p:sp>
        <p:nvSpPr>
          <p:cNvPr id="8" name="Content Placeholder 2">
            <a:extLst>
              <a:ext uri="{FF2B5EF4-FFF2-40B4-BE49-F238E27FC236}">
                <a16:creationId xmlns:a16="http://schemas.microsoft.com/office/drawing/2014/main" id="{E885EC3A-8E58-478C-A445-8BB08E23768F}"/>
              </a:ext>
            </a:extLst>
          </p:cNvPr>
          <p:cNvSpPr txBox="1">
            <a:spLocks/>
          </p:cNvSpPr>
          <p:nvPr/>
        </p:nvSpPr>
        <p:spPr bwMode="auto">
          <a:xfrm>
            <a:off x="546432" y="1143000"/>
            <a:ext cx="7987968"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dirty="0"/>
              <a:t>Uses a pulse of laser light to </a:t>
            </a:r>
            <a:br>
              <a:rPr lang="en-US" sz="2800" kern="0" dirty="0"/>
            </a:br>
            <a:r>
              <a:rPr lang="en-US" sz="2800" kern="0" dirty="0"/>
              <a:t>measure distance from front </a:t>
            </a:r>
            <a:br>
              <a:rPr lang="en-US" sz="2800" kern="0" dirty="0"/>
            </a:br>
            <a:r>
              <a:rPr lang="en-US" sz="2800" kern="0" dirty="0"/>
              <a:t>of sensor to an object</a:t>
            </a:r>
          </a:p>
          <a:p>
            <a:r>
              <a:rPr lang="en-US" sz="2800" dirty="0"/>
              <a:t>Can detect an object and determine relative size. Approximate size of an object is reported as small, medium, or large.</a:t>
            </a:r>
          </a:p>
          <a:p>
            <a:r>
              <a:rPr lang="en-US" sz="2800" dirty="0"/>
              <a:t>Can calculate a robot’s approach speed. Approach speed measures the speed of the robot/sensor as it moves toward the object.</a:t>
            </a:r>
          </a:p>
          <a:p>
            <a:r>
              <a:rPr lang="en-US" sz="2800" dirty="0"/>
              <a:t>V5 Distance Sensor’s measurement range is 20 millimeters to 2,000 millimeters.</a:t>
            </a:r>
          </a:p>
          <a:p>
            <a:endParaRPr lang="en-US" sz="2800" kern="0" dirty="0"/>
          </a:p>
        </p:txBody>
      </p:sp>
    </p:spTree>
    <p:extLst>
      <p:ext uri="{BB962C8B-B14F-4D97-AF65-F5344CB8AC3E}">
        <p14:creationId xmlns:p14="http://schemas.microsoft.com/office/powerpoint/2010/main" val="61970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572A-DC27-EB7F-3030-FCCF46640109}"/>
              </a:ext>
            </a:extLst>
          </p:cNvPr>
          <p:cNvSpPr>
            <a:spLocks noGrp="1"/>
          </p:cNvSpPr>
          <p:nvPr>
            <p:ph type="title"/>
          </p:nvPr>
        </p:nvSpPr>
        <p:spPr>
          <a:xfrm>
            <a:off x="457200" y="273050"/>
            <a:ext cx="3886200" cy="1162050"/>
          </a:xfrm>
        </p:spPr>
        <p:txBody>
          <a:bodyPr/>
          <a:lstStyle/>
          <a:p>
            <a:r>
              <a:rPr lang="en-US" sz="4000" dirty="0"/>
              <a:t>Optical Sensor</a:t>
            </a:r>
            <a:br>
              <a:rPr lang="en-US" sz="4000" dirty="0"/>
            </a:br>
            <a:r>
              <a:rPr lang="en-US" sz="4000" dirty="0"/>
              <a:t>Color Mode</a:t>
            </a:r>
          </a:p>
        </p:txBody>
      </p:sp>
      <p:sp>
        <p:nvSpPr>
          <p:cNvPr id="4" name="Text Placeholder 3">
            <a:extLst>
              <a:ext uri="{FF2B5EF4-FFF2-40B4-BE49-F238E27FC236}">
                <a16:creationId xmlns:a16="http://schemas.microsoft.com/office/drawing/2014/main" id="{1137CB58-202F-3406-6DD2-DC6E549E83AC}"/>
              </a:ext>
            </a:extLst>
          </p:cNvPr>
          <p:cNvSpPr>
            <a:spLocks noGrp="1"/>
          </p:cNvSpPr>
          <p:nvPr>
            <p:ph type="body" sz="half" idx="2"/>
          </p:nvPr>
        </p:nvSpPr>
        <p:spPr>
          <a:xfrm>
            <a:off x="457200" y="1435100"/>
            <a:ext cx="3581400" cy="5194300"/>
          </a:xfrm>
        </p:spPr>
        <p:txBody>
          <a:bodyPr/>
          <a:lstStyle/>
          <a:p>
            <a:r>
              <a:rPr lang="en-US" sz="2600" b="0" i="0" dirty="0">
                <a:solidFill>
                  <a:srgbClr val="2C2D30"/>
                </a:solidFill>
                <a:effectLst/>
              </a:rPr>
              <a:t>Place an object in front of the Optical Sensor. The display will show the brightness the sensor is detecting, the proximity of the object, and the number for the hue of the color of the object. Touching the LED brightness portion of the screen will change the brightness of the LED.</a:t>
            </a:r>
            <a:endParaRPr lang="en-US" sz="2600" dirty="0"/>
          </a:p>
        </p:txBody>
      </p:sp>
      <p:pic>
        <p:nvPicPr>
          <p:cNvPr id="5" name="Content Placeholder 4">
            <a:extLst>
              <a:ext uri="{FF2B5EF4-FFF2-40B4-BE49-F238E27FC236}">
                <a16:creationId xmlns:a16="http://schemas.microsoft.com/office/drawing/2014/main" id="{3556C9FA-022E-6409-491B-06C2C791B6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0" y="4267200"/>
            <a:ext cx="4572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916ABFAC-23C9-4613-A9C2-AA40E3F21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572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69FFC8B-1836-D655-0D14-DE9952E53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0" y="0"/>
            <a:ext cx="45720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45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3369CD5B-9CE3-4968-9D4E-E69477724983}"/>
              </a:ext>
            </a:extLst>
          </p:cNvPr>
          <p:cNvPicPr>
            <a:picLocks noChangeAspect="1"/>
          </p:cNvPicPr>
          <p:nvPr/>
        </p:nvPicPr>
        <p:blipFill rotWithShape="1">
          <a:blip r:embed="rId2">
            <a:extLst>
              <a:ext uri="{28A0092B-C50C-407E-A947-70E740481C1C}">
                <a14:useLocalDpi xmlns:a14="http://schemas.microsoft.com/office/drawing/2010/main" val="0"/>
              </a:ext>
            </a:extLst>
          </a:blip>
          <a:srcRect t="14625" b="16857"/>
          <a:stretch/>
        </p:blipFill>
        <p:spPr>
          <a:xfrm>
            <a:off x="1565158" y="3179134"/>
            <a:ext cx="4226042" cy="2895601"/>
          </a:xfrm>
          <a:prstGeom prst="rect">
            <a:avLst/>
          </a:prstGeom>
        </p:spPr>
      </p:pic>
      <p:sp>
        <p:nvSpPr>
          <p:cNvPr id="3" name="Content Placeholder 2"/>
          <p:cNvSpPr>
            <a:spLocks noGrp="1"/>
          </p:cNvSpPr>
          <p:nvPr>
            <p:ph idx="1"/>
          </p:nvPr>
        </p:nvSpPr>
        <p:spPr>
          <a:xfrm>
            <a:off x="457200" y="1295400"/>
            <a:ext cx="8534400" cy="4830763"/>
          </a:xfrm>
        </p:spPr>
        <p:txBody>
          <a:bodyPr/>
          <a:lstStyle/>
          <a:p>
            <a:pPr eaLnBrk="1" hangingPunct="1">
              <a:lnSpc>
                <a:spcPct val="80000"/>
              </a:lnSpc>
            </a:pPr>
            <a:r>
              <a:rPr lang="en-US" altLang="ja-JP" dirty="0">
                <a:ea typeface="ＭＳ Ｐゴシック" charset="-128"/>
              </a:rPr>
              <a:t>21 Smart Ports</a:t>
            </a:r>
          </a:p>
          <a:p>
            <a:pPr eaLnBrk="1" hangingPunct="1">
              <a:lnSpc>
                <a:spcPct val="80000"/>
              </a:lnSpc>
            </a:pPr>
            <a:r>
              <a:rPr lang="en-US" altLang="ja-JP" dirty="0">
                <a:ea typeface="ＭＳ Ｐゴシック" charset="-128"/>
              </a:rPr>
              <a:t>8 3-Wire Ports</a:t>
            </a:r>
          </a:p>
          <a:p>
            <a:pPr eaLnBrk="1" hangingPunct="1">
              <a:lnSpc>
                <a:spcPct val="80000"/>
              </a:lnSpc>
            </a:pPr>
            <a:r>
              <a:rPr lang="en-US" altLang="ja-JP" dirty="0">
                <a:ea typeface="ＭＳ Ｐゴシック" charset="-128"/>
              </a:rPr>
              <a:t>Stores 8 Programs</a:t>
            </a:r>
          </a:p>
        </p:txBody>
      </p:sp>
      <p:sp>
        <p:nvSpPr>
          <p:cNvPr id="2" name="Title 1"/>
          <p:cNvSpPr>
            <a:spLocks noGrp="1"/>
          </p:cNvSpPr>
          <p:nvPr>
            <p:ph type="title"/>
          </p:nvPr>
        </p:nvSpPr>
        <p:spPr/>
        <p:txBody>
          <a:bodyPr/>
          <a:lstStyle/>
          <a:p>
            <a:r>
              <a:rPr lang="en-US" dirty="0"/>
              <a:t>VEX V5 Brain</a:t>
            </a:r>
          </a:p>
        </p:txBody>
      </p:sp>
      <p:sp>
        <p:nvSpPr>
          <p:cNvPr id="18" name="TextBox 17"/>
          <p:cNvSpPr txBox="1"/>
          <p:nvPr/>
        </p:nvSpPr>
        <p:spPr>
          <a:xfrm>
            <a:off x="357352" y="4211435"/>
            <a:ext cx="1005403" cy="830997"/>
          </a:xfrm>
          <a:prstGeom prst="rect">
            <a:avLst/>
          </a:prstGeom>
          <a:noFill/>
        </p:spPr>
        <p:txBody>
          <a:bodyPr wrap="none" rtlCol="0">
            <a:spAutoFit/>
          </a:bodyPr>
          <a:lstStyle/>
          <a:p>
            <a:pPr marL="0" lvl="1"/>
            <a:r>
              <a:rPr lang="en-US" sz="2400" dirty="0"/>
              <a:t>Smart</a:t>
            </a:r>
          </a:p>
          <a:p>
            <a:pPr marL="0" lvl="1"/>
            <a:r>
              <a:rPr lang="en-US" sz="2400" dirty="0"/>
              <a:t>Ports</a:t>
            </a:r>
          </a:p>
        </p:txBody>
      </p:sp>
      <p:cxnSp>
        <p:nvCxnSpPr>
          <p:cNvPr id="20" name="Straight Arrow Connector 19"/>
          <p:cNvCxnSpPr>
            <a:cxnSpLocks/>
          </p:cNvCxnSpPr>
          <p:nvPr/>
        </p:nvCxnSpPr>
        <p:spPr>
          <a:xfrm flipV="1">
            <a:off x="891911" y="3533534"/>
            <a:ext cx="1121146" cy="6779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69F7565-2027-4DED-B2D4-EE123D6D1FB3}"/>
              </a:ext>
            </a:extLst>
          </p:cNvPr>
          <p:cNvCxnSpPr>
            <a:cxnSpLocks/>
          </p:cNvCxnSpPr>
          <p:nvPr/>
        </p:nvCxnSpPr>
        <p:spPr>
          <a:xfrm>
            <a:off x="860053" y="5136354"/>
            <a:ext cx="1153004" cy="549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71B7679-B5AA-4BBB-B2A6-A1307BC474F3}"/>
              </a:ext>
            </a:extLst>
          </p:cNvPr>
          <p:cNvSpPr/>
          <p:nvPr/>
        </p:nvSpPr>
        <p:spPr>
          <a:xfrm>
            <a:off x="2013057" y="3228734"/>
            <a:ext cx="3016143"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9169F16-CE49-41EB-A1A6-6F5B2A36A27A}"/>
              </a:ext>
            </a:extLst>
          </p:cNvPr>
          <p:cNvSpPr/>
          <p:nvPr/>
        </p:nvSpPr>
        <p:spPr>
          <a:xfrm>
            <a:off x="2013057" y="5522265"/>
            <a:ext cx="3016143" cy="549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2599028-A917-4520-9753-47C50E34F4CA}"/>
              </a:ext>
            </a:extLst>
          </p:cNvPr>
          <p:cNvSpPr txBox="1"/>
          <p:nvPr/>
        </p:nvSpPr>
        <p:spPr>
          <a:xfrm>
            <a:off x="6748137" y="990600"/>
            <a:ext cx="1091966" cy="830997"/>
          </a:xfrm>
          <a:prstGeom prst="rect">
            <a:avLst/>
          </a:prstGeom>
          <a:noFill/>
        </p:spPr>
        <p:txBody>
          <a:bodyPr wrap="none" rtlCol="0">
            <a:spAutoFit/>
          </a:bodyPr>
          <a:lstStyle/>
          <a:p>
            <a:pPr marL="0" lvl="1" algn="ctr"/>
            <a:r>
              <a:rPr lang="en-US" sz="2400" dirty="0"/>
              <a:t>3-Wire</a:t>
            </a:r>
          </a:p>
          <a:p>
            <a:pPr marL="0" lvl="1" algn="ctr"/>
            <a:r>
              <a:rPr lang="en-US" sz="2400" dirty="0"/>
              <a:t>Ports</a:t>
            </a:r>
          </a:p>
        </p:txBody>
      </p:sp>
      <p:pic>
        <p:nvPicPr>
          <p:cNvPr id="4" name="Picture 3" descr="A picture containing monitor&#10;&#10;Description automatically generated">
            <a:extLst>
              <a:ext uri="{FF2B5EF4-FFF2-40B4-BE49-F238E27FC236}">
                <a16:creationId xmlns:a16="http://schemas.microsoft.com/office/drawing/2014/main" id="{9ADAD6E7-E027-4C00-B311-B31B534DB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438226" y="3190509"/>
            <a:ext cx="3962953" cy="1952898"/>
          </a:xfrm>
          <a:prstGeom prst="rect">
            <a:avLst/>
          </a:prstGeom>
        </p:spPr>
      </p:pic>
      <p:sp>
        <p:nvSpPr>
          <p:cNvPr id="5" name="Rectangle 4">
            <a:extLst>
              <a:ext uri="{FF2B5EF4-FFF2-40B4-BE49-F238E27FC236}">
                <a16:creationId xmlns:a16="http://schemas.microsoft.com/office/drawing/2014/main" id="{78EF0D8A-DE8C-4C33-B57F-EE8F91490CA6}"/>
              </a:ext>
            </a:extLst>
          </p:cNvPr>
          <p:cNvSpPr/>
          <p:nvPr/>
        </p:nvSpPr>
        <p:spPr>
          <a:xfrm rot="5400000">
            <a:off x="6383881" y="3756272"/>
            <a:ext cx="1726003" cy="898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012E6A50-F8FD-40D6-A0AA-746312958D41}"/>
              </a:ext>
            </a:extLst>
          </p:cNvPr>
          <p:cNvCxnSpPr>
            <a:cxnSpLocks/>
          </p:cNvCxnSpPr>
          <p:nvPr/>
        </p:nvCxnSpPr>
        <p:spPr>
          <a:xfrm flipH="1">
            <a:off x="7246882" y="1834998"/>
            <a:ext cx="8848" cy="14313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3369CD5B-9CE3-4968-9D4E-E69477724983}"/>
              </a:ext>
            </a:extLst>
          </p:cNvPr>
          <p:cNvPicPr>
            <a:picLocks noChangeAspect="1"/>
          </p:cNvPicPr>
          <p:nvPr/>
        </p:nvPicPr>
        <p:blipFill rotWithShape="1">
          <a:blip r:embed="rId2">
            <a:extLst>
              <a:ext uri="{28A0092B-C50C-407E-A947-70E740481C1C}">
                <a14:useLocalDpi xmlns:a14="http://schemas.microsoft.com/office/drawing/2010/main" val="0"/>
              </a:ext>
            </a:extLst>
          </a:blip>
          <a:srcRect t="14625" b="16857"/>
          <a:stretch/>
        </p:blipFill>
        <p:spPr>
          <a:xfrm>
            <a:off x="2098558" y="2514600"/>
            <a:ext cx="5445242" cy="3730973"/>
          </a:xfrm>
          <a:prstGeom prst="rect">
            <a:avLst/>
          </a:prstGeom>
        </p:spPr>
      </p:pic>
      <p:sp>
        <p:nvSpPr>
          <p:cNvPr id="3" name="Content Placeholder 2"/>
          <p:cNvSpPr>
            <a:spLocks noGrp="1"/>
          </p:cNvSpPr>
          <p:nvPr>
            <p:ph idx="1"/>
          </p:nvPr>
        </p:nvSpPr>
        <p:spPr>
          <a:xfrm>
            <a:off x="762000" y="1295400"/>
            <a:ext cx="8229600" cy="4830763"/>
          </a:xfrm>
        </p:spPr>
        <p:txBody>
          <a:bodyPr/>
          <a:lstStyle/>
          <a:p>
            <a:pPr eaLnBrk="1" hangingPunct="1">
              <a:lnSpc>
                <a:spcPct val="80000"/>
              </a:lnSpc>
            </a:pPr>
            <a:r>
              <a:rPr lang="en-US" altLang="ja-JP" dirty="0">
                <a:ea typeface="ＭＳ Ｐゴシック" charset="-128"/>
              </a:rPr>
              <a:t>Auto recognition of any V5 sensor</a:t>
            </a:r>
          </a:p>
          <a:p>
            <a:pPr>
              <a:lnSpc>
                <a:spcPct val="80000"/>
              </a:lnSpc>
            </a:pPr>
            <a:r>
              <a:rPr lang="en-US" altLang="ja-JP" dirty="0">
                <a:ea typeface="ＭＳ Ｐゴシック" charset="-128"/>
              </a:rPr>
              <a:t>Auto recognition of any V5 motor</a:t>
            </a:r>
          </a:p>
        </p:txBody>
      </p:sp>
      <p:sp>
        <p:nvSpPr>
          <p:cNvPr id="2" name="Title 1"/>
          <p:cNvSpPr>
            <a:spLocks noGrp="1"/>
          </p:cNvSpPr>
          <p:nvPr>
            <p:ph type="title"/>
          </p:nvPr>
        </p:nvSpPr>
        <p:spPr/>
        <p:txBody>
          <a:bodyPr/>
          <a:lstStyle/>
          <a:p>
            <a:r>
              <a:rPr lang="en-US" dirty="0"/>
              <a:t>VEX V5 Brain – Smart Ports</a:t>
            </a:r>
          </a:p>
        </p:txBody>
      </p:sp>
      <p:sp>
        <p:nvSpPr>
          <p:cNvPr id="18" name="TextBox 17"/>
          <p:cNvSpPr txBox="1"/>
          <p:nvPr/>
        </p:nvSpPr>
        <p:spPr>
          <a:xfrm>
            <a:off x="899767" y="3964587"/>
            <a:ext cx="1005403" cy="830997"/>
          </a:xfrm>
          <a:prstGeom prst="rect">
            <a:avLst/>
          </a:prstGeom>
          <a:noFill/>
        </p:spPr>
        <p:txBody>
          <a:bodyPr wrap="none" rtlCol="0">
            <a:spAutoFit/>
          </a:bodyPr>
          <a:lstStyle/>
          <a:p>
            <a:pPr marL="0" lvl="1"/>
            <a:r>
              <a:rPr lang="en-US" sz="2400" dirty="0"/>
              <a:t>Smart</a:t>
            </a:r>
          </a:p>
          <a:p>
            <a:pPr marL="0" lvl="1"/>
            <a:r>
              <a:rPr lang="en-US" sz="2400" dirty="0"/>
              <a:t>Ports</a:t>
            </a:r>
          </a:p>
        </p:txBody>
      </p:sp>
      <p:cxnSp>
        <p:nvCxnSpPr>
          <p:cNvPr id="20" name="Straight Arrow Connector 19"/>
          <p:cNvCxnSpPr>
            <a:cxnSpLocks/>
          </p:cNvCxnSpPr>
          <p:nvPr/>
        </p:nvCxnSpPr>
        <p:spPr>
          <a:xfrm flipV="1">
            <a:off x="1402468" y="3084689"/>
            <a:ext cx="1361311" cy="9143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69F7565-2027-4DED-B2D4-EE123D6D1FB3}"/>
              </a:ext>
            </a:extLst>
          </p:cNvPr>
          <p:cNvCxnSpPr>
            <a:cxnSpLocks/>
          </p:cNvCxnSpPr>
          <p:nvPr/>
        </p:nvCxnSpPr>
        <p:spPr>
          <a:xfrm>
            <a:off x="1402468" y="4784560"/>
            <a:ext cx="1153004" cy="549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71B7679-B5AA-4BBB-B2A6-A1307BC474F3}"/>
              </a:ext>
            </a:extLst>
          </p:cNvPr>
          <p:cNvSpPr/>
          <p:nvPr/>
        </p:nvSpPr>
        <p:spPr>
          <a:xfrm>
            <a:off x="2763779" y="2627490"/>
            <a:ext cx="3733799" cy="777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9169F16-CE49-41EB-A1A6-6F5B2A36A27A}"/>
              </a:ext>
            </a:extLst>
          </p:cNvPr>
          <p:cNvSpPr/>
          <p:nvPr/>
        </p:nvSpPr>
        <p:spPr>
          <a:xfrm>
            <a:off x="2795310" y="5560778"/>
            <a:ext cx="3702268" cy="5943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78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0"/>
            <a:ext cx="8534400" cy="3733800"/>
          </a:xfrm>
        </p:spPr>
        <p:txBody>
          <a:bodyPr/>
          <a:lstStyle/>
          <a:p>
            <a:pPr eaLnBrk="1" hangingPunct="1">
              <a:lnSpc>
                <a:spcPct val="80000"/>
              </a:lnSpc>
            </a:pPr>
            <a:r>
              <a:rPr lang="en-US" altLang="ja-JP" sz="2800" dirty="0">
                <a:ea typeface="ＭＳ Ｐゴシック" charset="-128"/>
              </a:rPr>
              <a:t>Four settings for each port</a:t>
            </a:r>
          </a:p>
          <a:p>
            <a:pPr lvl="1"/>
            <a:r>
              <a:rPr lang="en-US" altLang="ja-JP" dirty="0">
                <a:ea typeface="ＭＳ Ｐゴシック" charset="-128"/>
              </a:rPr>
              <a:t>Analog Input: Brain displays the analog value.</a:t>
            </a:r>
          </a:p>
          <a:p>
            <a:pPr lvl="1"/>
            <a:r>
              <a:rPr lang="en-US" altLang="ja-JP" dirty="0">
                <a:ea typeface="ＭＳ Ｐゴシック" charset="-128"/>
              </a:rPr>
              <a:t>Digital Input: Brain displays the digital value.</a:t>
            </a:r>
          </a:p>
          <a:p>
            <a:pPr lvl="1"/>
            <a:r>
              <a:rPr lang="en-US" altLang="ja-JP" dirty="0">
                <a:ea typeface="ＭＳ Ｐゴシック" charset="-128"/>
              </a:rPr>
              <a:t>Digital Out High: Brain generates a “high” (1) signal to send to the device.</a:t>
            </a:r>
          </a:p>
          <a:p>
            <a:pPr lvl="1"/>
            <a:r>
              <a:rPr lang="en-US" altLang="ja-JP" dirty="0">
                <a:ea typeface="ＭＳ Ｐゴシック" charset="-128"/>
              </a:rPr>
              <a:t>Digital Out Low: Brain generates a “low” (0) signal to send to the device.</a:t>
            </a:r>
          </a:p>
          <a:p>
            <a:pPr eaLnBrk="1" hangingPunct="1">
              <a:lnSpc>
                <a:spcPct val="80000"/>
              </a:lnSpc>
            </a:pPr>
            <a:endParaRPr lang="en-US" altLang="ja-JP" dirty="0">
              <a:ea typeface="ＭＳ Ｐゴシック" charset="-128"/>
            </a:endParaRPr>
          </a:p>
        </p:txBody>
      </p:sp>
      <p:sp>
        <p:nvSpPr>
          <p:cNvPr id="2" name="Title 1"/>
          <p:cNvSpPr>
            <a:spLocks noGrp="1"/>
          </p:cNvSpPr>
          <p:nvPr>
            <p:ph type="title"/>
          </p:nvPr>
        </p:nvSpPr>
        <p:spPr/>
        <p:txBody>
          <a:bodyPr/>
          <a:lstStyle/>
          <a:p>
            <a:r>
              <a:rPr lang="en-US" dirty="0"/>
              <a:t>VEX V5 Brain – 3-Wire Ports</a:t>
            </a:r>
          </a:p>
        </p:txBody>
      </p:sp>
      <p:sp>
        <p:nvSpPr>
          <p:cNvPr id="31" name="TextBox 30">
            <a:extLst>
              <a:ext uri="{FF2B5EF4-FFF2-40B4-BE49-F238E27FC236}">
                <a16:creationId xmlns:a16="http://schemas.microsoft.com/office/drawing/2014/main" id="{E2599028-A917-4520-9753-47C50E34F4CA}"/>
              </a:ext>
            </a:extLst>
          </p:cNvPr>
          <p:cNvSpPr txBox="1"/>
          <p:nvPr/>
        </p:nvSpPr>
        <p:spPr>
          <a:xfrm>
            <a:off x="6781800" y="1610014"/>
            <a:ext cx="1091966" cy="830997"/>
          </a:xfrm>
          <a:prstGeom prst="rect">
            <a:avLst/>
          </a:prstGeom>
          <a:noFill/>
        </p:spPr>
        <p:txBody>
          <a:bodyPr wrap="none" rtlCol="0">
            <a:spAutoFit/>
          </a:bodyPr>
          <a:lstStyle/>
          <a:p>
            <a:pPr marL="0" lvl="1"/>
            <a:r>
              <a:rPr lang="en-US" sz="2400" dirty="0"/>
              <a:t>3-Wire</a:t>
            </a:r>
          </a:p>
          <a:p>
            <a:pPr marL="0" lvl="1"/>
            <a:r>
              <a:rPr lang="en-US" sz="2400" dirty="0"/>
              <a:t>Ports</a:t>
            </a:r>
          </a:p>
        </p:txBody>
      </p:sp>
      <p:pic>
        <p:nvPicPr>
          <p:cNvPr id="6" name="Picture 5" descr="A picture containing monitor&#10;&#10;Description automatically generated">
            <a:extLst>
              <a:ext uri="{FF2B5EF4-FFF2-40B4-BE49-F238E27FC236}">
                <a16:creationId xmlns:a16="http://schemas.microsoft.com/office/drawing/2014/main" id="{ED776D93-F5AE-44D2-9D04-F20CE2EC1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049064"/>
            <a:ext cx="3962953" cy="1952898"/>
          </a:xfrm>
          <a:prstGeom prst="rect">
            <a:avLst/>
          </a:prstGeom>
        </p:spPr>
      </p:pic>
      <p:cxnSp>
        <p:nvCxnSpPr>
          <p:cNvPr id="8" name="Straight Arrow Connector 7">
            <a:extLst>
              <a:ext uri="{FF2B5EF4-FFF2-40B4-BE49-F238E27FC236}">
                <a16:creationId xmlns:a16="http://schemas.microsoft.com/office/drawing/2014/main" id="{7946D8B6-E5B4-4E74-A8A9-6D3C8E05701D}"/>
              </a:ext>
            </a:extLst>
          </p:cNvPr>
          <p:cNvCxnSpPr>
            <a:cxnSpLocks/>
          </p:cNvCxnSpPr>
          <p:nvPr/>
        </p:nvCxnSpPr>
        <p:spPr>
          <a:xfrm flipH="1">
            <a:off x="5486401" y="2025513"/>
            <a:ext cx="121919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4DFBEC8-2A60-4D32-BB73-7925E8817DA2}"/>
              </a:ext>
            </a:extLst>
          </p:cNvPr>
          <p:cNvSpPr/>
          <p:nvPr/>
        </p:nvSpPr>
        <p:spPr>
          <a:xfrm>
            <a:off x="3464593" y="1752600"/>
            <a:ext cx="1945607" cy="8303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99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lstStyle/>
          <a:p>
            <a:r>
              <a:rPr lang="en-US" dirty="0"/>
              <a:t>VEX V5 Robotics Platform:</a:t>
            </a:r>
            <a:br>
              <a:rPr lang="en-US" dirty="0"/>
            </a:br>
            <a:r>
              <a:rPr lang="en-US" dirty="0"/>
              <a:t>Testbed for Learning Programming</a:t>
            </a:r>
          </a:p>
        </p:txBody>
      </p:sp>
      <p:pic>
        <p:nvPicPr>
          <p:cNvPr id="5" name="Picture 4" descr="A picture containing indoor&#10;&#10;Description automatically generated">
            <a:extLst>
              <a:ext uri="{FF2B5EF4-FFF2-40B4-BE49-F238E27FC236}">
                <a16:creationId xmlns:a16="http://schemas.microsoft.com/office/drawing/2014/main" id="{96FDFBA7-9617-4B73-833C-9DF24EEE46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800"/>
            <a:ext cx="9144000" cy="6858000"/>
          </a:xfrm>
          <a:prstGeom prst="rect">
            <a:avLst/>
          </a:prstGeom>
        </p:spPr>
      </p:pic>
    </p:spTree>
    <p:extLst>
      <p:ext uri="{BB962C8B-B14F-4D97-AF65-F5344CB8AC3E}">
        <p14:creationId xmlns:p14="http://schemas.microsoft.com/office/powerpoint/2010/main" val="134878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VEX Structure Subsystem</a:t>
            </a:r>
          </a:p>
        </p:txBody>
      </p:sp>
      <p:sp>
        <p:nvSpPr>
          <p:cNvPr id="3" name="Content Placeholder 2"/>
          <p:cNvSpPr>
            <a:spLocks noGrp="1"/>
          </p:cNvSpPr>
          <p:nvPr>
            <p:ph idx="1"/>
          </p:nvPr>
        </p:nvSpPr>
        <p:spPr/>
        <p:txBody>
          <a:bodyPr/>
          <a:lstStyle/>
          <a:p>
            <a:r>
              <a:rPr lang="en-US" sz="2800" dirty="0"/>
              <a:t>VEX Structure Subsystem forms a robot base</a:t>
            </a:r>
          </a:p>
          <a:p>
            <a:r>
              <a:rPr lang="en-US" sz="2800" dirty="0"/>
              <a:t>Contains square holes on a standardized ½-inch grid</a:t>
            </a:r>
          </a:p>
          <a:p>
            <a:r>
              <a:rPr lang="en-US" sz="2800" dirty="0"/>
              <a:t>Allows VEX components to be assembled in various configurations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962400"/>
            <a:ext cx="61817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59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VEX Structure Subsystem</a:t>
            </a:r>
          </a:p>
        </p:txBody>
      </p:sp>
      <p:sp>
        <p:nvSpPr>
          <p:cNvPr id="3" name="Content Placeholder 2"/>
          <p:cNvSpPr>
            <a:spLocks noGrp="1"/>
          </p:cNvSpPr>
          <p:nvPr>
            <p:ph idx="1"/>
          </p:nvPr>
        </p:nvSpPr>
        <p:spPr/>
        <p:txBody>
          <a:bodyPr/>
          <a:lstStyle/>
          <a:p>
            <a:r>
              <a:rPr lang="en-US" sz="2800" dirty="0"/>
              <a:t>Metal components are directly attached using </a:t>
            </a:r>
            <a:br>
              <a:rPr lang="en-US" sz="2800" dirty="0"/>
            </a:br>
            <a:r>
              <a:rPr lang="en-US" sz="2800" dirty="0"/>
              <a:t>8-32 screws and nuts</a:t>
            </a:r>
          </a:p>
          <a:p>
            <a:pPr lvl="1"/>
            <a:r>
              <a:rPr lang="en-US" sz="2400" dirty="0" err="1"/>
              <a:t>Nylock</a:t>
            </a:r>
            <a:r>
              <a:rPr lang="en-US" sz="2400" dirty="0"/>
              <a:t> nut has a plastic insert to prevent unscrewing</a:t>
            </a:r>
          </a:p>
          <a:p>
            <a:pPr lvl="1"/>
            <a:r>
              <a:rPr lang="en-US" sz="2400" dirty="0"/>
              <a:t>KEPS nut has a ring of “teeth” on one side to grip the piece being installed</a:t>
            </a:r>
          </a:p>
          <a:p>
            <a:pPr lvl="1"/>
            <a:r>
              <a:rPr lang="en-US" sz="2400" dirty="0"/>
              <a:t>Regular nut has no locking feature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191000"/>
            <a:ext cx="253413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191000"/>
            <a:ext cx="3657600" cy="13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7199" y="5214780"/>
            <a:ext cx="1109599" cy="830997"/>
          </a:xfrm>
          <a:prstGeom prst="rect">
            <a:avLst/>
          </a:prstGeom>
          <a:noFill/>
        </p:spPr>
        <p:txBody>
          <a:bodyPr wrap="none" rtlCol="0">
            <a:spAutoFit/>
          </a:bodyPr>
          <a:lstStyle/>
          <a:p>
            <a:pPr algn="ctr"/>
            <a:r>
              <a:rPr lang="en-US" sz="2400" dirty="0" err="1"/>
              <a:t>Nylock</a:t>
            </a:r>
            <a:endParaRPr lang="en-US" sz="2400" dirty="0"/>
          </a:p>
          <a:p>
            <a:pPr algn="ctr"/>
            <a:r>
              <a:rPr lang="en-US" sz="2400" dirty="0"/>
              <a:t>Nut</a:t>
            </a:r>
          </a:p>
        </p:txBody>
      </p:sp>
      <p:sp>
        <p:nvSpPr>
          <p:cNvPr id="7" name="TextBox 6"/>
          <p:cNvSpPr txBox="1"/>
          <p:nvPr/>
        </p:nvSpPr>
        <p:spPr>
          <a:xfrm>
            <a:off x="5581296" y="5367179"/>
            <a:ext cx="1005403" cy="830997"/>
          </a:xfrm>
          <a:prstGeom prst="rect">
            <a:avLst/>
          </a:prstGeom>
          <a:noFill/>
        </p:spPr>
        <p:txBody>
          <a:bodyPr wrap="none" rtlCol="0">
            <a:spAutoFit/>
          </a:bodyPr>
          <a:lstStyle/>
          <a:p>
            <a:pPr algn="ctr"/>
            <a:r>
              <a:rPr lang="en-US" sz="2400" dirty="0"/>
              <a:t>KEPS</a:t>
            </a:r>
          </a:p>
          <a:p>
            <a:pPr algn="ctr"/>
            <a:r>
              <a:rPr lang="en-US" sz="2400" dirty="0"/>
              <a:t>Nut</a:t>
            </a:r>
          </a:p>
        </p:txBody>
      </p:sp>
      <p:sp>
        <p:nvSpPr>
          <p:cNvPr id="8" name="TextBox 7"/>
          <p:cNvSpPr txBox="1"/>
          <p:nvPr/>
        </p:nvSpPr>
        <p:spPr>
          <a:xfrm>
            <a:off x="6865754" y="5528253"/>
            <a:ext cx="1265090" cy="914097"/>
          </a:xfrm>
          <a:prstGeom prst="rect">
            <a:avLst/>
          </a:prstGeom>
          <a:noFill/>
        </p:spPr>
        <p:txBody>
          <a:bodyPr wrap="none" rtlCol="0">
            <a:spAutoFit/>
          </a:bodyPr>
          <a:lstStyle/>
          <a:p>
            <a:pPr algn="ctr"/>
            <a:r>
              <a:rPr lang="en-US" sz="2400" dirty="0"/>
              <a:t>Regular</a:t>
            </a:r>
          </a:p>
          <a:p>
            <a:pPr algn="ctr"/>
            <a:r>
              <a:rPr lang="en-US" sz="2400" dirty="0"/>
              <a:t>Nut</a:t>
            </a:r>
          </a:p>
        </p:txBody>
      </p:sp>
      <p:sp>
        <p:nvSpPr>
          <p:cNvPr id="9" name="TextBox 8"/>
          <p:cNvSpPr txBox="1"/>
          <p:nvPr/>
        </p:nvSpPr>
        <p:spPr>
          <a:xfrm>
            <a:off x="1219200" y="5984158"/>
            <a:ext cx="1845377" cy="461665"/>
          </a:xfrm>
          <a:prstGeom prst="rect">
            <a:avLst/>
          </a:prstGeom>
          <a:noFill/>
        </p:spPr>
        <p:txBody>
          <a:bodyPr wrap="none" rtlCol="0">
            <a:spAutoFit/>
          </a:bodyPr>
          <a:lstStyle/>
          <a:p>
            <a:pPr algn="ctr"/>
            <a:r>
              <a:rPr lang="en-US" sz="2400" dirty="0"/>
              <a:t>8-32 screws</a:t>
            </a:r>
          </a:p>
        </p:txBody>
      </p:sp>
    </p:spTree>
    <p:extLst>
      <p:ext uri="{BB962C8B-B14F-4D97-AF65-F5344CB8AC3E}">
        <p14:creationId xmlns:p14="http://schemas.microsoft.com/office/powerpoint/2010/main" val="223350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VEX Motion Subsystem</a:t>
            </a:r>
          </a:p>
        </p:txBody>
      </p:sp>
      <p:sp>
        <p:nvSpPr>
          <p:cNvPr id="3" name="Content Placeholder 2"/>
          <p:cNvSpPr>
            <a:spLocks noGrp="1"/>
          </p:cNvSpPr>
          <p:nvPr>
            <p:ph idx="1"/>
          </p:nvPr>
        </p:nvSpPr>
        <p:spPr/>
        <p:txBody>
          <a:bodyPr/>
          <a:lstStyle/>
          <a:p>
            <a:pPr marL="0" indent="0">
              <a:buNone/>
            </a:pPr>
            <a:r>
              <a:rPr lang="en-US" dirty="0"/>
              <a:t>Components that make a robot move</a:t>
            </a:r>
          </a:p>
          <a:p>
            <a:pPr lvl="1"/>
            <a:r>
              <a:rPr lang="en-US" dirty="0"/>
              <a:t>Gears</a:t>
            </a:r>
          </a:p>
          <a:p>
            <a:pPr lvl="1"/>
            <a:r>
              <a:rPr lang="en-US" dirty="0"/>
              <a:t>Wheels</a:t>
            </a:r>
          </a:p>
          <a:p>
            <a:pPr lvl="1"/>
            <a:r>
              <a:rPr lang="en-US" dirty="0"/>
              <a:t>Motor</a:t>
            </a:r>
          </a:p>
          <a:p>
            <a:pPr lvl="1"/>
            <a:r>
              <a:rPr lang="en-US" dirty="0"/>
              <a:t>Servo</a:t>
            </a: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362200"/>
            <a:ext cx="3414712"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2672" y="4457700"/>
            <a:ext cx="285312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4552" y="6260362"/>
            <a:ext cx="971741" cy="461665"/>
          </a:xfrm>
          <a:prstGeom prst="rect">
            <a:avLst/>
          </a:prstGeom>
          <a:noFill/>
        </p:spPr>
        <p:txBody>
          <a:bodyPr wrap="none" rtlCol="0">
            <a:spAutoFit/>
          </a:bodyPr>
          <a:lstStyle/>
          <a:p>
            <a:pPr algn="ctr"/>
            <a:r>
              <a:rPr lang="en-US" sz="2400" dirty="0"/>
              <a:t>Motor</a:t>
            </a:r>
          </a:p>
        </p:txBody>
      </p:sp>
      <p:sp>
        <p:nvSpPr>
          <p:cNvPr id="9" name="TextBox 8"/>
          <p:cNvSpPr txBox="1"/>
          <p:nvPr/>
        </p:nvSpPr>
        <p:spPr>
          <a:xfrm>
            <a:off x="1324754" y="6286500"/>
            <a:ext cx="989374" cy="461665"/>
          </a:xfrm>
          <a:prstGeom prst="rect">
            <a:avLst/>
          </a:prstGeom>
          <a:noFill/>
        </p:spPr>
        <p:txBody>
          <a:bodyPr wrap="none" rtlCol="0">
            <a:spAutoFit/>
          </a:bodyPr>
          <a:lstStyle/>
          <a:p>
            <a:pPr algn="ctr"/>
            <a:r>
              <a:rPr lang="en-US" sz="2400" dirty="0"/>
              <a:t>Servo</a:t>
            </a:r>
          </a:p>
        </p:txBody>
      </p:sp>
      <p:sp>
        <p:nvSpPr>
          <p:cNvPr id="10" name="TextBox 9"/>
          <p:cNvSpPr txBox="1"/>
          <p:nvPr/>
        </p:nvSpPr>
        <p:spPr>
          <a:xfrm>
            <a:off x="5730350" y="3484360"/>
            <a:ext cx="1023037" cy="461665"/>
          </a:xfrm>
          <a:prstGeom prst="rect">
            <a:avLst/>
          </a:prstGeom>
          <a:noFill/>
        </p:spPr>
        <p:txBody>
          <a:bodyPr wrap="none" rtlCol="0">
            <a:spAutoFit/>
          </a:bodyPr>
          <a:lstStyle/>
          <a:p>
            <a:pPr algn="ctr"/>
            <a:r>
              <a:rPr lang="en-US" sz="2400" dirty="0"/>
              <a:t>Gears</a:t>
            </a:r>
          </a:p>
        </p:txBody>
      </p:sp>
      <p:sp>
        <p:nvSpPr>
          <p:cNvPr id="11" name="TextBox 10"/>
          <p:cNvSpPr txBox="1"/>
          <p:nvPr/>
        </p:nvSpPr>
        <p:spPr>
          <a:xfrm>
            <a:off x="6476042" y="6256374"/>
            <a:ext cx="1212191" cy="461665"/>
          </a:xfrm>
          <a:prstGeom prst="rect">
            <a:avLst/>
          </a:prstGeom>
          <a:noFill/>
        </p:spPr>
        <p:txBody>
          <a:bodyPr wrap="none" rtlCol="0">
            <a:spAutoFit/>
          </a:bodyPr>
          <a:lstStyle/>
          <a:p>
            <a:pPr algn="ctr"/>
            <a:r>
              <a:rPr lang="en-US" sz="2400" dirty="0"/>
              <a:t>Wheels</a:t>
            </a:r>
          </a:p>
        </p:txBody>
      </p:sp>
      <p:pic>
        <p:nvPicPr>
          <p:cNvPr id="7" name="Picture 6" descr="A circuit board&#10;&#10;Description automatically generated">
            <a:extLst>
              <a:ext uri="{FF2B5EF4-FFF2-40B4-BE49-F238E27FC236}">
                <a16:creationId xmlns:a16="http://schemas.microsoft.com/office/drawing/2014/main" id="{7C8E5E3C-1D47-4594-A4DF-0E28AB4368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794" t="-1408" r="25834" b="11178"/>
          <a:stretch/>
        </p:blipFill>
        <p:spPr>
          <a:xfrm>
            <a:off x="866435" y="3962400"/>
            <a:ext cx="1881317" cy="2286000"/>
          </a:xfrm>
          <a:prstGeom prst="rect">
            <a:avLst/>
          </a:prstGeom>
        </p:spPr>
      </p:pic>
      <p:pic>
        <p:nvPicPr>
          <p:cNvPr id="6" name="Picture 5" descr="A close up of a device&#10;&#10;Description automatically generated">
            <a:extLst>
              <a:ext uri="{FF2B5EF4-FFF2-40B4-BE49-F238E27FC236}">
                <a16:creationId xmlns:a16="http://schemas.microsoft.com/office/drawing/2014/main" id="{233A2DCB-1C09-4760-85A2-6BB6245570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946" r="22430"/>
          <a:stretch/>
        </p:blipFill>
        <p:spPr>
          <a:xfrm>
            <a:off x="3266880" y="3962400"/>
            <a:ext cx="1981200" cy="2286000"/>
          </a:xfrm>
          <a:prstGeom prst="rect">
            <a:avLst/>
          </a:prstGeom>
        </p:spPr>
      </p:pic>
    </p:spTree>
    <p:extLst>
      <p:ext uri="{BB962C8B-B14F-4D97-AF65-F5344CB8AC3E}">
        <p14:creationId xmlns:p14="http://schemas.microsoft.com/office/powerpoint/2010/main" val="142888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715962"/>
          </a:xfrm>
        </p:spPr>
        <p:txBody>
          <a:bodyPr/>
          <a:lstStyle/>
          <a:p>
            <a:r>
              <a:rPr lang="en-US" dirty="0"/>
              <a:t>VEX Motion Subsystem</a:t>
            </a:r>
          </a:p>
        </p:txBody>
      </p:sp>
      <p:sp>
        <p:nvSpPr>
          <p:cNvPr id="3" name="Content Placeholder 2"/>
          <p:cNvSpPr>
            <a:spLocks noGrp="1"/>
          </p:cNvSpPr>
          <p:nvPr>
            <p:ph idx="1"/>
          </p:nvPr>
        </p:nvSpPr>
        <p:spPr>
          <a:xfrm>
            <a:off x="457200" y="1570037"/>
            <a:ext cx="8229600" cy="4830763"/>
          </a:xfrm>
        </p:spPr>
        <p:txBody>
          <a:bodyPr/>
          <a:lstStyle/>
          <a:p>
            <a:pPr marL="0" indent="0">
              <a:buNone/>
            </a:pPr>
            <a:r>
              <a:rPr lang="en-US" dirty="0"/>
              <a:t>VEX V5 Smart Motor</a:t>
            </a:r>
          </a:p>
          <a:p>
            <a:pPr lvl="1"/>
            <a:r>
              <a:rPr lang="en-US" dirty="0"/>
              <a:t>Connects to any Smart Port 1–21</a:t>
            </a:r>
          </a:p>
        </p:txBody>
      </p:sp>
      <p:pic>
        <p:nvPicPr>
          <p:cNvPr id="5" name="Picture 4" descr="A close up of a box&#10;&#10;Description automatically generated">
            <a:extLst>
              <a:ext uri="{FF2B5EF4-FFF2-40B4-BE49-F238E27FC236}">
                <a16:creationId xmlns:a16="http://schemas.microsoft.com/office/drawing/2014/main" id="{0C92ABBA-0447-4EE2-80B4-F291F1AE83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67" t="5637" r="24166" b="5637"/>
          <a:stretch/>
        </p:blipFill>
        <p:spPr>
          <a:xfrm>
            <a:off x="457200" y="2895600"/>
            <a:ext cx="2396061" cy="3200400"/>
          </a:xfrm>
          <a:prstGeom prst="rect">
            <a:avLst/>
          </a:prstGeom>
        </p:spPr>
      </p:pic>
      <p:pic>
        <p:nvPicPr>
          <p:cNvPr id="9" name="Picture 8" descr="A close up of electronics&#10;&#10;Description automatically generated">
            <a:extLst>
              <a:ext uri="{FF2B5EF4-FFF2-40B4-BE49-F238E27FC236}">
                <a16:creationId xmlns:a16="http://schemas.microsoft.com/office/drawing/2014/main" id="{B2BEDB23-D5C1-432C-B695-0D8C2ED51C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3" t="515" r="27500" b="8640"/>
          <a:stretch/>
        </p:blipFill>
        <p:spPr>
          <a:xfrm>
            <a:off x="3048000" y="2895600"/>
            <a:ext cx="2737546" cy="3200400"/>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4FEB771D-7B84-457C-B834-D96C5DC63B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333" t="31200" r="33333" b="27440"/>
          <a:stretch/>
        </p:blipFill>
        <p:spPr>
          <a:xfrm rot="16200000">
            <a:off x="5217072" y="2995394"/>
            <a:ext cx="4419600" cy="2514600"/>
          </a:xfrm>
          <a:prstGeom prst="rect">
            <a:avLst/>
          </a:prstGeom>
        </p:spPr>
      </p:pic>
    </p:spTree>
    <p:extLst>
      <p:ext uri="{BB962C8B-B14F-4D97-AF65-F5344CB8AC3E}">
        <p14:creationId xmlns:p14="http://schemas.microsoft.com/office/powerpoint/2010/main" val="27364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VEX Motion Subsystem</a:t>
            </a:r>
          </a:p>
        </p:txBody>
      </p:sp>
      <p:pic>
        <p:nvPicPr>
          <p:cNvPr id="2050" name="Picture 2" descr="C:\Users\gholt\Dropbox (Project Lead The Way)\RobotC Version Update\POE\ManufacturerImages\276-2163-motor_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96240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buNone/>
            </a:pPr>
            <a:r>
              <a:rPr lang="en-US" dirty="0"/>
              <a:t>VEX Servo</a:t>
            </a:r>
          </a:p>
          <a:p>
            <a:r>
              <a:rPr lang="en-US" dirty="0"/>
              <a:t>Similar appearance to a motor</a:t>
            </a:r>
          </a:p>
          <a:p>
            <a:r>
              <a:rPr lang="en-US" dirty="0"/>
              <a:t>Significantly different operation</a:t>
            </a:r>
          </a:p>
          <a:p>
            <a:pPr lvl="1"/>
            <a:r>
              <a:rPr lang="en-US" dirty="0"/>
              <a:t>Motor spins continuously at a power value </a:t>
            </a:r>
          </a:p>
          <a:p>
            <a:pPr lvl="1"/>
            <a:r>
              <a:rPr lang="en-US" dirty="0"/>
              <a:t>Servo rotates to a position between 0 to 100 degrees</a:t>
            </a:r>
          </a:p>
        </p:txBody>
      </p:sp>
    </p:spTree>
    <p:extLst>
      <p:ext uri="{BB962C8B-B14F-4D97-AF65-F5344CB8AC3E}">
        <p14:creationId xmlns:p14="http://schemas.microsoft.com/office/powerpoint/2010/main" val="23352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1E8C0-6B9F-496B-871C-6CD8F01E7583}"/>
              </a:ext>
            </a:extLst>
          </p:cNvPr>
          <p:cNvSpPr txBox="1">
            <a:spLocks/>
          </p:cNvSpPr>
          <p:nvPr/>
        </p:nvSpPr>
        <p:spPr bwMode="auto">
          <a:xfrm>
            <a:off x="499400" y="4876800"/>
            <a:ext cx="8057131" cy="1950720"/>
          </a:xfrm>
          <a:prstGeom prst="rect">
            <a:avLst/>
          </a:prstGeom>
          <a:noFill/>
          <a:ln w="9525">
            <a:solidFill>
              <a:srgbClr val="00386B"/>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a:t>Analog or Digital Sensors (depending on use):</a:t>
            </a:r>
          </a:p>
          <a:p>
            <a:pPr marL="457200" lvl="1" indent="0">
              <a:buNone/>
            </a:pPr>
            <a:r>
              <a:rPr lang="en-US" dirty="0"/>
              <a:t> Optical                               Distance</a:t>
            </a:r>
          </a:p>
        </p:txBody>
      </p:sp>
      <p:sp>
        <p:nvSpPr>
          <p:cNvPr id="16" name="Content Placeholder 2"/>
          <p:cNvSpPr txBox="1">
            <a:spLocks/>
          </p:cNvSpPr>
          <p:nvPr/>
        </p:nvSpPr>
        <p:spPr bwMode="auto">
          <a:xfrm>
            <a:off x="4378554" y="1676400"/>
            <a:ext cx="4177978" cy="3054832"/>
          </a:xfrm>
          <a:prstGeom prst="rect">
            <a:avLst/>
          </a:prstGeom>
          <a:noFill/>
          <a:ln w="9525">
            <a:solidFill>
              <a:srgbClr val="00386B"/>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1200"/>
              </a:spcAft>
            </a:pPr>
            <a:r>
              <a:rPr lang="en-US" dirty="0"/>
              <a:t>Analog Sensor:</a:t>
            </a:r>
          </a:p>
          <a:p>
            <a:pPr marL="457200" lvl="1" indent="0">
              <a:buNone/>
            </a:pPr>
            <a:r>
              <a:rPr lang="en-US" dirty="0"/>
              <a:t>Potentiometer</a:t>
            </a:r>
          </a:p>
        </p:txBody>
      </p:sp>
      <p:sp>
        <p:nvSpPr>
          <p:cNvPr id="13" name="Content Placeholder 2"/>
          <p:cNvSpPr txBox="1">
            <a:spLocks/>
          </p:cNvSpPr>
          <p:nvPr/>
        </p:nvSpPr>
        <p:spPr bwMode="auto">
          <a:xfrm>
            <a:off x="499401" y="1676400"/>
            <a:ext cx="3539199" cy="3054832"/>
          </a:xfrm>
          <a:prstGeom prst="rect">
            <a:avLst/>
          </a:prstGeom>
          <a:noFill/>
          <a:ln w="9525">
            <a:solidFill>
              <a:srgbClr val="00386B"/>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a:t>Digital Sensors:</a:t>
            </a:r>
          </a:p>
          <a:p>
            <a:pPr marL="457200" lvl="1" indent="0">
              <a:spcAft>
                <a:spcPts val="1200"/>
              </a:spcAft>
              <a:buNone/>
            </a:pPr>
            <a:r>
              <a:rPr lang="en-US" dirty="0"/>
              <a:t>Bumper </a:t>
            </a:r>
            <a:br>
              <a:rPr lang="en-US" dirty="0"/>
            </a:br>
            <a:r>
              <a:rPr lang="en-US" dirty="0"/>
              <a:t>Switch</a:t>
            </a:r>
          </a:p>
          <a:p>
            <a:pPr marL="457200" lvl="1" indent="0">
              <a:buNone/>
            </a:pPr>
            <a:r>
              <a:rPr lang="en-US" dirty="0"/>
              <a:t>Limit </a:t>
            </a:r>
            <a:br>
              <a:rPr lang="en-US" dirty="0"/>
            </a:br>
            <a:r>
              <a:rPr lang="en-US" dirty="0"/>
              <a:t>Switch</a:t>
            </a:r>
          </a:p>
          <a:p>
            <a:pPr marL="457200" lvl="1" indent="0">
              <a:buNone/>
            </a:pPr>
            <a:endParaRPr lang="en-US" dirty="0"/>
          </a:p>
        </p:txBody>
      </p:sp>
      <p:sp>
        <p:nvSpPr>
          <p:cNvPr id="2" name="Title 1"/>
          <p:cNvSpPr>
            <a:spLocks noGrp="1"/>
          </p:cNvSpPr>
          <p:nvPr>
            <p:ph type="title"/>
          </p:nvPr>
        </p:nvSpPr>
        <p:spPr>
          <a:xfrm>
            <a:off x="304800" y="152400"/>
            <a:ext cx="8229600" cy="715962"/>
          </a:xfrm>
        </p:spPr>
        <p:txBody>
          <a:bodyPr/>
          <a:lstStyle/>
          <a:p>
            <a:r>
              <a:rPr lang="en-US" dirty="0"/>
              <a:t>VEX Sensors Subsystem</a:t>
            </a:r>
          </a:p>
        </p:txBody>
      </p:sp>
      <p:sp>
        <p:nvSpPr>
          <p:cNvPr id="3" name="Content Placeholder 2"/>
          <p:cNvSpPr>
            <a:spLocks noGrp="1"/>
          </p:cNvSpPr>
          <p:nvPr>
            <p:ph idx="1"/>
          </p:nvPr>
        </p:nvSpPr>
        <p:spPr>
          <a:xfrm>
            <a:off x="326932" y="990600"/>
            <a:ext cx="8229600" cy="658349"/>
          </a:xfrm>
        </p:spPr>
        <p:txBody>
          <a:bodyPr/>
          <a:lstStyle/>
          <a:p>
            <a:pPr marL="0" indent="0">
              <a:buNone/>
            </a:pPr>
            <a:r>
              <a:rPr lang="en-US" dirty="0"/>
              <a:t>Provides inputs that sense the environment</a:t>
            </a:r>
          </a:p>
        </p:txBody>
      </p:sp>
      <p:pic>
        <p:nvPicPr>
          <p:cNvPr id="5" name="Picture 4" descr="A picture containing logo&#10;&#10;Description automatically generated">
            <a:extLst>
              <a:ext uri="{FF2B5EF4-FFF2-40B4-BE49-F238E27FC236}">
                <a16:creationId xmlns:a16="http://schemas.microsoft.com/office/drawing/2014/main" id="{601B9D77-F8BA-42C8-8FA7-F5F1055BB0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000" t="42480" r="33876" b="12400"/>
          <a:stretch/>
        </p:blipFill>
        <p:spPr>
          <a:xfrm>
            <a:off x="2491233" y="2209800"/>
            <a:ext cx="1541445" cy="1280160"/>
          </a:xfrm>
          <a:prstGeom prst="rect">
            <a:avLst/>
          </a:prstGeom>
        </p:spPr>
      </p:pic>
      <p:pic>
        <p:nvPicPr>
          <p:cNvPr id="7" name="Picture 6" descr="A picture containing sitting, table&#10;&#10;Description automatically generated">
            <a:extLst>
              <a:ext uri="{FF2B5EF4-FFF2-40B4-BE49-F238E27FC236}">
                <a16:creationId xmlns:a16="http://schemas.microsoft.com/office/drawing/2014/main" id="{B6E8A1B9-3717-4365-829D-55C89ED2DB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666" t="17413" r="27500" b="23680"/>
          <a:stretch/>
        </p:blipFill>
        <p:spPr>
          <a:xfrm>
            <a:off x="2700514" y="3200400"/>
            <a:ext cx="1332164" cy="1456087"/>
          </a:xfrm>
          <a:prstGeom prst="rect">
            <a:avLst/>
          </a:prstGeom>
        </p:spPr>
      </p:pic>
      <p:pic>
        <p:nvPicPr>
          <p:cNvPr id="9" name="Picture 8" descr="A close up of a device&#10;&#10;Description automatically generated">
            <a:extLst>
              <a:ext uri="{FF2B5EF4-FFF2-40B4-BE49-F238E27FC236}">
                <a16:creationId xmlns:a16="http://schemas.microsoft.com/office/drawing/2014/main" id="{96D83012-DC14-4570-9C51-E5B917F87D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860" t="32454" r="29167" b="21975"/>
          <a:stretch/>
        </p:blipFill>
        <p:spPr>
          <a:xfrm>
            <a:off x="6629400" y="3048000"/>
            <a:ext cx="1764191" cy="1371600"/>
          </a:xfrm>
          <a:prstGeom prst="rect">
            <a:avLst/>
          </a:prstGeom>
        </p:spPr>
      </p:pic>
      <p:pic>
        <p:nvPicPr>
          <p:cNvPr id="11" name="Picture 10" descr="A picture containing sitting, remote, control, table&#10;&#10;Description automatically generated">
            <a:extLst>
              <a:ext uri="{FF2B5EF4-FFF2-40B4-BE49-F238E27FC236}">
                <a16:creationId xmlns:a16="http://schemas.microsoft.com/office/drawing/2014/main" id="{216EAC35-37D6-4D6F-8A8F-CD1416800C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500" t="33707" r="25933" b="16159"/>
          <a:stretch/>
        </p:blipFill>
        <p:spPr>
          <a:xfrm>
            <a:off x="2328200" y="5386552"/>
            <a:ext cx="1710400" cy="1371600"/>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B7D44FC0-E89F-4B5E-B322-00B7555F88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000" t="33707" r="30586" b="17413"/>
          <a:stretch/>
        </p:blipFill>
        <p:spPr>
          <a:xfrm>
            <a:off x="6718633" y="5410200"/>
            <a:ext cx="1663367" cy="1371600"/>
          </a:xfrm>
          <a:prstGeom prst="rect">
            <a:avLst/>
          </a:prstGeom>
        </p:spPr>
      </p:pic>
    </p:spTree>
    <p:extLst>
      <p:ext uri="{BB962C8B-B14F-4D97-AF65-F5344CB8AC3E}">
        <p14:creationId xmlns:p14="http://schemas.microsoft.com/office/powerpoint/2010/main" val="32921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Potentiometer</a:t>
            </a:r>
          </a:p>
        </p:txBody>
      </p:sp>
      <p:sp>
        <p:nvSpPr>
          <p:cNvPr id="3" name="Content Placeholder 2"/>
          <p:cNvSpPr>
            <a:spLocks noGrp="1"/>
          </p:cNvSpPr>
          <p:nvPr>
            <p:ph idx="1"/>
          </p:nvPr>
        </p:nvSpPr>
        <p:spPr>
          <a:xfrm>
            <a:off x="457200" y="1295401"/>
            <a:ext cx="8229600" cy="2590800"/>
          </a:xfrm>
        </p:spPr>
        <p:txBody>
          <a:bodyPr/>
          <a:lstStyle/>
          <a:p>
            <a:r>
              <a:rPr lang="en-US" dirty="0"/>
              <a:t>How It Works</a:t>
            </a:r>
          </a:p>
          <a:p>
            <a:pPr lvl="1"/>
            <a:r>
              <a:rPr lang="en-US" dirty="0"/>
              <a:t>Analog sensor</a:t>
            </a:r>
          </a:p>
          <a:p>
            <a:pPr lvl="1"/>
            <a:r>
              <a:rPr lang="en-US" dirty="0"/>
              <a:t>Measures rotation of a shaft </a:t>
            </a:r>
            <a:br>
              <a:rPr lang="en-US" dirty="0"/>
            </a:br>
            <a:r>
              <a:rPr lang="en-US" dirty="0"/>
              <a:t>between 0 and ~265 degrees</a:t>
            </a:r>
          </a:p>
          <a:p>
            <a:pPr lvl="1"/>
            <a:r>
              <a:rPr lang="en-US" dirty="0"/>
              <a:t>Returns a value range with maximum of 4095</a:t>
            </a:r>
          </a:p>
          <a:p>
            <a:endParaRPr lang="en-US" dirty="0"/>
          </a:p>
        </p:txBody>
      </p:sp>
      <p:sp>
        <p:nvSpPr>
          <p:cNvPr id="6" name="Content Placeholder 2"/>
          <p:cNvSpPr txBox="1">
            <a:spLocks/>
          </p:cNvSpPr>
          <p:nvPr/>
        </p:nvSpPr>
        <p:spPr bwMode="auto">
          <a:xfrm>
            <a:off x="457200" y="4038601"/>
            <a:ext cx="82296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a:t>Caution</a:t>
            </a:r>
          </a:p>
          <a:p>
            <a:pPr lvl="1"/>
            <a:r>
              <a:rPr lang="en-US" dirty="0"/>
              <a:t>Internal mechanical stops prevent potentiometer from turning a full revolution</a:t>
            </a:r>
          </a:p>
          <a:p>
            <a:pPr lvl="1"/>
            <a:r>
              <a:rPr lang="en-US" dirty="0"/>
              <a:t>Excess torque against internal mechanical stops cause them to wear away</a:t>
            </a:r>
          </a:p>
        </p:txBody>
      </p:sp>
      <p:pic>
        <p:nvPicPr>
          <p:cNvPr id="1028" name="Picture 4" descr="C:\Users\emork\Dropbox (Project Lead The Way)\Documents\PoE Critical Design Review\Unit 3\Lesson 3.1\Potentiome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2743200" cy="29591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mork\Dropbox (Project Lead The Way)\Documents\PoE Critical Design Review\Unit 3\Lesson 3.1\Potentiometer_highligh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2743200" cy="29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11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 - &amp;quot;VEX Robotics Platform and ROBOTC Software&amp;quot;&quot;/&gt;&lt;property id=&quot;20307&quot; value=&quot;256&quot;/&gt;&lt;/object&gt;&lt;object type=&quot;3&quot; unique_id=&quot;10047&quot;&gt;&lt;property id=&quot;20148&quot; value=&quot;5&quot;/&gt;&lt;property id=&quot;20300&quot; value=&quot;Slide 13 - &amp;quot;VEX Cortex Microcontroller&amp;quot;&quot;/&gt;&lt;property id=&quot;20307&quot; value=&quot;258&quot;/&gt;&lt;/object&gt;&lt;object type=&quot;3&quot; unique_id=&quot;10048&quot;&gt;&lt;property id=&quot;20148&quot; value=&quot;5&quot;/&gt;&lt;property id=&quot;20300&quot; value=&quot;Slide 26 - &amp;quot;References&amp;quot;&quot;/&gt;&lt;property id=&quot;20307&quot; value=&quot;259&quot;/&gt;&lt;/object&gt;&lt;object type=&quot;3&quot; unique_id=&quot;10535&quot;&gt;&lt;property id=&quot;20148&quot; value=&quot;5&quot;/&gt;&lt;property id=&quot;20300&quot; value=&quot;Slide 2 - &amp;quot;VEX Robotics Platform&amp;quot;&quot;/&gt;&lt;property id=&quot;20307&quot; value=&quot;262&quot;/&gt;&lt;/object&gt;&lt;object type=&quot;3&quot; unique_id=&quot;10536&quot;&gt;&lt;property id=&quot;20148&quot; value=&quot;5&quot;/&gt;&lt;property id=&quot;20300&quot; value=&quot;Slide 14 - &amp;quot;ROBOTC Software&amp;quot;&quot;/&gt;&lt;property id=&quot;20307&quot; value=&quot;261&quot;/&gt;&lt;/object&gt;&lt;object type=&quot;3&quot; unique_id=&quot;10537&quot;&gt;&lt;property id=&quot;20148&quot; value=&quot;5&quot;/&gt;&lt;property id=&quot;20300&quot; value=&quot;Slide 15 - &amp;quot;Industry Standard Coding&amp;quot;&quot;/&gt;&lt;property id=&quot;20307&quot; value=&quot;260&quot;/&gt;&lt;/object&gt;&lt;object type=&quot;3&quot; unique_id=&quot;10538&quot;&gt;&lt;property id=&quot;20148&quot; value=&quot;5&quot;/&gt;&lt;property id=&quot;20300&quot; value=&quot;Slide 16 - &amp;quot;Industry Standard Skillsets&amp;quot;&quot;/&gt;&lt;property id=&quot;20307&quot; value=&quot;263&quot;/&gt;&lt;/object&gt;&lt;object type=&quot;3&quot; unique_id=&quot;10539&quot;&gt;&lt;property id=&quot;20148&quot; value=&quot;5&quot;/&gt;&lt;property id=&quot;20300&quot; value=&quot;Slide 17 - &amp;quot;ROBOTC Start Page&amp;quot;&quot;/&gt;&lt;property id=&quot;20307&quot; value=&quot;265&quot;/&gt;&lt;/object&gt;&lt;object type=&quot;3&quot; unique_id=&quot;10540&quot;&gt;&lt;property id=&quot;20148&quot; value=&quot;5&quot;/&gt;&lt;property id=&quot;20300&quot; value=&quot;Slide 19 - &amp;quot;Sample Programs&amp;quot;&quot;/&gt;&lt;property id=&quot;20307&quot; value=&quot;266&quot;/&gt;&lt;/object&gt;&lt;object type=&quot;3&quot; unique_id=&quot;10541&quot;&gt;&lt;property id=&quot;20148&quot; value=&quot;5&quot;/&gt;&lt;property id=&quot;20300&quot; value=&quot;Slide 21 - &amp;quot;ROBOTC Help&amp;quot;&quot;/&gt;&lt;property id=&quot;20307&quot; value=&quot;267&quot;/&gt;&lt;/object&gt;&lt;object type=&quot;3&quot; unique_id=&quot;10542&quot;&gt;&lt;property id=&quot;20148&quot; value=&quot;5&quot;/&gt;&lt;property id=&quot;20300&quot; value=&quot;Slide 22 - &amp;quot;Function Library&amp;quot;&quot;/&gt;&lt;property id=&quot;20307&quot; value=&quot;264&quot;/&gt;&lt;/object&gt;&lt;object type=&quot;3&quot; unique_id=&quot;10543&quot;&gt;&lt;property id=&quot;20148&quot; value=&quot;5&quot;/&gt;&lt;property id=&quot;20300&quot; value=&quot;Slide 23 - &amp;quot;Menu Level&amp;quot;&quot;/&gt;&lt;property id=&quot;20307&quot; value=&quot;268&quot;/&gt;&lt;/object&gt;&lt;object type=&quot;3&quot; unique_id=&quot;10628&quot;&gt;&lt;property id=&quot;20148&quot; value=&quot;5&quot;/&gt;&lt;property id=&quot;20300&quot; value=&quot;Slide 3 - &amp;quot;VEX Structure Subsystem&amp;quot;&quot;/&gt;&lt;property id=&quot;20307&quot; value=&quot;269&quot;/&gt;&lt;/object&gt;&lt;object type=&quot;3&quot; unique_id=&quot;10629&quot;&gt;&lt;property id=&quot;20148&quot; value=&quot;5&quot;/&gt;&lt;property id=&quot;20300&quot; value=&quot;Slide 4 - &amp;quot;VEX Structure Subsystem&amp;quot;&quot;/&gt;&lt;property id=&quot;20307&quot; value=&quot;270&quot;/&gt;&lt;/object&gt;&lt;object type=&quot;3&quot; unique_id=&quot;10630&quot;&gt;&lt;property id=&quot;20148&quot; value=&quot;5&quot;/&gt;&lt;property id=&quot;20300&quot; value=&quot;Slide 5 - &amp;quot;VEX Motion Subsystem&amp;quot;&quot;/&gt;&lt;property id=&quot;20307&quot; value=&quot;271&quot;/&gt;&lt;/object&gt;&lt;object type=&quot;3&quot; unique_id=&quot;10631&quot;&gt;&lt;property id=&quot;20148&quot; value=&quot;5&quot;/&gt;&lt;property id=&quot;20300&quot; value=&quot;Slide 8 - &amp;quot;VEX Sensors Subsystem&amp;quot;&quot;/&gt;&lt;property id=&quot;20307&quot; value=&quot;272&quot;/&gt;&lt;/object&gt;&lt;object type=&quot;3&quot; unique_id=&quot;11253&quot;&gt;&lt;property id=&quot;20148&quot; value=&quot;5&quot;/&gt;&lt;property id=&quot;20300&quot; value=&quot;Slide 6 - &amp;quot;VEX Motion Subsystem – Motors&amp;quot;&quot;/&gt;&lt;property id=&quot;20307&quot; value=&quot;273&quot;/&gt;&lt;/object&gt;&lt;object type=&quot;3&quot; unique_id=&quot;11254&quot;&gt;&lt;property id=&quot;20148&quot; value=&quot;5&quot;/&gt;&lt;property id=&quot;20300&quot; value=&quot;Slide 7 - &amp;quot;VEX Motion Subsystem – Servos&amp;quot;&quot;/&gt;&lt;property id=&quot;20307&quot; value=&quot;274&quot;/&gt;&lt;/object&gt;&lt;object type=&quot;3&quot; unique_id=&quot;11355&quot;&gt;&lt;property id=&quot;20148&quot; value=&quot;5&quot;/&gt;&lt;property id=&quot;20300&quot; value=&quot;Slide 18 - &amp;quot;Platform Type&amp;quot;&quot;/&gt;&lt;property id=&quot;20307&quot; value=&quot;276&quot;/&gt;&lt;/object&gt;&lt;object type=&quot;3&quot; unique_id=&quot;11356&quot;&gt;&lt;property id=&quot;20148&quot; value=&quot;5&quot;/&gt;&lt;property id=&quot;20300&quot; value=&quot;Slide 20 - &amp;quot;Comments&amp;quot;&quot;/&gt;&lt;property id=&quot;20307&quot; value=&quot;277&quot;/&gt;&lt;/object&gt;&lt;object type=&quot;3&quot; unique_id=&quot;11357&quot;&gt;&lt;property id=&quot;20148&quot; value=&quot;5&quot;/&gt;&lt;property id=&quot;20300&quot; value=&quot;Slide 24 - &amp;quot;Motors and Sensor Setup&amp;quot;&quot;/&gt;&lt;property id=&quot;20307&quot; value=&quot;278&quot;/&gt;&lt;/object&gt;&lt;object type=&quot;3&quot; unique_id=&quot;11358&quot;&gt;&lt;property id=&quot;20148&quot; value=&quot;5&quot;/&gt;&lt;property id=&quot;20300&quot; value=&quot;Slide 25 - &amp;quot;VEX Cortex Download Method&amp;quot;&quot;/&gt;&lt;property id=&quot;20307&quot; value=&quot;279&quot;/&gt;&lt;/object&gt;&lt;object type=&quot;3&quot; unique_id=&quot;12580&quot;&gt;&lt;property id=&quot;20148&quot; value=&quot;5&quot;/&gt;&lt;property id=&quot;20300&quot; value=&quot;Slide 9 - &amp;quot;Potentiometers&amp;quot;&quot;/&gt;&lt;property id=&quot;20307&quot; value=&quot;280&quot;/&gt;&lt;/object&gt;&lt;object type=&quot;3&quot; unique_id=&quot;12581&quot;&gt;&lt;property id=&quot;20148&quot; value=&quot;5&quot;/&gt;&lt;property id=&quot;20300&quot; value=&quot;Slide 10 - &amp;quot;Quadrature Shaft Encoders&amp;quot;&quot;/&gt;&lt;property id=&quot;20307&quot; value=&quot;281&quot;/&gt;&lt;/object&gt;&lt;object type=&quot;3&quot; unique_id=&quot;12582&quot;&gt;&lt;property id=&quot;20148&quot; value=&quot;5&quot;/&gt;&lt;property id=&quot;20300&quot; value=&quot;Slide 11 - &amp;quot;Ultrasonic&amp;quot;&quot;/&gt;&lt;property id=&quot;20307&quot; value=&quot;282&quot;/&gt;&lt;/object&gt;&lt;object type=&quot;3&quot; unique_id=&quot;12583&quot;&gt;&lt;property id=&quot;20148&quot; value=&quot;5&quot;/&gt;&lt;property id=&quot;20300&quot; value=&quot;Slide 12 - &amp;quot;Ultrasonic&amp;quot;&quot;/&gt;&lt;property id=&quot;20307&quot; value=&quot;283&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8466</TotalTime>
  <Words>727</Words>
  <Application>Microsoft Office PowerPoint</Application>
  <PresentationFormat>On-screen Show (4:3)</PresentationFormat>
  <Paragraphs>116</Paragraphs>
  <Slides>14</Slides>
  <Notes>7</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14</vt:i4>
      </vt:variant>
    </vt:vector>
  </HeadingPairs>
  <TitlesOfParts>
    <vt:vector size="17" baseType="lpstr">
      <vt:lpstr>Arial</vt:lpstr>
      <vt:lpstr>PowerPointTemplateAE_2009_1217_NEW NEW Template</vt:lpstr>
      <vt:lpstr>1_Custom Design</vt:lpstr>
      <vt:lpstr>PowerPoint Presentation</vt:lpstr>
      <vt:lpstr>VEX V5 Robotics Platform: Testbed for Learning Programming</vt:lpstr>
      <vt:lpstr>VEX Structure Subsystem</vt:lpstr>
      <vt:lpstr>VEX Structure Subsystem</vt:lpstr>
      <vt:lpstr>VEX Motion Subsystem</vt:lpstr>
      <vt:lpstr>VEX Motion Subsystem</vt:lpstr>
      <vt:lpstr>VEX Motion Subsystem</vt:lpstr>
      <vt:lpstr>VEX Sensors Subsystem</vt:lpstr>
      <vt:lpstr>Potentiometer</vt:lpstr>
      <vt:lpstr>V5 Distance Sensor</vt:lpstr>
      <vt:lpstr>Optical Sensor Color Mode</vt:lpstr>
      <vt:lpstr>VEX V5 Brain</vt:lpstr>
      <vt:lpstr>VEX V5 Brain – Smart Ports</vt:lpstr>
      <vt:lpstr>VEX V5 Brain – 3-Wire Ports</vt:lpstr>
    </vt:vector>
  </TitlesOfParts>
  <Company>Project Lead The Way,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3.1.1 VEX Robotics Platform and ROBOTC Software</dc:title>
  <dc:subject>PoE - Unit 3</dc:subject>
  <dc:creator>PLTW</dc:creator>
  <cp:lastModifiedBy>John Crandall</cp:lastModifiedBy>
  <cp:revision>151</cp:revision>
  <dcterms:created xsi:type="dcterms:W3CDTF">2010-01-04T14:07:12Z</dcterms:created>
  <dcterms:modified xsi:type="dcterms:W3CDTF">2023-04-05T17:05:46Z</dcterms:modified>
</cp:coreProperties>
</file>