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  <p:embeddedFont>
      <p:font typeface="Montserra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50cf45b4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50cf45b4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Claire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4da9f390b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4da9f390b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50cf45b4b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50cf45b4b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ea42a8a75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ea42a8a75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50cf45b4bf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50cf45b4b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 &amp; Claire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81a81c1bb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81a81c1bb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d6438de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7d6438de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5c1617e38_1_7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45" name="Google Shape;145;g295c1617e38_1_7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6" name="Google Shape;146;g295c1617e38_1_7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295c1617e38_1_7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 I'm gonna introduce our DECA community service project: Operation Christmas Child, otherwise known as OCC.</a:t>
            </a:r>
            <a:endParaRPr/>
          </a:p>
        </p:txBody>
      </p:sp>
      <p:sp>
        <p:nvSpPr>
          <p:cNvPr id="148" name="Google Shape;148;g295c1617e38_1_7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49" name="Google Shape;149;g295c1617e38_1_7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95c1617e38_1_9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65" name="Google Shape;165;g295c1617e38_1_9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6" name="Google Shape;166;g295c1617e38_1_9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295c1617e38_1_9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OCC is a Christian organization that helps spread the word of Jesus by packing shoeboxes and sending them around the world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shoeboxes have things like toys, school supplies, personal care items, and other objects that helps make an impact into each child's' life.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being packed, the shoeboxes are delivered to OCC's local church partners, and then sent around the world.</a:t>
            </a:r>
            <a:endParaRPr/>
          </a:p>
        </p:txBody>
      </p:sp>
      <p:sp>
        <p:nvSpPr>
          <p:cNvPr id="168" name="Google Shape;168;g295c1617e38_1_9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69" name="Google Shape;169;g295c1617e38_1_9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5c1617e38_1_120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91" name="Google Shape;191;g295c1617e38_1_120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2" name="Google Shape;192;g295c1617e38_1_120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295c1617e38_1_12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our DECA chapter specifically, first we'll be purhcasing items to be placed into the boxes. Your mentors have already purchased most o fhte items, but make sure to reach out to them if you want ot help contirbute.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Second, we'll be hosting a packing day where all members are expected to come out and help place the items into the shoeboxes. </a:t>
            </a:r>
            <a:endParaRPr/>
          </a:p>
        </p:txBody>
      </p:sp>
      <p:sp>
        <p:nvSpPr>
          <p:cNvPr id="194" name="Google Shape;194;g295c1617e38_1_120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95" name="Google Shape;195;g295c1617e38_1_120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95c1617e38_1_15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27" name="Google Shape;227;g295c1617e38_1_15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8" name="Google Shape;228;g295c1617e38_1_155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95c1617e38_1_15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are some highlights of OCC from last year!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see the assemblyline and generally everyone having a pretty good time!</a:t>
            </a:r>
            <a:endParaRPr/>
          </a:p>
        </p:txBody>
      </p:sp>
      <p:sp>
        <p:nvSpPr>
          <p:cNvPr id="230" name="Google Shape;230;g295c1617e38_1_155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31" name="Google Shape;231;g295c1617e38_1_155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95c1617e38_1_17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50" name="Google Shape;250;g295c1617e38_1_17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51" name="Google Shape;251;g295c1617e38_1_177:notes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295c1617e38_1_17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year, out OCC packing party will be after school on the Tuesday after Mock Conference, so November 14th in rooms G105-G107. I'll be sending out an email for this as the date comes closer, but check your email for more specifics!</a:t>
            </a:r>
            <a:endParaRPr/>
          </a:p>
        </p:txBody>
      </p:sp>
      <p:sp>
        <p:nvSpPr>
          <p:cNvPr id="253" name="Google Shape;253;g295c1617e38_1_177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54" name="Google Shape;254;g295c1617e38_1_177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53e28220a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53e28220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4da9f390b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4da9f390b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5.jpg"/><Relationship Id="rId5" Type="http://schemas.openxmlformats.org/officeDocument/2006/relationships/image" Target="../media/image12.png"/><Relationship Id="rId6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34.png"/><Relationship Id="rId5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25.png"/><Relationship Id="rId7" Type="http://schemas.openxmlformats.org/officeDocument/2006/relationships/image" Target="../media/image6.png"/><Relationship Id="rId8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6.png"/><Relationship Id="rId11" Type="http://schemas.openxmlformats.org/officeDocument/2006/relationships/image" Target="../media/image29.jpg"/><Relationship Id="rId10" Type="http://schemas.openxmlformats.org/officeDocument/2006/relationships/image" Target="../media/image28.jpg"/><Relationship Id="rId12" Type="http://schemas.openxmlformats.org/officeDocument/2006/relationships/image" Target="../media/image27.jpg"/><Relationship Id="rId9" Type="http://schemas.openxmlformats.org/officeDocument/2006/relationships/image" Target="../media/image17.jp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72CE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015888" y="-2009789"/>
            <a:ext cx="5182473" cy="920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5">
            <a:alphaModFix/>
          </a:blip>
          <a:srcRect b="0" l="635" r="0" t="1166"/>
          <a:stretch/>
        </p:blipFill>
        <p:spPr>
          <a:xfrm>
            <a:off x="0" y="5650"/>
            <a:ext cx="9202650" cy="5165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25"/>
          <p:cNvGrpSpPr/>
          <p:nvPr/>
        </p:nvGrpSpPr>
        <p:grpSpPr>
          <a:xfrm>
            <a:off x="1910647" y="860576"/>
            <a:ext cx="5322716" cy="991029"/>
            <a:chOff x="1652991" y="2976150"/>
            <a:chExt cx="5761762" cy="1160999"/>
          </a:xfrm>
        </p:grpSpPr>
        <p:pic>
          <p:nvPicPr>
            <p:cNvPr id="133" name="Google Shape;133;p25"/>
            <p:cNvPicPr preferRelativeResize="0"/>
            <p:nvPr/>
          </p:nvPicPr>
          <p:blipFill rotWithShape="1">
            <a:blip r:embed="rId6">
              <a:alphaModFix/>
            </a:blip>
            <a:srcRect b="0" l="28663" r="1949" t="29612"/>
            <a:stretch/>
          </p:blipFill>
          <p:spPr>
            <a:xfrm>
              <a:off x="2950882" y="2976150"/>
              <a:ext cx="4463871" cy="1160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25"/>
            <p:cNvPicPr preferRelativeResize="0"/>
            <p:nvPr/>
          </p:nvPicPr>
          <p:blipFill rotWithShape="1">
            <a:blip r:embed="rId6">
              <a:alphaModFix/>
            </a:blip>
            <a:srcRect b="0" l="0" r="73855" t="0"/>
            <a:stretch/>
          </p:blipFill>
          <p:spPr>
            <a:xfrm>
              <a:off x="1652991" y="2976150"/>
              <a:ext cx="1183884" cy="1160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25"/>
          <p:cNvSpPr txBox="1"/>
          <p:nvPr/>
        </p:nvSpPr>
        <p:spPr>
          <a:xfrm>
            <a:off x="3128704" y="175549"/>
            <a:ext cx="28866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Welcome To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25"/>
          <p:cNvSpPr txBox="1"/>
          <p:nvPr/>
        </p:nvSpPr>
        <p:spPr>
          <a:xfrm>
            <a:off x="454674" y="1955475"/>
            <a:ext cx="8304900" cy="13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Please make your way to your mentor pod!</a:t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G107 - Pods 1-6</a:t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G106 - Pods 7-12</a:t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G105 - Pods 13 - 18</a:t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G143 - Pods 19 - 24</a:t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G144 - Pods 25 - 30</a:t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Other Announcements</a:t>
            </a:r>
            <a:endParaRPr b="1" sz="30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381225" y="1101775"/>
            <a:ext cx="8302200" cy="4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●"/>
            </a:pPr>
            <a: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VCMC Schedule is out!</a:t>
            </a:r>
            <a:r>
              <a:rPr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 (attached in email)</a:t>
            </a:r>
            <a:endParaRPr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○"/>
            </a:pPr>
            <a: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Double check your schedule to confirm there are no errors</a:t>
            </a:r>
            <a:endParaRPr b="1"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●"/>
            </a:pPr>
            <a: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Chapter Merch Distribution</a:t>
            </a:r>
            <a:endParaRPr b="1"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○"/>
            </a:pPr>
            <a: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No size exchanges</a:t>
            </a:r>
            <a:endParaRPr b="1"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■"/>
            </a:pPr>
            <a:r>
              <a:rPr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Need to trade with others</a:t>
            </a:r>
            <a:endParaRPr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○"/>
            </a:pPr>
            <a:r>
              <a:rPr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MENTORS - Mark T-shirts given out on sheet</a:t>
            </a:r>
            <a:endParaRPr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California DECA Events</a:t>
            </a:r>
            <a:endParaRPr b="1" sz="30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420900" y="1197500"/>
            <a:ext cx="8302200" cy="3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●"/>
            </a:pPr>
            <a: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Champ Camp</a:t>
            </a:r>
            <a:endParaRPr b="1"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○"/>
            </a:pPr>
            <a:r>
              <a:rPr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Zoom webinar workshops from ICDC winner (recorded &amp; published)</a:t>
            </a:r>
            <a:endParaRPr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●"/>
            </a:pPr>
            <a: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Pin Design Competition</a:t>
            </a:r>
            <a:endParaRPr b="1"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300"/>
              <a:buFont typeface="Montserrat"/>
              <a:buChar char="●"/>
            </a:pPr>
            <a: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Business Pitch Competition</a:t>
            </a:r>
            <a:endParaRPr b="1"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All of the links for these are in the email we sent!</a:t>
            </a:r>
            <a:br>
              <a:rPr b="1"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3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VC DECA will not provide support for these events</a:t>
            </a:r>
            <a:endParaRPr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/>
          <p:nvPr/>
        </p:nvSpPr>
        <p:spPr>
          <a:xfrm>
            <a:off x="428375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Before Going into Mentor Pods…</a:t>
            </a:r>
            <a:endParaRPr b="1" sz="30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36"/>
          <p:cNvSpPr txBox="1"/>
          <p:nvPr/>
        </p:nvSpPr>
        <p:spPr>
          <a:xfrm>
            <a:off x="428375" y="1349900"/>
            <a:ext cx="8302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36"/>
          <p:cNvSpPr txBox="1"/>
          <p:nvPr/>
        </p:nvSpPr>
        <p:spPr>
          <a:xfrm>
            <a:off x="238650" y="1288525"/>
            <a:ext cx="4793700" cy="24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600"/>
              <a:buFont typeface="Montserrat"/>
              <a:buChar char="●"/>
            </a:pPr>
            <a:r>
              <a:rPr b="1" lang="en" sz="26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Mandatory Exit Ticket Quiz :)</a:t>
            </a:r>
            <a:endParaRPr b="1" sz="26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600"/>
              <a:buFont typeface="Montserrat"/>
              <a:buChar char="○"/>
            </a:pPr>
            <a:r>
              <a:rPr lang="en" sz="26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Must complete w/ 100%</a:t>
            </a:r>
            <a:endParaRPr sz="26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937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600"/>
              <a:buFont typeface="Montserrat"/>
              <a:buChar char="○"/>
            </a:pPr>
            <a:r>
              <a:rPr lang="en" sz="26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Show your Mentor</a:t>
            </a:r>
            <a:endParaRPr sz="26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3" name="Google Shape;3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550" y="1647975"/>
            <a:ext cx="3042401" cy="304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7"/>
          <p:cNvPicPr preferRelativeResize="0"/>
          <p:nvPr/>
        </p:nvPicPr>
        <p:blipFill rotWithShape="1">
          <a:blip r:embed="rId3">
            <a:alphaModFix/>
          </a:blip>
          <a:srcRect b="0" l="635" r="0" t="1166"/>
          <a:stretch/>
        </p:blipFill>
        <p:spPr>
          <a:xfrm>
            <a:off x="-29325" y="-10825"/>
            <a:ext cx="9202650" cy="516514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 txBox="1"/>
          <p:nvPr>
            <p:ph idx="4294967295" type="title"/>
          </p:nvPr>
        </p:nvSpPr>
        <p:spPr>
          <a:xfrm>
            <a:off x="460950" y="3035054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0072CE"/>
                </a:solidFill>
                <a:latin typeface="Raleway"/>
                <a:ea typeface="Raleway"/>
                <a:cs typeface="Raleway"/>
                <a:sym typeface="Raleway"/>
              </a:rPr>
              <a:t>Any Questions? </a:t>
            </a:r>
            <a:endParaRPr b="1" sz="6000">
              <a:solidFill>
                <a:srgbClr val="0072C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0" name="Google Shape;31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1175"/>
            <a:ext cx="8839204" cy="297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2475" y="3453875"/>
            <a:ext cx="1603349" cy="160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/>
        </p:nvSpPr>
        <p:spPr>
          <a:xfrm>
            <a:off x="257425" y="8945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MENTOR POD TIME!!</a:t>
            </a:r>
            <a:endParaRPr b="1" sz="96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38"/>
          <p:cNvSpPr txBox="1"/>
          <p:nvPr/>
        </p:nvSpPr>
        <p:spPr>
          <a:xfrm>
            <a:off x="428375" y="1349900"/>
            <a:ext cx="8302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38"/>
          <p:cNvSpPr txBox="1"/>
          <p:nvPr/>
        </p:nvSpPr>
        <p:spPr>
          <a:xfrm>
            <a:off x="-1866450" y="649475"/>
            <a:ext cx="4793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Upcoming Milestones</a:t>
            </a:r>
            <a:endParaRPr b="1" sz="30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381225" y="1101775"/>
            <a:ext cx="8302200" cy="28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ontserrat"/>
              <a:buChar char="●"/>
            </a:pPr>
            <a:r>
              <a:rPr b="1" lang="en" sz="24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VCMC Written Submission</a:t>
            </a:r>
            <a:endParaRPr b="1" sz="24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Montserrat"/>
              <a:buChar char="○"/>
            </a:pPr>
            <a:r>
              <a:rPr b="1" lang="en" sz="24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CLOSES 11/3 at 11:59 PM</a:t>
            </a:r>
            <a:endParaRPr b="1" sz="24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400"/>
              <a:buFont typeface="Montserrat"/>
              <a:buChar char="○"/>
            </a:pPr>
            <a:r>
              <a:rPr b="1" lang="en" sz="24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Executive Summary MUST be submitted to your MENTOR by them</a:t>
            </a:r>
            <a:endParaRPr b="1" sz="24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400"/>
              <a:buFont typeface="Montserrat"/>
              <a:buChar char="●"/>
            </a:pPr>
            <a:r>
              <a:rPr b="1" lang="en" sz="24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VCMC is in 10 days!</a:t>
            </a:r>
            <a:endParaRPr b="1" sz="24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BD0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27"/>
          <p:cNvGrpSpPr/>
          <p:nvPr/>
        </p:nvGrpSpPr>
        <p:grpSpPr>
          <a:xfrm>
            <a:off x="514350" y="442021"/>
            <a:ext cx="8115140" cy="4150783"/>
            <a:chOff x="0" y="-38100"/>
            <a:chExt cx="4274726" cy="2186464"/>
          </a:xfrm>
        </p:grpSpPr>
        <p:sp>
          <p:nvSpPr>
            <p:cNvPr id="152" name="Google Shape;152;p27"/>
            <p:cNvSpPr/>
            <p:nvPr/>
          </p:nvSpPr>
          <p:spPr>
            <a:xfrm>
              <a:off x="0" y="0"/>
              <a:ext cx="4274726" cy="2148363"/>
            </a:xfrm>
            <a:custGeom>
              <a:rect b="b" l="l" r="r" t="t"/>
              <a:pathLst>
                <a:path extrusionOk="0" h="2148363" w="4274726">
                  <a:moveTo>
                    <a:pt x="32913" y="0"/>
                  </a:moveTo>
                  <a:lnTo>
                    <a:pt x="4241813" y="0"/>
                  </a:lnTo>
                  <a:cubicBezTo>
                    <a:pt x="4259990" y="0"/>
                    <a:pt x="4274726" y="14736"/>
                    <a:pt x="4274726" y="32913"/>
                  </a:cubicBezTo>
                  <a:lnTo>
                    <a:pt x="4274726" y="2115451"/>
                  </a:lnTo>
                  <a:cubicBezTo>
                    <a:pt x="4274726" y="2133628"/>
                    <a:pt x="4259990" y="2148363"/>
                    <a:pt x="4241813" y="2148363"/>
                  </a:cubicBezTo>
                  <a:lnTo>
                    <a:pt x="32913" y="2148363"/>
                  </a:lnTo>
                  <a:cubicBezTo>
                    <a:pt x="14736" y="2148363"/>
                    <a:pt x="0" y="2133628"/>
                    <a:pt x="0" y="2115451"/>
                  </a:cubicBezTo>
                  <a:lnTo>
                    <a:pt x="0" y="32913"/>
                  </a:lnTo>
                  <a:cubicBezTo>
                    <a:pt x="0" y="14736"/>
                    <a:pt x="14736" y="0"/>
                    <a:pt x="329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7"/>
            <p:cNvSpPr txBox="1"/>
            <p:nvPr/>
          </p:nvSpPr>
          <p:spPr>
            <a:xfrm>
              <a:off x="0" y="-38100"/>
              <a:ext cx="4274726" cy="2186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27"/>
          <p:cNvSpPr txBox="1"/>
          <p:nvPr/>
        </p:nvSpPr>
        <p:spPr>
          <a:xfrm>
            <a:off x="916228" y="1480675"/>
            <a:ext cx="54180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3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OPERATION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3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63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CHILD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7"/>
          <p:cNvSpPr/>
          <p:nvPr/>
        </p:nvSpPr>
        <p:spPr>
          <a:xfrm flipH="1">
            <a:off x="5417800" y="1654788"/>
            <a:ext cx="4572000" cy="4626945"/>
          </a:xfrm>
          <a:custGeom>
            <a:rect b="b" l="l" r="r" t="t"/>
            <a:pathLst>
              <a:path extrusionOk="0" h="9253890" w="9144000">
                <a:moveTo>
                  <a:pt x="9144000" y="0"/>
                </a:moveTo>
                <a:lnTo>
                  <a:pt x="0" y="0"/>
                </a:lnTo>
                <a:lnTo>
                  <a:pt x="0" y="9253890"/>
                </a:lnTo>
                <a:lnTo>
                  <a:pt x="9144000" y="9253890"/>
                </a:lnTo>
                <a:lnTo>
                  <a:pt x="9144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27"/>
          <p:cNvSpPr/>
          <p:nvPr/>
        </p:nvSpPr>
        <p:spPr>
          <a:xfrm rot="6865105">
            <a:off x="42582" y="3197973"/>
            <a:ext cx="1914891" cy="3591823"/>
          </a:xfrm>
          <a:custGeom>
            <a:rect b="b" l="l" r="r" t="t"/>
            <a:pathLst>
              <a:path extrusionOk="0" h="7183646" w="3829781">
                <a:moveTo>
                  <a:pt x="3829781" y="7183646"/>
                </a:moveTo>
                <a:lnTo>
                  <a:pt x="0" y="7183646"/>
                </a:lnTo>
                <a:lnTo>
                  <a:pt x="0" y="0"/>
                </a:lnTo>
                <a:lnTo>
                  <a:pt x="3829781" y="0"/>
                </a:lnTo>
                <a:lnTo>
                  <a:pt x="3829781" y="7183646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27"/>
          <p:cNvSpPr txBox="1"/>
          <p:nvPr/>
        </p:nvSpPr>
        <p:spPr>
          <a:xfrm>
            <a:off x="916213" y="1126663"/>
            <a:ext cx="42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3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Community Service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5687083" y="-224236"/>
            <a:ext cx="4156379" cy="1359482"/>
          </a:xfrm>
          <a:custGeom>
            <a:rect b="b" l="l" r="r" t="t"/>
            <a:pathLst>
              <a:path extrusionOk="0" h="2718964" w="8312757">
                <a:moveTo>
                  <a:pt x="0" y="0"/>
                </a:moveTo>
                <a:lnTo>
                  <a:pt x="8312757" y="0"/>
                </a:lnTo>
                <a:lnTo>
                  <a:pt x="8312757" y="2718964"/>
                </a:lnTo>
                <a:lnTo>
                  <a:pt x="0" y="2718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27"/>
          <p:cNvSpPr/>
          <p:nvPr/>
        </p:nvSpPr>
        <p:spPr>
          <a:xfrm>
            <a:off x="4778094" y="-412357"/>
            <a:ext cx="3589886" cy="1256460"/>
          </a:xfrm>
          <a:custGeom>
            <a:rect b="b" l="l" r="r" t="t"/>
            <a:pathLst>
              <a:path extrusionOk="0" h="2512920" w="7179771">
                <a:moveTo>
                  <a:pt x="0" y="0"/>
                </a:moveTo>
                <a:lnTo>
                  <a:pt x="7179770" y="0"/>
                </a:lnTo>
                <a:lnTo>
                  <a:pt x="7179770" y="2512920"/>
                </a:lnTo>
                <a:lnTo>
                  <a:pt x="0" y="2512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27"/>
          <p:cNvSpPr/>
          <p:nvPr/>
        </p:nvSpPr>
        <p:spPr>
          <a:xfrm flipH="1">
            <a:off x="-1676356" y="-232810"/>
            <a:ext cx="4156379" cy="1359482"/>
          </a:xfrm>
          <a:custGeom>
            <a:rect b="b" l="l" r="r" t="t"/>
            <a:pathLst>
              <a:path extrusionOk="0" h="2718964" w="8312757">
                <a:moveTo>
                  <a:pt x="8312757" y="0"/>
                </a:moveTo>
                <a:lnTo>
                  <a:pt x="0" y="0"/>
                </a:lnTo>
                <a:lnTo>
                  <a:pt x="0" y="2718964"/>
                </a:lnTo>
                <a:lnTo>
                  <a:pt x="8312757" y="2718964"/>
                </a:lnTo>
                <a:lnTo>
                  <a:pt x="831275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27"/>
          <p:cNvSpPr/>
          <p:nvPr/>
        </p:nvSpPr>
        <p:spPr>
          <a:xfrm flipH="1">
            <a:off x="-123596" y="-113880"/>
            <a:ext cx="3589886" cy="1256460"/>
          </a:xfrm>
          <a:custGeom>
            <a:rect b="b" l="l" r="r" t="t"/>
            <a:pathLst>
              <a:path extrusionOk="0" h="2512920" w="7179771">
                <a:moveTo>
                  <a:pt x="7179771" y="0"/>
                </a:moveTo>
                <a:lnTo>
                  <a:pt x="0" y="0"/>
                </a:lnTo>
                <a:lnTo>
                  <a:pt x="0" y="2512920"/>
                </a:lnTo>
                <a:lnTo>
                  <a:pt x="7179771" y="2512920"/>
                </a:lnTo>
                <a:lnTo>
                  <a:pt x="717977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27"/>
          <p:cNvSpPr/>
          <p:nvPr/>
        </p:nvSpPr>
        <p:spPr>
          <a:xfrm rot="-3551972">
            <a:off x="7436105" y="-1233598"/>
            <a:ext cx="1863749" cy="3495895"/>
          </a:xfrm>
          <a:custGeom>
            <a:rect b="b" l="l" r="r" t="t"/>
            <a:pathLst>
              <a:path extrusionOk="0" h="6991790" w="3727498">
                <a:moveTo>
                  <a:pt x="0" y="0"/>
                </a:moveTo>
                <a:lnTo>
                  <a:pt x="3727498" y="0"/>
                </a:lnTo>
                <a:lnTo>
                  <a:pt x="3727498" y="6991790"/>
                </a:lnTo>
                <a:lnTo>
                  <a:pt x="0" y="6991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/>
          <p:nvPr/>
        </p:nvSpPr>
        <p:spPr>
          <a:xfrm flipH="1">
            <a:off x="4031489" y="102817"/>
            <a:ext cx="7841863" cy="6087246"/>
          </a:xfrm>
          <a:custGeom>
            <a:rect b="b" l="l" r="r" t="t"/>
            <a:pathLst>
              <a:path extrusionOk="0" h="12174492" w="15683726">
                <a:moveTo>
                  <a:pt x="15683726" y="0"/>
                </a:moveTo>
                <a:lnTo>
                  <a:pt x="0" y="0"/>
                </a:lnTo>
                <a:lnTo>
                  <a:pt x="0" y="12174492"/>
                </a:lnTo>
                <a:lnTo>
                  <a:pt x="15683726" y="12174492"/>
                </a:lnTo>
                <a:lnTo>
                  <a:pt x="1568372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28"/>
          <p:cNvSpPr/>
          <p:nvPr/>
        </p:nvSpPr>
        <p:spPr>
          <a:xfrm rot="7192679">
            <a:off x="-1212332" y="-862702"/>
            <a:ext cx="2639470" cy="2393120"/>
          </a:xfrm>
          <a:custGeom>
            <a:rect b="b" l="l" r="r" t="t"/>
            <a:pathLst>
              <a:path extrusionOk="0" h="4786239" w="5278940">
                <a:moveTo>
                  <a:pt x="0" y="0"/>
                </a:moveTo>
                <a:lnTo>
                  <a:pt x="5278939" y="0"/>
                </a:lnTo>
                <a:lnTo>
                  <a:pt x="5278939" y="4786239"/>
                </a:lnTo>
                <a:lnTo>
                  <a:pt x="0" y="4786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3" name="Google Shape;173;p28"/>
          <p:cNvGrpSpPr/>
          <p:nvPr/>
        </p:nvGrpSpPr>
        <p:grpSpPr>
          <a:xfrm>
            <a:off x="646963" y="1392006"/>
            <a:ext cx="748334" cy="809721"/>
            <a:chOff x="0" y="-66675"/>
            <a:chExt cx="812800" cy="879475"/>
          </a:xfrm>
        </p:grpSpPr>
        <p:sp>
          <p:nvSpPr>
            <p:cNvPr id="174" name="Google Shape;17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BD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591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28"/>
          <p:cNvGrpSpPr/>
          <p:nvPr/>
        </p:nvGrpSpPr>
        <p:grpSpPr>
          <a:xfrm>
            <a:off x="646963" y="2336719"/>
            <a:ext cx="748334" cy="809721"/>
            <a:chOff x="0" y="-66675"/>
            <a:chExt cx="812800" cy="879475"/>
          </a:xfrm>
        </p:grpSpPr>
        <p:sp>
          <p:nvSpPr>
            <p:cNvPr id="177" name="Google Shape;177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BD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591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28"/>
          <p:cNvGrpSpPr/>
          <p:nvPr/>
        </p:nvGrpSpPr>
        <p:grpSpPr>
          <a:xfrm>
            <a:off x="646963" y="3280315"/>
            <a:ext cx="748334" cy="809721"/>
            <a:chOff x="0" y="-66675"/>
            <a:chExt cx="812800" cy="879475"/>
          </a:xfrm>
        </p:grpSpPr>
        <p:sp>
          <p:nvSpPr>
            <p:cNvPr id="180" name="Google Shape;180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BD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591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28"/>
          <p:cNvSpPr txBox="1"/>
          <p:nvPr/>
        </p:nvSpPr>
        <p:spPr>
          <a:xfrm>
            <a:off x="793704" y="663317"/>
            <a:ext cx="3987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8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What is OCC?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745899" y="1521215"/>
            <a:ext cx="55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BD171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700"/>
          </a:p>
        </p:txBody>
      </p:sp>
      <p:sp>
        <p:nvSpPr>
          <p:cNvPr id="184" name="Google Shape;184;p28"/>
          <p:cNvSpPr txBox="1"/>
          <p:nvPr/>
        </p:nvSpPr>
        <p:spPr>
          <a:xfrm>
            <a:off x="1512754" y="1525982"/>
            <a:ext cx="38196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Organization that helps spread the word of Jesus by packing shoeboxes and sending them around the world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745874" y="2448528"/>
            <a:ext cx="55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BD171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700"/>
          </a:p>
        </p:txBody>
      </p:sp>
      <p:sp>
        <p:nvSpPr>
          <p:cNvPr id="186" name="Google Shape;186;p28"/>
          <p:cNvSpPr txBox="1"/>
          <p:nvPr/>
        </p:nvSpPr>
        <p:spPr>
          <a:xfrm>
            <a:off x="1512754" y="2527428"/>
            <a:ext cx="38196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Shoeboxes include toys, school supplies, personal care items, etc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8"/>
          <p:cNvSpPr txBox="1"/>
          <p:nvPr/>
        </p:nvSpPr>
        <p:spPr>
          <a:xfrm>
            <a:off x="745874" y="3408937"/>
            <a:ext cx="55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800" u="none" cap="none" strike="noStrike">
                <a:solidFill>
                  <a:srgbClr val="BD171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700"/>
          </a:p>
        </p:txBody>
      </p:sp>
      <p:sp>
        <p:nvSpPr>
          <p:cNvPr id="188" name="Google Shape;188;p28"/>
          <p:cNvSpPr txBox="1"/>
          <p:nvPr/>
        </p:nvSpPr>
        <p:spPr>
          <a:xfrm>
            <a:off x="1512754" y="3431073"/>
            <a:ext cx="3685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4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Delivered to OCC’S local church partners</a:t>
            </a:r>
            <a:r>
              <a:rPr lang="en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i="0" lang="en" sz="14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sent around the world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BD0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9"/>
          <p:cNvGrpSpPr/>
          <p:nvPr/>
        </p:nvGrpSpPr>
        <p:grpSpPr>
          <a:xfrm>
            <a:off x="848768" y="2451148"/>
            <a:ext cx="3608725" cy="2010892"/>
            <a:chOff x="0" y="-38100"/>
            <a:chExt cx="2095115" cy="1167462"/>
          </a:xfrm>
        </p:grpSpPr>
        <p:sp>
          <p:nvSpPr>
            <p:cNvPr id="198" name="Google Shape;198;p29"/>
            <p:cNvSpPr/>
            <p:nvPr/>
          </p:nvSpPr>
          <p:spPr>
            <a:xfrm>
              <a:off x="0" y="0"/>
              <a:ext cx="2095115" cy="1129362"/>
            </a:xfrm>
            <a:custGeom>
              <a:rect b="b" l="l" r="r" t="t"/>
              <a:pathLst>
                <a:path extrusionOk="0" h="1129362" w="2095115">
                  <a:moveTo>
                    <a:pt x="74014" y="0"/>
                  </a:moveTo>
                  <a:lnTo>
                    <a:pt x="2021101" y="0"/>
                  </a:lnTo>
                  <a:cubicBezTo>
                    <a:pt x="2040730" y="0"/>
                    <a:pt x="2059556" y="7798"/>
                    <a:pt x="2073437" y="21678"/>
                  </a:cubicBezTo>
                  <a:cubicBezTo>
                    <a:pt x="2087317" y="35559"/>
                    <a:pt x="2095115" y="54384"/>
                    <a:pt x="2095115" y="74014"/>
                  </a:cubicBezTo>
                  <a:lnTo>
                    <a:pt x="2095115" y="1055348"/>
                  </a:lnTo>
                  <a:cubicBezTo>
                    <a:pt x="2095115" y="1074978"/>
                    <a:pt x="2087317" y="1093804"/>
                    <a:pt x="2073437" y="1107684"/>
                  </a:cubicBezTo>
                  <a:cubicBezTo>
                    <a:pt x="2059556" y="1121564"/>
                    <a:pt x="2040730" y="1129362"/>
                    <a:pt x="2021101" y="1129362"/>
                  </a:cubicBezTo>
                  <a:lnTo>
                    <a:pt x="74014" y="1129362"/>
                  </a:lnTo>
                  <a:cubicBezTo>
                    <a:pt x="54384" y="1129362"/>
                    <a:pt x="35559" y="1121564"/>
                    <a:pt x="21678" y="1107684"/>
                  </a:cubicBezTo>
                  <a:cubicBezTo>
                    <a:pt x="7798" y="1093804"/>
                    <a:pt x="0" y="1074978"/>
                    <a:pt x="0" y="1055348"/>
                  </a:cubicBezTo>
                  <a:lnTo>
                    <a:pt x="0" y="74014"/>
                  </a:lnTo>
                  <a:cubicBezTo>
                    <a:pt x="0" y="54384"/>
                    <a:pt x="7798" y="35559"/>
                    <a:pt x="21678" y="21678"/>
                  </a:cubicBezTo>
                  <a:cubicBezTo>
                    <a:pt x="35559" y="7798"/>
                    <a:pt x="54384" y="0"/>
                    <a:pt x="740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9"/>
            <p:cNvSpPr txBox="1"/>
            <p:nvPr/>
          </p:nvSpPr>
          <p:spPr>
            <a:xfrm>
              <a:off x="0" y="-38100"/>
              <a:ext cx="2095115" cy="1167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29"/>
          <p:cNvGrpSpPr/>
          <p:nvPr/>
        </p:nvGrpSpPr>
        <p:grpSpPr>
          <a:xfrm>
            <a:off x="4686507" y="2426753"/>
            <a:ext cx="3608725" cy="2010892"/>
            <a:chOff x="0" y="-38100"/>
            <a:chExt cx="2095115" cy="1167462"/>
          </a:xfrm>
        </p:grpSpPr>
        <p:sp>
          <p:nvSpPr>
            <p:cNvPr id="201" name="Google Shape;201;p29"/>
            <p:cNvSpPr/>
            <p:nvPr/>
          </p:nvSpPr>
          <p:spPr>
            <a:xfrm>
              <a:off x="0" y="0"/>
              <a:ext cx="2095115" cy="1129362"/>
            </a:xfrm>
            <a:custGeom>
              <a:rect b="b" l="l" r="r" t="t"/>
              <a:pathLst>
                <a:path extrusionOk="0" h="1129362" w="2095115">
                  <a:moveTo>
                    <a:pt x="74014" y="0"/>
                  </a:moveTo>
                  <a:lnTo>
                    <a:pt x="2021101" y="0"/>
                  </a:lnTo>
                  <a:cubicBezTo>
                    <a:pt x="2040730" y="0"/>
                    <a:pt x="2059556" y="7798"/>
                    <a:pt x="2073437" y="21678"/>
                  </a:cubicBezTo>
                  <a:cubicBezTo>
                    <a:pt x="2087317" y="35559"/>
                    <a:pt x="2095115" y="54384"/>
                    <a:pt x="2095115" y="74014"/>
                  </a:cubicBezTo>
                  <a:lnTo>
                    <a:pt x="2095115" y="1055348"/>
                  </a:lnTo>
                  <a:cubicBezTo>
                    <a:pt x="2095115" y="1074978"/>
                    <a:pt x="2087317" y="1093804"/>
                    <a:pt x="2073437" y="1107684"/>
                  </a:cubicBezTo>
                  <a:cubicBezTo>
                    <a:pt x="2059556" y="1121564"/>
                    <a:pt x="2040730" y="1129362"/>
                    <a:pt x="2021101" y="1129362"/>
                  </a:cubicBezTo>
                  <a:lnTo>
                    <a:pt x="74014" y="1129362"/>
                  </a:lnTo>
                  <a:cubicBezTo>
                    <a:pt x="54384" y="1129362"/>
                    <a:pt x="35559" y="1121564"/>
                    <a:pt x="21678" y="1107684"/>
                  </a:cubicBezTo>
                  <a:cubicBezTo>
                    <a:pt x="7798" y="1093804"/>
                    <a:pt x="0" y="1074978"/>
                    <a:pt x="0" y="1055348"/>
                  </a:cubicBezTo>
                  <a:lnTo>
                    <a:pt x="0" y="74014"/>
                  </a:lnTo>
                  <a:cubicBezTo>
                    <a:pt x="0" y="54384"/>
                    <a:pt x="7798" y="35559"/>
                    <a:pt x="21678" y="21678"/>
                  </a:cubicBezTo>
                  <a:cubicBezTo>
                    <a:pt x="35559" y="7798"/>
                    <a:pt x="54384" y="0"/>
                    <a:pt x="740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9"/>
            <p:cNvSpPr txBox="1"/>
            <p:nvPr/>
          </p:nvSpPr>
          <p:spPr>
            <a:xfrm>
              <a:off x="0" y="-38100"/>
              <a:ext cx="2095115" cy="1167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29"/>
          <p:cNvGrpSpPr/>
          <p:nvPr/>
        </p:nvGrpSpPr>
        <p:grpSpPr>
          <a:xfrm>
            <a:off x="5718318" y="1827695"/>
            <a:ext cx="1378156" cy="1378156"/>
            <a:chOff x="0" y="0"/>
            <a:chExt cx="812800" cy="812800"/>
          </a:xfrm>
        </p:grpSpPr>
        <p:sp>
          <p:nvSpPr>
            <p:cNvPr id="204" name="Google Shape;20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29"/>
          <p:cNvSpPr/>
          <p:nvPr/>
        </p:nvSpPr>
        <p:spPr>
          <a:xfrm>
            <a:off x="7364319" y="113926"/>
            <a:ext cx="1571118" cy="1506310"/>
          </a:xfrm>
          <a:custGeom>
            <a:rect b="b" l="l" r="r" t="t"/>
            <a:pathLst>
              <a:path extrusionOk="0" h="3012619" w="3142236">
                <a:moveTo>
                  <a:pt x="0" y="0"/>
                </a:moveTo>
                <a:lnTo>
                  <a:pt x="3142236" y="0"/>
                </a:lnTo>
                <a:lnTo>
                  <a:pt x="3142236" y="3012619"/>
                </a:lnTo>
                <a:lnTo>
                  <a:pt x="0" y="3012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29"/>
          <p:cNvSpPr/>
          <p:nvPr/>
        </p:nvSpPr>
        <p:spPr>
          <a:xfrm>
            <a:off x="5972898" y="1942176"/>
            <a:ext cx="868979" cy="727389"/>
          </a:xfrm>
          <a:custGeom>
            <a:rect b="b" l="l" r="r" t="t"/>
            <a:pathLst>
              <a:path extrusionOk="0" h="1616419" w="2093926">
                <a:moveTo>
                  <a:pt x="0" y="0"/>
                </a:moveTo>
                <a:lnTo>
                  <a:pt x="2093926" y="0"/>
                </a:lnTo>
                <a:lnTo>
                  <a:pt x="2093926" y="1616419"/>
                </a:lnTo>
                <a:lnTo>
                  <a:pt x="0" y="16164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29"/>
          <p:cNvSpPr/>
          <p:nvPr/>
        </p:nvSpPr>
        <p:spPr>
          <a:xfrm rot="-1429262">
            <a:off x="8490805" y="162390"/>
            <a:ext cx="248793" cy="683565"/>
          </a:xfrm>
          <a:custGeom>
            <a:rect b="b" l="l" r="r" t="t"/>
            <a:pathLst>
              <a:path extrusionOk="0" h="1367130" w="497586">
                <a:moveTo>
                  <a:pt x="0" y="0"/>
                </a:moveTo>
                <a:lnTo>
                  <a:pt x="497586" y="0"/>
                </a:lnTo>
                <a:lnTo>
                  <a:pt x="497586" y="1367131"/>
                </a:lnTo>
                <a:lnTo>
                  <a:pt x="0" y="13671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29"/>
          <p:cNvSpPr/>
          <p:nvPr/>
        </p:nvSpPr>
        <p:spPr>
          <a:xfrm flipH="1" rot="-1737547">
            <a:off x="7625470" y="3495764"/>
            <a:ext cx="1581564" cy="1487142"/>
          </a:xfrm>
          <a:custGeom>
            <a:rect b="b" l="l" r="r" t="t"/>
            <a:pathLst>
              <a:path extrusionOk="0" h="2974284" w="3163127">
                <a:moveTo>
                  <a:pt x="3163127" y="0"/>
                </a:moveTo>
                <a:lnTo>
                  <a:pt x="0" y="0"/>
                </a:lnTo>
                <a:lnTo>
                  <a:pt x="0" y="2974283"/>
                </a:lnTo>
                <a:lnTo>
                  <a:pt x="3163127" y="2974283"/>
                </a:lnTo>
                <a:lnTo>
                  <a:pt x="316312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0" name="Google Shape;210;p29"/>
          <p:cNvGrpSpPr/>
          <p:nvPr/>
        </p:nvGrpSpPr>
        <p:grpSpPr>
          <a:xfrm>
            <a:off x="1964053" y="1827695"/>
            <a:ext cx="1378157" cy="1378156"/>
            <a:chOff x="0" y="0"/>
            <a:chExt cx="812800" cy="812800"/>
          </a:xfrm>
        </p:grpSpPr>
        <p:sp>
          <p:nvSpPr>
            <p:cNvPr id="211" name="Google Shape;211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29"/>
          <p:cNvSpPr/>
          <p:nvPr/>
        </p:nvSpPr>
        <p:spPr>
          <a:xfrm>
            <a:off x="2240874" y="1891572"/>
            <a:ext cx="824428" cy="806909"/>
          </a:xfrm>
          <a:custGeom>
            <a:rect b="b" l="l" r="r" t="t"/>
            <a:pathLst>
              <a:path extrusionOk="0" h="1865685" w="1906192">
                <a:moveTo>
                  <a:pt x="0" y="0"/>
                </a:moveTo>
                <a:lnTo>
                  <a:pt x="1906192" y="0"/>
                </a:lnTo>
                <a:lnTo>
                  <a:pt x="1906192" y="1865686"/>
                </a:lnTo>
                <a:lnTo>
                  <a:pt x="0" y="1865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4" name="Google Shape;214;p29"/>
          <p:cNvGrpSpPr/>
          <p:nvPr/>
        </p:nvGrpSpPr>
        <p:grpSpPr>
          <a:xfrm>
            <a:off x="1964053" y="689917"/>
            <a:ext cx="5219390" cy="856980"/>
            <a:chOff x="0" y="-38100"/>
            <a:chExt cx="2749309" cy="451413"/>
          </a:xfrm>
        </p:grpSpPr>
        <p:sp>
          <p:nvSpPr>
            <p:cNvPr id="215" name="Google Shape;215;p29"/>
            <p:cNvSpPr/>
            <p:nvPr/>
          </p:nvSpPr>
          <p:spPr>
            <a:xfrm>
              <a:off x="0" y="0"/>
              <a:ext cx="2749309" cy="413313"/>
            </a:xfrm>
            <a:custGeom>
              <a:rect b="b" l="l" r="r" t="t"/>
              <a:pathLst>
                <a:path extrusionOk="0" h="413313" w="2749309">
                  <a:moveTo>
                    <a:pt x="17058" y="0"/>
                  </a:moveTo>
                  <a:lnTo>
                    <a:pt x="2732251" y="0"/>
                  </a:lnTo>
                  <a:cubicBezTo>
                    <a:pt x="2741671" y="0"/>
                    <a:pt x="2749309" y="7637"/>
                    <a:pt x="2749309" y="17058"/>
                  </a:cubicBezTo>
                  <a:lnTo>
                    <a:pt x="2749309" y="396255"/>
                  </a:lnTo>
                  <a:cubicBezTo>
                    <a:pt x="2749309" y="405676"/>
                    <a:pt x="2741671" y="413313"/>
                    <a:pt x="2732251" y="413313"/>
                  </a:cubicBezTo>
                  <a:lnTo>
                    <a:pt x="17058" y="413313"/>
                  </a:lnTo>
                  <a:cubicBezTo>
                    <a:pt x="7637" y="413313"/>
                    <a:pt x="0" y="405676"/>
                    <a:pt x="0" y="396255"/>
                  </a:cubicBezTo>
                  <a:lnTo>
                    <a:pt x="0" y="17058"/>
                  </a:lnTo>
                  <a:cubicBezTo>
                    <a:pt x="0" y="7637"/>
                    <a:pt x="7637" y="0"/>
                    <a:pt x="17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9"/>
            <p:cNvSpPr txBox="1"/>
            <p:nvPr/>
          </p:nvSpPr>
          <p:spPr>
            <a:xfrm>
              <a:off x="0" y="-38100"/>
              <a:ext cx="2749309" cy="4514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29"/>
          <p:cNvSpPr/>
          <p:nvPr/>
        </p:nvSpPr>
        <p:spPr>
          <a:xfrm rot="4390792">
            <a:off x="-568981" y="0"/>
            <a:ext cx="1681324" cy="1978028"/>
          </a:xfrm>
          <a:custGeom>
            <a:rect b="b" l="l" r="r" t="t"/>
            <a:pathLst>
              <a:path extrusionOk="0" h="3956056" w="3362648">
                <a:moveTo>
                  <a:pt x="0" y="0"/>
                </a:moveTo>
                <a:lnTo>
                  <a:pt x="3362648" y="0"/>
                </a:lnTo>
                <a:lnTo>
                  <a:pt x="3362648" y="3956056"/>
                </a:lnTo>
                <a:lnTo>
                  <a:pt x="0" y="3956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29"/>
          <p:cNvSpPr/>
          <p:nvPr/>
        </p:nvSpPr>
        <p:spPr>
          <a:xfrm>
            <a:off x="41024" y="-1665907"/>
            <a:ext cx="2142639" cy="2054255"/>
          </a:xfrm>
          <a:custGeom>
            <a:rect b="b" l="l" r="r" t="t"/>
            <a:pathLst>
              <a:path extrusionOk="0" h="4108510" w="4285277">
                <a:moveTo>
                  <a:pt x="0" y="0"/>
                </a:moveTo>
                <a:lnTo>
                  <a:pt x="4285278" y="0"/>
                </a:lnTo>
                <a:lnTo>
                  <a:pt x="4285278" y="4108509"/>
                </a:lnTo>
                <a:lnTo>
                  <a:pt x="0" y="4108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29"/>
          <p:cNvSpPr/>
          <p:nvPr/>
        </p:nvSpPr>
        <p:spPr>
          <a:xfrm>
            <a:off x="7223913" y="4629150"/>
            <a:ext cx="2142638" cy="2054255"/>
          </a:xfrm>
          <a:custGeom>
            <a:rect b="b" l="l" r="r" t="t"/>
            <a:pathLst>
              <a:path extrusionOk="0" h="4108510" w="4285277">
                <a:moveTo>
                  <a:pt x="0" y="0"/>
                </a:moveTo>
                <a:lnTo>
                  <a:pt x="4285277" y="0"/>
                </a:lnTo>
                <a:lnTo>
                  <a:pt x="4285277" y="4108510"/>
                </a:lnTo>
                <a:lnTo>
                  <a:pt x="0" y="41085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29"/>
          <p:cNvSpPr txBox="1"/>
          <p:nvPr/>
        </p:nvSpPr>
        <p:spPr>
          <a:xfrm>
            <a:off x="2223738" y="825894"/>
            <a:ext cx="469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8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What will we be doing?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4866634" y="2911565"/>
            <a:ext cx="3081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8750" lvl="1" marL="31750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BD1710"/>
              </a:buClr>
              <a:buSzPts val="1500"/>
              <a:buFont typeface="Calibri"/>
              <a:buChar char="•"/>
            </a:pPr>
            <a:r>
              <a:rPr i="0" lang="en" sz="15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Hosting a “packing day” where all members are expected to come out and help place the items into the shoeboxes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9"/>
          <p:cNvSpPr/>
          <p:nvPr/>
        </p:nvSpPr>
        <p:spPr>
          <a:xfrm>
            <a:off x="-67790" y="3694385"/>
            <a:ext cx="1833115" cy="1757499"/>
          </a:xfrm>
          <a:custGeom>
            <a:rect b="b" l="l" r="r" t="t"/>
            <a:pathLst>
              <a:path extrusionOk="0" h="3514999" w="3666231">
                <a:moveTo>
                  <a:pt x="0" y="0"/>
                </a:moveTo>
                <a:lnTo>
                  <a:pt x="3666231" y="0"/>
                </a:lnTo>
                <a:lnTo>
                  <a:pt x="3666231" y="3514999"/>
                </a:lnTo>
                <a:lnTo>
                  <a:pt x="0" y="351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29"/>
          <p:cNvSpPr/>
          <p:nvPr/>
        </p:nvSpPr>
        <p:spPr>
          <a:xfrm rot="-1429262">
            <a:off x="335671" y="4490851"/>
            <a:ext cx="339296" cy="932223"/>
          </a:xfrm>
          <a:custGeom>
            <a:rect b="b" l="l" r="r" t="t"/>
            <a:pathLst>
              <a:path extrusionOk="0" h="1864447" w="678592">
                <a:moveTo>
                  <a:pt x="0" y="0"/>
                </a:moveTo>
                <a:lnTo>
                  <a:pt x="678591" y="0"/>
                </a:lnTo>
                <a:lnTo>
                  <a:pt x="678591" y="1864447"/>
                </a:lnTo>
                <a:lnTo>
                  <a:pt x="0" y="1864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29"/>
          <p:cNvSpPr txBox="1"/>
          <p:nvPr/>
        </p:nvSpPr>
        <p:spPr>
          <a:xfrm>
            <a:off x="812937" y="2767838"/>
            <a:ext cx="3680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58750" lvl="1" marL="31750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BD1710"/>
              </a:buClr>
              <a:buSzPts val="1500"/>
              <a:buFont typeface="Calibri"/>
              <a:buChar char="•"/>
            </a:pPr>
            <a:r>
              <a:rPr i="0" lang="en" sz="15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Purchasing items to be placed into the boxes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indent="-158750" lvl="1" marL="31750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BD1710"/>
              </a:buClr>
              <a:buSzPts val="1500"/>
              <a:buFont typeface="Calibri"/>
              <a:buChar char="•"/>
            </a:pPr>
            <a:r>
              <a:rPr i="0" lang="en" sz="15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Mentors have purchased most of the items, but reach out to your mentor if you want to contribute!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BD0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0"/>
          <p:cNvGrpSpPr/>
          <p:nvPr/>
        </p:nvGrpSpPr>
        <p:grpSpPr>
          <a:xfrm>
            <a:off x="169400" y="92767"/>
            <a:ext cx="7668785" cy="4875833"/>
            <a:chOff x="0" y="-38100"/>
            <a:chExt cx="4039524" cy="2568340"/>
          </a:xfrm>
        </p:grpSpPr>
        <p:sp>
          <p:nvSpPr>
            <p:cNvPr id="234" name="Google Shape;234;p30"/>
            <p:cNvSpPr/>
            <p:nvPr/>
          </p:nvSpPr>
          <p:spPr>
            <a:xfrm>
              <a:off x="0" y="0"/>
              <a:ext cx="4039524" cy="2530240"/>
            </a:xfrm>
            <a:custGeom>
              <a:rect b="b" l="l" r="r" t="t"/>
              <a:pathLst>
                <a:path extrusionOk="0" h="2530240" w="4039524">
                  <a:moveTo>
                    <a:pt x="34829" y="0"/>
                  </a:moveTo>
                  <a:lnTo>
                    <a:pt x="4004695" y="0"/>
                  </a:lnTo>
                  <a:cubicBezTo>
                    <a:pt x="4023931" y="0"/>
                    <a:pt x="4039524" y="15593"/>
                    <a:pt x="4039524" y="34829"/>
                  </a:cubicBezTo>
                  <a:lnTo>
                    <a:pt x="4039524" y="2495411"/>
                  </a:lnTo>
                  <a:cubicBezTo>
                    <a:pt x="4039524" y="2514647"/>
                    <a:pt x="4023931" y="2530240"/>
                    <a:pt x="4004695" y="2530240"/>
                  </a:cubicBezTo>
                  <a:lnTo>
                    <a:pt x="34829" y="2530240"/>
                  </a:lnTo>
                  <a:cubicBezTo>
                    <a:pt x="15593" y="2530240"/>
                    <a:pt x="0" y="2514647"/>
                    <a:pt x="0" y="2495411"/>
                  </a:cubicBezTo>
                  <a:lnTo>
                    <a:pt x="0" y="34829"/>
                  </a:lnTo>
                  <a:cubicBezTo>
                    <a:pt x="0" y="15593"/>
                    <a:pt x="15593" y="0"/>
                    <a:pt x="348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0"/>
            <p:cNvSpPr txBox="1"/>
            <p:nvPr/>
          </p:nvSpPr>
          <p:spPr>
            <a:xfrm>
              <a:off x="0" y="-38100"/>
              <a:ext cx="4039524" cy="25683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30"/>
          <p:cNvSpPr/>
          <p:nvPr/>
        </p:nvSpPr>
        <p:spPr>
          <a:xfrm>
            <a:off x="7298461" y="3352893"/>
            <a:ext cx="2052382" cy="2197999"/>
          </a:xfrm>
          <a:custGeom>
            <a:rect b="b" l="l" r="r" t="t"/>
            <a:pathLst>
              <a:path extrusionOk="0" h="4395998" w="4104763">
                <a:moveTo>
                  <a:pt x="0" y="0"/>
                </a:moveTo>
                <a:lnTo>
                  <a:pt x="4104763" y="0"/>
                </a:lnTo>
                <a:lnTo>
                  <a:pt x="4104763" y="4395998"/>
                </a:lnTo>
                <a:lnTo>
                  <a:pt x="0" y="4395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30"/>
          <p:cNvSpPr/>
          <p:nvPr/>
        </p:nvSpPr>
        <p:spPr>
          <a:xfrm>
            <a:off x="8377701" y="187317"/>
            <a:ext cx="973141" cy="959761"/>
          </a:xfrm>
          <a:custGeom>
            <a:rect b="b" l="l" r="r" t="t"/>
            <a:pathLst>
              <a:path extrusionOk="0" h="1919521" w="1946282">
                <a:moveTo>
                  <a:pt x="0" y="0"/>
                </a:moveTo>
                <a:lnTo>
                  <a:pt x="1946283" y="0"/>
                </a:lnTo>
                <a:lnTo>
                  <a:pt x="1946283" y="1919521"/>
                </a:lnTo>
                <a:lnTo>
                  <a:pt x="0" y="1919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30"/>
          <p:cNvSpPr/>
          <p:nvPr/>
        </p:nvSpPr>
        <p:spPr>
          <a:xfrm>
            <a:off x="7491366" y="2350147"/>
            <a:ext cx="1032965" cy="694023"/>
          </a:xfrm>
          <a:custGeom>
            <a:rect b="b" l="l" r="r" t="t"/>
            <a:pathLst>
              <a:path extrusionOk="0" h="1388046" w="2065930">
                <a:moveTo>
                  <a:pt x="0" y="0"/>
                </a:moveTo>
                <a:lnTo>
                  <a:pt x="2065929" y="0"/>
                </a:lnTo>
                <a:lnTo>
                  <a:pt x="2065929" y="1388046"/>
                </a:lnTo>
                <a:lnTo>
                  <a:pt x="0" y="1388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30"/>
          <p:cNvSpPr/>
          <p:nvPr/>
        </p:nvSpPr>
        <p:spPr>
          <a:xfrm rot="789997">
            <a:off x="7352033" y="760751"/>
            <a:ext cx="972305" cy="1307301"/>
          </a:xfrm>
          <a:custGeom>
            <a:rect b="b" l="l" r="r" t="t"/>
            <a:pathLst>
              <a:path extrusionOk="0" h="2614601" w="1944609">
                <a:moveTo>
                  <a:pt x="0" y="0"/>
                </a:moveTo>
                <a:lnTo>
                  <a:pt x="1944609" y="0"/>
                </a:lnTo>
                <a:lnTo>
                  <a:pt x="1944609" y="2614601"/>
                </a:lnTo>
                <a:lnTo>
                  <a:pt x="0" y="2614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30"/>
          <p:cNvSpPr/>
          <p:nvPr/>
        </p:nvSpPr>
        <p:spPr>
          <a:xfrm rot="8708467">
            <a:off x="7008777" y="-133363"/>
            <a:ext cx="1028247" cy="690854"/>
          </a:xfrm>
          <a:custGeom>
            <a:rect b="b" l="l" r="r" t="t"/>
            <a:pathLst>
              <a:path extrusionOk="0" h="1381707" w="2056494">
                <a:moveTo>
                  <a:pt x="0" y="0"/>
                </a:moveTo>
                <a:lnTo>
                  <a:pt x="2056494" y="0"/>
                </a:lnTo>
                <a:lnTo>
                  <a:pt x="2056494" y="1381707"/>
                </a:lnTo>
                <a:lnTo>
                  <a:pt x="0" y="1381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30"/>
          <p:cNvSpPr/>
          <p:nvPr/>
        </p:nvSpPr>
        <p:spPr>
          <a:xfrm rot="1238643">
            <a:off x="8767480" y="1193922"/>
            <a:ext cx="519428" cy="1392879"/>
          </a:xfrm>
          <a:custGeom>
            <a:rect b="b" l="l" r="r" t="t"/>
            <a:pathLst>
              <a:path extrusionOk="0" h="2785758" w="1038856">
                <a:moveTo>
                  <a:pt x="0" y="0"/>
                </a:moveTo>
                <a:lnTo>
                  <a:pt x="1038856" y="0"/>
                </a:lnTo>
                <a:lnTo>
                  <a:pt x="1038856" y="2785759"/>
                </a:lnTo>
                <a:lnTo>
                  <a:pt x="0" y="2785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30"/>
          <p:cNvSpPr/>
          <p:nvPr/>
        </p:nvSpPr>
        <p:spPr>
          <a:xfrm>
            <a:off x="609667" y="1414401"/>
            <a:ext cx="2700874" cy="1800582"/>
          </a:xfrm>
          <a:custGeom>
            <a:rect b="b" l="l" r="r" t="t"/>
            <a:pathLst>
              <a:path extrusionOk="0" h="3601165" w="5401747">
                <a:moveTo>
                  <a:pt x="0" y="0"/>
                </a:moveTo>
                <a:lnTo>
                  <a:pt x="5401747" y="0"/>
                </a:lnTo>
                <a:lnTo>
                  <a:pt x="5401747" y="3601165"/>
                </a:lnTo>
                <a:lnTo>
                  <a:pt x="0" y="3601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30"/>
          <p:cNvSpPr/>
          <p:nvPr/>
        </p:nvSpPr>
        <p:spPr>
          <a:xfrm>
            <a:off x="609668" y="3352893"/>
            <a:ext cx="2192166" cy="1461444"/>
          </a:xfrm>
          <a:custGeom>
            <a:rect b="b" l="l" r="r" t="t"/>
            <a:pathLst>
              <a:path extrusionOk="0" h="2922888" w="4384332">
                <a:moveTo>
                  <a:pt x="0" y="0"/>
                </a:moveTo>
                <a:lnTo>
                  <a:pt x="4384332" y="0"/>
                </a:lnTo>
                <a:lnTo>
                  <a:pt x="4384332" y="2922888"/>
                </a:lnTo>
                <a:lnTo>
                  <a:pt x="0" y="29228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30"/>
          <p:cNvSpPr/>
          <p:nvPr/>
        </p:nvSpPr>
        <p:spPr>
          <a:xfrm>
            <a:off x="3398387" y="1416895"/>
            <a:ext cx="2697134" cy="1798089"/>
          </a:xfrm>
          <a:custGeom>
            <a:rect b="b" l="l" r="r" t="t"/>
            <a:pathLst>
              <a:path extrusionOk="0" h="3596178" w="5394267">
                <a:moveTo>
                  <a:pt x="0" y="0"/>
                </a:moveTo>
                <a:lnTo>
                  <a:pt x="5394267" y="0"/>
                </a:lnTo>
                <a:lnTo>
                  <a:pt x="5394267" y="3596178"/>
                </a:lnTo>
                <a:lnTo>
                  <a:pt x="0" y="3596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30"/>
          <p:cNvSpPr/>
          <p:nvPr/>
        </p:nvSpPr>
        <p:spPr>
          <a:xfrm>
            <a:off x="2920128" y="3352893"/>
            <a:ext cx="2192166" cy="1461444"/>
          </a:xfrm>
          <a:custGeom>
            <a:rect b="b" l="l" r="r" t="t"/>
            <a:pathLst>
              <a:path extrusionOk="0" h="2922888" w="4384332">
                <a:moveTo>
                  <a:pt x="0" y="0"/>
                </a:moveTo>
                <a:lnTo>
                  <a:pt x="4384332" y="0"/>
                </a:lnTo>
                <a:lnTo>
                  <a:pt x="4384332" y="2922888"/>
                </a:lnTo>
                <a:lnTo>
                  <a:pt x="0" y="29228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30"/>
          <p:cNvSpPr/>
          <p:nvPr/>
        </p:nvSpPr>
        <p:spPr>
          <a:xfrm>
            <a:off x="5231357" y="3352893"/>
            <a:ext cx="1845300" cy="1461444"/>
          </a:xfrm>
          <a:custGeom>
            <a:rect b="b" l="l" r="r" t="t"/>
            <a:pathLst>
              <a:path extrusionOk="0" h="2922888" w="3690601">
                <a:moveTo>
                  <a:pt x="0" y="0"/>
                </a:moveTo>
                <a:lnTo>
                  <a:pt x="3690601" y="0"/>
                </a:lnTo>
                <a:lnTo>
                  <a:pt x="3690601" y="2922888"/>
                </a:lnTo>
                <a:lnTo>
                  <a:pt x="0" y="29228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8795" t="0"/>
            </a:stretch>
          </a:blipFill>
          <a:ln>
            <a:noFill/>
          </a:ln>
        </p:spPr>
      </p:sp>
      <p:sp>
        <p:nvSpPr>
          <p:cNvPr id="247" name="Google Shape;247;p30"/>
          <p:cNvSpPr txBox="1"/>
          <p:nvPr/>
        </p:nvSpPr>
        <p:spPr>
          <a:xfrm>
            <a:off x="609679" y="428625"/>
            <a:ext cx="6606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SOME HIGHLIGHTS: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/>
          <p:nvPr/>
        </p:nvSpPr>
        <p:spPr>
          <a:xfrm rot="6188091">
            <a:off x="-1557384" y="-1675504"/>
            <a:ext cx="4538383" cy="4114800"/>
          </a:xfrm>
          <a:custGeom>
            <a:rect b="b" l="l" r="r" t="t"/>
            <a:pathLst>
              <a:path extrusionOk="0" h="8229600" w="9076765">
                <a:moveTo>
                  <a:pt x="0" y="0"/>
                </a:moveTo>
                <a:lnTo>
                  <a:pt x="9076765" y="0"/>
                </a:lnTo>
                <a:lnTo>
                  <a:pt x="9076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31"/>
          <p:cNvSpPr/>
          <p:nvPr/>
        </p:nvSpPr>
        <p:spPr>
          <a:xfrm rot="-2700000">
            <a:off x="6269626" y="2682804"/>
            <a:ext cx="4538383" cy="4114800"/>
          </a:xfrm>
          <a:custGeom>
            <a:rect b="b" l="l" r="r" t="t"/>
            <a:pathLst>
              <a:path extrusionOk="0" h="8229600" w="9076765">
                <a:moveTo>
                  <a:pt x="0" y="0"/>
                </a:moveTo>
                <a:lnTo>
                  <a:pt x="9076764" y="0"/>
                </a:lnTo>
                <a:lnTo>
                  <a:pt x="90767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31"/>
          <p:cNvSpPr/>
          <p:nvPr/>
        </p:nvSpPr>
        <p:spPr>
          <a:xfrm flipH="1">
            <a:off x="5477336" y="690928"/>
            <a:ext cx="3288304" cy="3761644"/>
          </a:xfrm>
          <a:custGeom>
            <a:rect b="b" l="l" r="r" t="t"/>
            <a:pathLst>
              <a:path extrusionOk="0" h="7523287" w="6576607">
                <a:moveTo>
                  <a:pt x="6576607" y="0"/>
                </a:moveTo>
                <a:lnTo>
                  <a:pt x="0" y="0"/>
                </a:lnTo>
                <a:lnTo>
                  <a:pt x="0" y="7523288"/>
                </a:lnTo>
                <a:lnTo>
                  <a:pt x="6576607" y="7523288"/>
                </a:lnTo>
                <a:lnTo>
                  <a:pt x="657660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31"/>
          <p:cNvSpPr/>
          <p:nvPr/>
        </p:nvSpPr>
        <p:spPr>
          <a:xfrm flipH="1" rot="-704876">
            <a:off x="-313593" y="84049"/>
            <a:ext cx="3321796" cy="645208"/>
          </a:xfrm>
          <a:custGeom>
            <a:rect b="b" l="l" r="r" t="t"/>
            <a:pathLst>
              <a:path extrusionOk="0" h="1290416" w="6643592">
                <a:moveTo>
                  <a:pt x="6643593" y="0"/>
                </a:moveTo>
                <a:lnTo>
                  <a:pt x="0" y="0"/>
                </a:lnTo>
                <a:lnTo>
                  <a:pt x="0" y="1290416"/>
                </a:lnTo>
                <a:lnTo>
                  <a:pt x="6643593" y="1290416"/>
                </a:lnTo>
                <a:lnTo>
                  <a:pt x="664359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8177" t="-831532"/>
            </a:stretch>
          </a:blipFill>
          <a:ln>
            <a:noFill/>
          </a:ln>
        </p:spPr>
      </p:sp>
      <p:grpSp>
        <p:nvGrpSpPr>
          <p:cNvPr id="260" name="Google Shape;260;p31"/>
          <p:cNvGrpSpPr/>
          <p:nvPr/>
        </p:nvGrpSpPr>
        <p:grpSpPr>
          <a:xfrm>
            <a:off x="848162" y="1421784"/>
            <a:ext cx="2190943" cy="688550"/>
            <a:chOff x="0" y="-95250"/>
            <a:chExt cx="1154100" cy="362700"/>
          </a:xfrm>
        </p:grpSpPr>
        <p:sp>
          <p:nvSpPr>
            <p:cNvPr id="261" name="Google Shape;261;p31"/>
            <p:cNvSpPr/>
            <p:nvPr/>
          </p:nvSpPr>
          <p:spPr>
            <a:xfrm>
              <a:off x="0" y="0"/>
              <a:ext cx="1154072" cy="267370"/>
            </a:xfrm>
            <a:custGeom>
              <a:rect b="b" l="l" r="r" t="t"/>
              <a:pathLst>
                <a:path extrusionOk="0" h="267370" w="1154072">
                  <a:moveTo>
                    <a:pt x="24735" y="0"/>
                  </a:moveTo>
                  <a:lnTo>
                    <a:pt x="1129337" y="0"/>
                  </a:lnTo>
                  <a:cubicBezTo>
                    <a:pt x="1142998" y="0"/>
                    <a:pt x="1154072" y="11074"/>
                    <a:pt x="1154072" y="24735"/>
                  </a:cubicBezTo>
                  <a:lnTo>
                    <a:pt x="1154072" y="242635"/>
                  </a:lnTo>
                  <a:cubicBezTo>
                    <a:pt x="1154072" y="256295"/>
                    <a:pt x="1142998" y="267370"/>
                    <a:pt x="1129337" y="267370"/>
                  </a:cubicBezTo>
                  <a:lnTo>
                    <a:pt x="24735" y="267370"/>
                  </a:lnTo>
                  <a:cubicBezTo>
                    <a:pt x="11074" y="267370"/>
                    <a:pt x="0" y="256295"/>
                    <a:pt x="0" y="242635"/>
                  </a:cubicBezTo>
                  <a:lnTo>
                    <a:pt x="0" y="24735"/>
                  </a:lnTo>
                  <a:cubicBezTo>
                    <a:pt x="0" y="11074"/>
                    <a:pt x="11074" y="0"/>
                    <a:pt x="24735" y="0"/>
                  </a:cubicBezTo>
                  <a:close/>
                </a:path>
              </a:pathLst>
            </a:custGeom>
            <a:solidFill>
              <a:srgbClr val="F6EBD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1"/>
            <p:cNvSpPr txBox="1"/>
            <p:nvPr/>
          </p:nvSpPr>
          <p:spPr>
            <a:xfrm>
              <a:off x="0" y="-95250"/>
              <a:ext cx="1154100" cy="3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BD1710"/>
                  </a:solidFill>
                  <a:latin typeface="Calibri"/>
                  <a:ea typeface="Calibri"/>
                  <a:cs typeface="Calibri"/>
                  <a:sym typeface="Calibri"/>
                </a:rPr>
                <a:t>WHEN</a:t>
              </a:r>
              <a:endParaRPr sz="7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31"/>
          <p:cNvSpPr txBox="1"/>
          <p:nvPr/>
        </p:nvSpPr>
        <p:spPr>
          <a:xfrm>
            <a:off x="809117" y="775365"/>
            <a:ext cx="405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8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Time/Place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1"/>
          <p:cNvSpPr txBox="1"/>
          <p:nvPr/>
        </p:nvSpPr>
        <p:spPr>
          <a:xfrm>
            <a:off x="850842" y="2250142"/>
            <a:ext cx="43782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1450" lvl="1" marL="355600" marR="0" rtl="0" algn="l">
              <a:lnSpc>
                <a:spcPct val="124985"/>
              </a:lnSpc>
              <a:spcBef>
                <a:spcPts val="0"/>
              </a:spcBef>
              <a:spcAft>
                <a:spcPts val="0"/>
              </a:spcAft>
              <a:buClr>
                <a:srgbClr val="BD1710"/>
              </a:buClr>
              <a:buSzPts val="1700"/>
              <a:buFont typeface="Calibri"/>
              <a:buChar char="•"/>
            </a:pPr>
            <a:r>
              <a:rPr i="0" lang="en" sz="17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Packing day will be AFTER SCHOOL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355600" marR="0" rtl="0" algn="l">
              <a:lnSpc>
                <a:spcPct val="124985"/>
              </a:lnSpc>
              <a:spcBef>
                <a:spcPts val="0"/>
              </a:spcBef>
              <a:spcAft>
                <a:spcPts val="0"/>
              </a:spcAft>
              <a:buClr>
                <a:srgbClr val="BD1710"/>
              </a:buClr>
              <a:buSzPts val="1700"/>
              <a:buFont typeface="Calibri"/>
              <a:buChar char="•"/>
            </a:pPr>
            <a:r>
              <a:rPr i="0" lang="en" sz="1700" u="sng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TUESDAY, NOVEMBER 14TH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1"/>
          <p:cNvSpPr txBox="1"/>
          <p:nvPr/>
        </p:nvSpPr>
        <p:spPr>
          <a:xfrm>
            <a:off x="850842" y="3794624"/>
            <a:ext cx="4378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1450" lvl="1" marL="355600" marR="0" rtl="0" algn="l">
              <a:lnSpc>
                <a:spcPct val="124985"/>
              </a:lnSpc>
              <a:spcBef>
                <a:spcPts val="0"/>
              </a:spcBef>
              <a:spcAft>
                <a:spcPts val="0"/>
              </a:spcAft>
              <a:buClr>
                <a:srgbClr val="BD1710"/>
              </a:buClr>
              <a:buSzPts val="1700"/>
              <a:buFont typeface="Calibri"/>
              <a:buChar char="•"/>
            </a:pPr>
            <a:r>
              <a:rPr i="0" lang="en" sz="1700" u="none" cap="none" strike="noStrike">
                <a:solidFill>
                  <a:srgbClr val="BD1710"/>
                </a:solidFill>
                <a:latin typeface="Calibri"/>
                <a:ea typeface="Calibri"/>
                <a:cs typeface="Calibri"/>
                <a:sym typeface="Calibri"/>
              </a:rPr>
              <a:t>In G105-G107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31"/>
          <p:cNvGrpSpPr/>
          <p:nvPr/>
        </p:nvGrpSpPr>
        <p:grpSpPr>
          <a:xfrm>
            <a:off x="848166" y="2978576"/>
            <a:ext cx="2190943" cy="688550"/>
            <a:chOff x="0" y="-95250"/>
            <a:chExt cx="1154100" cy="362700"/>
          </a:xfrm>
        </p:grpSpPr>
        <p:sp>
          <p:nvSpPr>
            <p:cNvPr id="267" name="Google Shape;267;p31"/>
            <p:cNvSpPr/>
            <p:nvPr/>
          </p:nvSpPr>
          <p:spPr>
            <a:xfrm>
              <a:off x="0" y="0"/>
              <a:ext cx="1154072" cy="267370"/>
            </a:xfrm>
            <a:custGeom>
              <a:rect b="b" l="l" r="r" t="t"/>
              <a:pathLst>
                <a:path extrusionOk="0" h="267370" w="1154072">
                  <a:moveTo>
                    <a:pt x="24735" y="0"/>
                  </a:moveTo>
                  <a:lnTo>
                    <a:pt x="1129337" y="0"/>
                  </a:lnTo>
                  <a:cubicBezTo>
                    <a:pt x="1142998" y="0"/>
                    <a:pt x="1154072" y="11074"/>
                    <a:pt x="1154072" y="24735"/>
                  </a:cubicBezTo>
                  <a:lnTo>
                    <a:pt x="1154072" y="242635"/>
                  </a:lnTo>
                  <a:cubicBezTo>
                    <a:pt x="1154072" y="256295"/>
                    <a:pt x="1142998" y="267370"/>
                    <a:pt x="1129337" y="267370"/>
                  </a:cubicBezTo>
                  <a:lnTo>
                    <a:pt x="24735" y="267370"/>
                  </a:lnTo>
                  <a:cubicBezTo>
                    <a:pt x="11074" y="267370"/>
                    <a:pt x="0" y="256295"/>
                    <a:pt x="0" y="242635"/>
                  </a:cubicBezTo>
                  <a:lnTo>
                    <a:pt x="0" y="24735"/>
                  </a:lnTo>
                  <a:cubicBezTo>
                    <a:pt x="0" y="11074"/>
                    <a:pt x="11074" y="0"/>
                    <a:pt x="24735" y="0"/>
                  </a:cubicBezTo>
                  <a:close/>
                </a:path>
              </a:pathLst>
            </a:custGeom>
            <a:solidFill>
              <a:srgbClr val="F6EBD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1"/>
            <p:cNvSpPr txBox="1"/>
            <p:nvPr/>
          </p:nvSpPr>
          <p:spPr>
            <a:xfrm>
              <a:off x="0" y="-95250"/>
              <a:ext cx="1154100" cy="3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BD1710"/>
                  </a:solidFill>
                  <a:latin typeface="Calibri"/>
                  <a:ea typeface="Calibri"/>
                  <a:cs typeface="Calibri"/>
                  <a:sym typeface="Calibri"/>
                </a:rPr>
                <a:t>WHERE</a:t>
              </a:r>
              <a:endParaRPr sz="7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/>
          <p:nvPr/>
        </p:nvSpPr>
        <p:spPr>
          <a:xfrm>
            <a:off x="311700" y="146275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Workshop - Executive Summary</a:t>
            </a:r>
            <a:endParaRPr b="1" sz="30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428375" y="1349900"/>
            <a:ext cx="8302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393400" y="793650"/>
            <a:ext cx="7383900" cy="28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500"/>
              <a:buFont typeface="Montserrat"/>
              <a:buChar char="●"/>
            </a:pPr>
            <a:r>
              <a:rPr b="1" lang="en" sz="25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Logistics</a:t>
            </a:r>
            <a:endParaRPr b="1" sz="25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500"/>
              <a:buFont typeface="Montserrat"/>
              <a:buChar char="○"/>
            </a:pPr>
            <a:r>
              <a:rPr lang="en" sz="25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Start Time: </a:t>
            </a:r>
            <a:r>
              <a:rPr b="1" lang="en" sz="25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2:50pm</a:t>
            </a:r>
            <a:r>
              <a:rPr lang="en" sz="25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5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500"/>
              <a:buFont typeface="Montserrat"/>
              <a:buChar char="■"/>
            </a:pPr>
            <a:r>
              <a:rPr lang="en" sz="25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Room G105 closed until 3:00pm</a:t>
            </a:r>
            <a:endParaRPr sz="25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700"/>
              <a:buFont typeface="Montserrat"/>
              <a:buChar char="○"/>
            </a:pPr>
            <a:r>
              <a:rPr b="1" lang="en" sz="27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Entrepreneurship </a:t>
            </a:r>
            <a:r>
              <a:rPr b="1" lang="en" sz="27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→ G105-107</a:t>
            </a:r>
            <a:endParaRPr b="1" sz="27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700"/>
              <a:buFont typeface="Montserrat"/>
              <a:buChar char="○"/>
            </a:pPr>
            <a:r>
              <a:rPr b="1" lang="en" sz="27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IMC → G10</a:t>
            </a:r>
            <a:r>
              <a:rPr b="1" lang="en" sz="27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b="1" sz="27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000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700"/>
              <a:buFont typeface="Montserrat"/>
              <a:buChar char="○"/>
            </a:pPr>
            <a:r>
              <a:rPr b="1" lang="en" sz="27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Operation Research</a:t>
            </a:r>
            <a:r>
              <a:rPr b="1" lang="en" sz="27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 → G10</a:t>
            </a:r>
            <a:r>
              <a:rPr b="1" lang="en" sz="27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b="1" sz="27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/>
          <p:nvPr/>
        </p:nvSpPr>
        <p:spPr>
          <a:xfrm>
            <a:off x="311700" y="146275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Quest Talk!</a:t>
            </a:r>
            <a:endParaRPr b="1" sz="30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428375" y="1349900"/>
            <a:ext cx="8302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393400" y="793650"/>
            <a:ext cx="73839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500"/>
              <a:buFont typeface="Montserrat"/>
              <a:buChar char="●"/>
            </a:pPr>
            <a:r>
              <a:rPr b="1" lang="en" sz="25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This Friday</a:t>
            </a:r>
            <a:endParaRPr b="1" sz="25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500"/>
              <a:buFont typeface="Montserrat"/>
              <a:buChar char="●"/>
            </a:pPr>
            <a:r>
              <a:rPr b="1" lang="en" sz="25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Jones Chan</a:t>
            </a:r>
            <a:endParaRPr b="1" sz="25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890CD"/>
              </a:buClr>
              <a:buSzPts val="2500"/>
              <a:buFont typeface="Montserrat"/>
              <a:buChar char="○"/>
            </a:pPr>
            <a:r>
              <a:rPr b="1" lang="en" sz="2500">
                <a:solidFill>
                  <a:srgbClr val="7890CD"/>
                </a:solidFill>
                <a:latin typeface="Montserrat"/>
                <a:ea typeface="Montserrat"/>
                <a:cs typeface="Montserrat"/>
                <a:sym typeface="Montserrat"/>
              </a:rPr>
              <a:t>Food Science</a:t>
            </a:r>
            <a:endParaRPr b="1" sz="2500">
              <a:solidFill>
                <a:srgbClr val="7890C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225" y="251027"/>
            <a:ext cx="3669074" cy="475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