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4" r:id="rId11"/>
    <p:sldId id="296" r:id="rId12"/>
    <p:sldId id="295" r:id="rId13"/>
    <p:sldId id="293" r:id="rId14"/>
    <p:sldId id="257" r:id="rId15"/>
    <p:sldId id="258" r:id="rId16"/>
    <p:sldId id="259" r:id="rId17"/>
    <p:sldId id="289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2" r:id="rId38"/>
    <p:sldId id="281" r:id="rId39"/>
    <p:sldId id="283" r:id="rId40"/>
    <p:sldId id="284" r:id="rId41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9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3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0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1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8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5EFB-5A2A-4821-AE5A-259C6545542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3552FF7-B998-4F72-9019-424F46AD0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2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68726273688143925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evocdn.co.uk/fruitnet/uploads/asset_image/2_1214459_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.VALLEYCHRISTIAN\AppData\Local\Microsoft\Windows\Temporary Internet Files\Content.IE5\H3NWE21O\MC9102163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5160592" cy="44958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062912" cy="1752600"/>
          </a:xfrm>
        </p:spPr>
        <p:txBody>
          <a:bodyPr>
            <a:normAutofit fontScale="32500" lnSpcReduction="20000"/>
          </a:bodyPr>
          <a:lstStyle/>
          <a:p>
            <a:pPr algn="ctr"/>
            <a:endParaRPr lang="en-US" altLang="zh-CN" sz="6600" b="1" dirty="0">
              <a:solidFill>
                <a:srgbClr val="C00000"/>
              </a:solidFill>
            </a:endParaRPr>
          </a:p>
          <a:p>
            <a:pPr algn="ctr"/>
            <a:endParaRPr lang="en-US" altLang="zh-CN" sz="6600" b="1" dirty="0">
              <a:solidFill>
                <a:srgbClr val="C00000"/>
              </a:solidFill>
            </a:endParaRPr>
          </a:p>
          <a:p>
            <a:pPr algn="ctr"/>
            <a:r>
              <a:rPr lang="zh-CN" altLang="en-US" sz="11500" b="1" dirty="0">
                <a:solidFill>
                  <a:srgbClr val="C00000"/>
                </a:solidFill>
              </a:rPr>
              <a:t>中国的变化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CB7-EAD5-4BCE-BED2-F017FBC1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衣食住行</a:t>
            </a:r>
            <a:r>
              <a:rPr lang="en-US" altLang="zh-CN" b="1" dirty="0"/>
              <a:t>---</a:t>
            </a:r>
            <a:r>
              <a:rPr lang="zh-CN" altLang="en-US" b="1" dirty="0"/>
              <a:t>饮食的变化</a:t>
            </a:r>
            <a:endParaRPr lang="en-US" dirty="0"/>
          </a:p>
        </p:txBody>
      </p:sp>
      <p:pic>
        <p:nvPicPr>
          <p:cNvPr id="4098" name="Picture 2" descr="人民衣食住行变化图片">
            <a:extLst>
              <a:ext uri="{FF2B5EF4-FFF2-40B4-BE49-F238E27FC236}">
                <a16:creationId xmlns:a16="http://schemas.microsoft.com/office/drawing/2014/main" id="{C2605537-5B8A-4FEC-A617-513EB6B06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80" y="1685480"/>
            <a:ext cx="4351020" cy="36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新中国衣食住行的变化">
            <a:extLst>
              <a:ext uri="{FF2B5EF4-FFF2-40B4-BE49-F238E27FC236}">
                <a16:creationId xmlns:a16="http://schemas.microsoft.com/office/drawing/2014/main" id="{323453D8-4A7C-4A73-9F0D-5A13A12D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72612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5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E1B8-3B0F-443E-8149-EE2F5BF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衣食住行的改变</a:t>
            </a:r>
            <a:endParaRPr lang="en-US" sz="3600" b="1" dirty="0"/>
          </a:p>
        </p:txBody>
      </p:sp>
      <p:pic>
        <p:nvPicPr>
          <p:cNvPr id="6146" name="Picture 2" descr="中国衣食住行变化图片">
            <a:extLst>
              <a:ext uri="{FF2B5EF4-FFF2-40B4-BE49-F238E27FC236}">
                <a16:creationId xmlns:a16="http://schemas.microsoft.com/office/drawing/2014/main" id="{F92C4EB9-6B6E-46EB-9D6A-D35046FE90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2470" r="7407" b="50616"/>
          <a:stretch/>
        </p:blipFill>
        <p:spPr bwMode="auto">
          <a:xfrm>
            <a:off x="208547" y="2209800"/>
            <a:ext cx="3753853" cy="33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中国衣食住行变化图片">
            <a:extLst>
              <a:ext uri="{FF2B5EF4-FFF2-40B4-BE49-F238E27FC236}">
                <a16:creationId xmlns:a16="http://schemas.microsoft.com/office/drawing/2014/main" id="{ECD028CD-50DB-45B8-8823-DD446072A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50000" r="5200" b="8251"/>
          <a:stretch/>
        </p:blipFill>
        <p:spPr bwMode="auto">
          <a:xfrm>
            <a:off x="4419600" y="2214879"/>
            <a:ext cx="4495800" cy="31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2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B7C0-ACE0-4934-804A-8C1C9933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67036"/>
            <a:ext cx="6571343" cy="1049235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衣食住行</a:t>
            </a:r>
            <a:r>
              <a:rPr lang="en-US" altLang="zh-CN" sz="3600" b="1" dirty="0"/>
              <a:t>---</a:t>
            </a:r>
            <a:r>
              <a:rPr lang="zh-CN" altLang="en-US" sz="3600" b="1" dirty="0"/>
              <a:t>住的变化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DF15-BF65-435F-BB8E-7DA02729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从衣食住行变化的图片">
            <a:extLst>
              <a:ext uri="{FF2B5EF4-FFF2-40B4-BE49-F238E27FC236}">
                <a16:creationId xmlns:a16="http://schemas.microsoft.com/office/drawing/2014/main" id="{7E642B69-6D89-4060-8E76-72BEF7DD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90" y="25400"/>
            <a:ext cx="4642210" cy="68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3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55C5-9CC7-48D6-AF56-009D65C7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/>
              <a:t>衣食住行</a:t>
            </a:r>
            <a:r>
              <a:rPr lang="en-US" altLang="zh-CN" sz="4000" b="1" dirty="0"/>
              <a:t>---</a:t>
            </a:r>
            <a:r>
              <a:rPr lang="zh-CN" altLang="en-US" sz="4000" b="1" dirty="0"/>
              <a:t>衣装的变化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A1AFE-28EB-4FC4-AD1D-D1133363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人民衣食住行变化图片">
            <a:extLst>
              <a:ext uri="{FF2B5EF4-FFF2-40B4-BE49-F238E27FC236}">
                <a16:creationId xmlns:a16="http://schemas.microsoft.com/office/drawing/2014/main" id="{F3F64B63-4B71-46FD-BC28-D6C65A0C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76400"/>
            <a:ext cx="4603462" cy="30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人民衣食住行变化图片">
            <a:extLst>
              <a:ext uri="{FF2B5EF4-FFF2-40B4-BE49-F238E27FC236}">
                <a16:creationId xmlns:a16="http://schemas.microsoft.com/office/drawing/2014/main" id="{DD100F3D-2594-4430-AC6C-03FE87AF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22" y="2133600"/>
            <a:ext cx="3998227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8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/>
              <a:t>词语学习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0070C0"/>
                </a:solidFill>
              </a:rPr>
              <a:t>来不及  </a:t>
            </a:r>
            <a:endParaRPr lang="en-US" altLang="zh-CN" sz="6000" dirty="0">
              <a:solidFill>
                <a:srgbClr val="0070C0"/>
              </a:solidFill>
            </a:endParaRPr>
          </a:p>
          <a:p>
            <a:pPr marL="64008" indent="0">
              <a:buNone/>
            </a:pPr>
            <a:r>
              <a:rPr lang="en-US" altLang="zh-CN" sz="6000" b="1" dirty="0">
                <a:solidFill>
                  <a:srgbClr val="0070C0"/>
                </a:solidFill>
              </a:rPr>
              <a:t>--</a:t>
            </a:r>
            <a:r>
              <a:rPr lang="zh-CN" altLang="en-US" sz="6000" b="1" dirty="0"/>
              <a:t>这儿环境变化太快，我来不及适应。</a:t>
            </a:r>
            <a:endParaRPr lang="en-US" sz="6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/>
              <a:t>竟然  </a:t>
            </a:r>
            <a:r>
              <a:rPr lang="en-US" altLang="zh-CN" sz="6600" dirty="0" err="1"/>
              <a:t>jing</a:t>
            </a:r>
            <a:r>
              <a:rPr lang="en-US" altLang="zh-CN" sz="6600" dirty="0"/>
              <a:t>  ran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你竟然迟到，我们来不及等你，已经出发了。</a:t>
            </a:r>
            <a:endParaRPr lang="en-US" sz="6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561306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C00000"/>
                </a:solidFill>
              </a:rPr>
              <a:t>妈妈家族的同辈人：</a:t>
            </a:r>
            <a:br>
              <a:rPr lang="en-US" altLang="zh-CN" sz="4800" b="1" dirty="0">
                <a:solidFill>
                  <a:srgbClr val="C00000"/>
                </a:solidFill>
              </a:rPr>
            </a:br>
            <a:br>
              <a:rPr lang="en-US" altLang="zh-CN" sz="4800" b="1" dirty="0">
                <a:solidFill>
                  <a:srgbClr val="C00000"/>
                </a:solidFill>
              </a:rPr>
            </a:br>
            <a:r>
              <a:rPr lang="zh-CN" altLang="en-US" sz="4800" b="1" dirty="0">
                <a:solidFill>
                  <a:srgbClr val="C00000"/>
                </a:solidFill>
              </a:rPr>
              <a:t>表哥</a:t>
            </a:r>
            <a:r>
              <a:rPr lang="en-US" altLang="zh-CN" sz="4800" b="1" dirty="0">
                <a:solidFill>
                  <a:srgbClr val="C00000"/>
                </a:solidFill>
              </a:rPr>
              <a:t>	  </a:t>
            </a:r>
            <a:r>
              <a:rPr lang="zh-CN" altLang="en-US" sz="4800" b="1" dirty="0">
                <a:solidFill>
                  <a:srgbClr val="C00000"/>
                </a:solidFill>
              </a:rPr>
              <a:t>表弟</a:t>
            </a:r>
            <a:r>
              <a:rPr lang="en-US" altLang="zh-CN" sz="4800" b="1" dirty="0">
                <a:solidFill>
                  <a:srgbClr val="C00000"/>
                </a:solidFill>
              </a:rPr>
              <a:t>	</a:t>
            </a:r>
            <a:r>
              <a:rPr lang="zh-CN" altLang="en-US" sz="4800" b="1" dirty="0">
                <a:solidFill>
                  <a:srgbClr val="C00000"/>
                </a:solidFill>
              </a:rPr>
              <a:t>表姐   表妹</a:t>
            </a:r>
            <a:r>
              <a:rPr lang="en-US" altLang="zh-CN" sz="4800" dirty="0">
                <a:solidFill>
                  <a:srgbClr val="C00000"/>
                </a:solidFill>
              </a:rPr>
              <a:t>	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4240" y="3048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400" b="1" dirty="0">
                <a:solidFill>
                  <a:srgbClr val="0070C0"/>
                </a:solidFill>
              </a:rPr>
              <a:t>爸爸家族的同辈人：</a:t>
            </a:r>
            <a:endParaRPr lang="en-US" altLang="zh-CN" sz="44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sz="4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CN" altLang="en-US" sz="4400" b="1" dirty="0">
                <a:solidFill>
                  <a:srgbClr val="0070C0"/>
                </a:solidFill>
              </a:rPr>
              <a:t>堂哥    堂弟    堂姐    堂妹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3CB8-DD01-4C0A-A304-4AFE4C84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族谱</a:t>
            </a:r>
            <a:endParaRPr lang="en-US" dirty="0"/>
          </a:p>
        </p:txBody>
      </p:sp>
      <p:pic>
        <p:nvPicPr>
          <p:cNvPr id="4107" name="Picture 11" descr="Chinese Family tree">
            <a:extLst>
              <a:ext uri="{FF2B5EF4-FFF2-40B4-BE49-F238E27FC236}">
                <a16:creationId xmlns:a16="http://schemas.microsoft.com/office/drawing/2014/main" id="{9D934A6B-BA8F-455E-981C-2756B6FE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4641"/>
            <a:ext cx="7239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90AF97DC-517A-4458-8564-5D14BFFF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55641"/>
            <a:ext cx="1123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-apple-system"/>
                <a:hlinkClick r:id="rId3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姑妈   </a:t>
            </a:r>
            <a:r>
              <a:rPr lang="en-US" altLang="zh-CN" dirty="0" err="1"/>
              <a:t>gu</a:t>
            </a:r>
            <a:r>
              <a:rPr lang="en-US" altLang="zh-CN"/>
              <a:t>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姑妈的孩子是我的表兄妹。</a:t>
            </a:r>
            <a:endParaRPr lang="en-US" sz="5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/>
              <a:t>拍  </a:t>
            </a:r>
            <a:r>
              <a:rPr lang="en-US" altLang="zh-CN" sz="6000" dirty="0" err="1"/>
              <a:t>pai</a:t>
            </a:r>
            <a:r>
              <a:rPr lang="zh-CN" altLang="en-US" sz="6000" dirty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我拍了很多表兄妹的照片。</a:t>
            </a:r>
            <a:endParaRPr lang="en-US" altLang="zh-CN" sz="5400" b="1" dirty="0"/>
          </a:p>
          <a:p>
            <a:endParaRPr 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/>
              <a:t>变化</a:t>
            </a:r>
            <a:r>
              <a:rPr lang="en-US" altLang="zh-CN" sz="6600" b="1" dirty="0"/>
              <a:t>—</a:t>
            </a:r>
            <a:r>
              <a:rPr lang="zh-CN" altLang="en-US" sz="6600" b="1" dirty="0">
                <a:solidFill>
                  <a:srgbClr val="C00000"/>
                </a:solidFill>
              </a:rPr>
              <a:t>外表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/>
          </a:bodyPr>
          <a:lstStyle/>
          <a:p>
            <a:r>
              <a:rPr lang="zh-CN" altLang="en-US" sz="5400" b="1" dirty="0"/>
              <a:t>今天中国发生了很大的变化</a:t>
            </a:r>
            <a:endParaRPr lang="en-US" altLang="zh-CN" sz="5400" b="1" dirty="0"/>
          </a:p>
          <a:p>
            <a:r>
              <a:rPr lang="en-US" sz="5400" b="1" dirty="0"/>
              <a:t>--</a:t>
            </a:r>
            <a:r>
              <a:rPr lang="zh-CN" altLang="en-US" sz="5400" b="1" dirty="0"/>
              <a:t>衣着</a:t>
            </a:r>
            <a:endParaRPr lang="en-US" sz="5400" b="1" dirty="0"/>
          </a:p>
        </p:txBody>
      </p:sp>
      <p:pic>
        <p:nvPicPr>
          <p:cNvPr id="28674" name="Picture 2" descr="http://cache.mars.sina.com.cn/publish_d/00/07/7/image/45/18/45186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" y="3871178"/>
            <a:ext cx="4286250" cy="2867025"/>
          </a:xfrm>
          <a:prstGeom prst="rect">
            <a:avLst/>
          </a:prstGeom>
          <a:noFill/>
        </p:spPr>
      </p:pic>
      <p:pic>
        <p:nvPicPr>
          <p:cNvPr id="28676" name="Picture 4" descr="http://img.smartshe.com/2011/09/07/634509895397148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323" y="3874831"/>
            <a:ext cx="4471605" cy="2978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dirty="0">
                <a:solidFill>
                  <a:schemeClr val="accent2">
                    <a:lumMod val="75000"/>
                  </a:schemeClr>
                </a:solidFill>
              </a:rPr>
              <a:t>总是</a:t>
            </a:r>
            <a:r>
              <a:rPr lang="zh-CN" altLang="en-US" dirty="0"/>
              <a:t>  </a:t>
            </a:r>
            <a:r>
              <a:rPr lang="en-US" altLang="zh-CN" dirty="0"/>
              <a:t>always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他总是拍不了漂亮的照片。</a:t>
            </a:r>
            <a:endParaRPr lang="en-US" sz="6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熟悉   </a:t>
            </a:r>
            <a:r>
              <a:rPr lang="en-US" altLang="zh-CN" sz="6000" b="1" dirty="0" err="1"/>
              <a:t>shuxi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我对拍照片不熟悉。</a:t>
            </a:r>
            <a:endParaRPr lang="en-US" sz="6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/>
              <a:t>陌生   </a:t>
            </a:r>
            <a:r>
              <a:rPr lang="en-US" altLang="zh-CN" sz="6000" b="1" dirty="0"/>
              <a:t>mo </a:t>
            </a:r>
            <a:r>
              <a:rPr lang="en-US" altLang="zh-CN" sz="6000" b="1" dirty="0" err="1"/>
              <a:t>sheng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你为什么总是和陌生人说话？</a:t>
            </a:r>
            <a:endParaRPr lang="en-US" sz="6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街   </a:t>
            </a:r>
            <a:r>
              <a:rPr lang="en-US" altLang="zh-CN" sz="6000" b="1" dirty="0" err="1"/>
              <a:t>jie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这条街上有许多熟悉的老店。</a:t>
            </a:r>
            <a:endParaRPr lang="en-US" sz="6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>
                <a:solidFill>
                  <a:srgbClr val="FF0000"/>
                </a:solidFill>
              </a:rPr>
              <a:t>盖</a:t>
            </a:r>
            <a:r>
              <a:rPr lang="zh-CN" altLang="en-US" sz="6000" b="1" dirty="0"/>
              <a:t>楼房   </a:t>
            </a:r>
            <a:r>
              <a:rPr lang="en-US" altLang="zh-CN" sz="6000" b="1" dirty="0" err="1"/>
              <a:t>gai</a:t>
            </a:r>
            <a:r>
              <a:rPr lang="en-US" altLang="zh-CN" sz="6000" b="1" dirty="0"/>
              <a:t> </a:t>
            </a:r>
            <a:r>
              <a:rPr lang="en-US" altLang="zh-CN" sz="6000" b="1" dirty="0" err="1"/>
              <a:t>lou</a:t>
            </a:r>
            <a:r>
              <a:rPr lang="en-US" altLang="zh-CN" sz="6000" b="1" dirty="0"/>
              <a:t> fang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这儿盖了很多六层的楼房，我竟然不认识回家的路了。</a:t>
            </a:r>
            <a:endParaRPr lang="en-US" sz="6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700" b="1" dirty="0"/>
              <a:t>的确</a:t>
            </a:r>
            <a:r>
              <a:rPr lang="zh-CN" altLang="en-US" sz="5400" b="1" dirty="0"/>
              <a:t> </a:t>
            </a:r>
            <a:r>
              <a:rPr lang="zh-CN" altLang="en-US" sz="4400" b="1" dirty="0"/>
              <a:t>（</a:t>
            </a:r>
            <a:r>
              <a:rPr lang="en-US" altLang="zh-CN" sz="4400" b="1" dirty="0"/>
              <a:t>indeed</a:t>
            </a:r>
            <a:r>
              <a:rPr lang="zh-CN" altLang="en-US" sz="4400" b="1" dirty="0"/>
              <a:t>） </a:t>
            </a:r>
            <a:r>
              <a:rPr lang="en-US" altLang="zh-CN" sz="4400" b="1" dirty="0" err="1"/>
              <a:t>di</a:t>
            </a:r>
            <a:r>
              <a:rPr lang="en-US" altLang="zh-CN" sz="4400" b="1" dirty="0"/>
              <a:t> </a:t>
            </a:r>
            <a:r>
              <a:rPr lang="en-US" altLang="zh-CN" sz="4400" b="1" dirty="0" err="1"/>
              <a:t>que</a:t>
            </a:r>
            <a:br>
              <a:rPr lang="en-US" altLang="zh-CN" sz="5400" b="1" dirty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这条街对我来说的确很陌生。</a:t>
            </a:r>
            <a:endParaRPr lang="en-US" sz="6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/>
              <a:t>想像  </a:t>
            </a:r>
            <a:r>
              <a:rPr lang="en-US" altLang="zh-CN" sz="6000" b="1" dirty="0"/>
              <a:t>xi</a:t>
            </a:r>
            <a:r>
              <a:rPr lang="vi-VN" altLang="zh-CN" sz="6000" b="1" dirty="0"/>
              <a:t>ă</a:t>
            </a:r>
            <a:r>
              <a:rPr lang="en-US" altLang="zh-CN" sz="6000" b="1" dirty="0" err="1"/>
              <a:t>ng</a:t>
            </a:r>
            <a:r>
              <a:rPr lang="en-US" altLang="zh-CN" sz="6000" b="1" dirty="0"/>
              <a:t> xi</a:t>
            </a:r>
            <a:r>
              <a:rPr lang="vi-VN" altLang="zh-CN" sz="6000" b="1" dirty="0"/>
              <a:t>à</a:t>
            </a:r>
            <a:r>
              <a:rPr lang="en-US" altLang="zh-CN" sz="6000" b="1" dirty="0" err="1"/>
              <a:t>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他的确比我想像得年轻。</a:t>
            </a:r>
            <a:endParaRPr lang="en-US" sz="6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游客  </a:t>
            </a:r>
            <a:r>
              <a:rPr lang="en-US" altLang="zh-CN" sz="6000" b="1" dirty="0"/>
              <a:t>you  </a:t>
            </a:r>
            <a:r>
              <a:rPr lang="en-US" altLang="zh-CN" sz="6000" b="1" dirty="0" err="1"/>
              <a:t>ke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你很难想象上海有这么多外国游客。</a:t>
            </a:r>
            <a:endParaRPr lang="en-US" sz="5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/>
              <a:t>快餐   </a:t>
            </a:r>
            <a:r>
              <a:rPr lang="en-US" altLang="zh-CN" sz="6000" b="1" dirty="0" err="1"/>
              <a:t>kuai</a:t>
            </a:r>
            <a:r>
              <a:rPr lang="en-US" altLang="zh-CN" sz="6000" b="1" dirty="0"/>
              <a:t>  can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我无法想象为什么有这么多人喜欢吃快餐。</a:t>
            </a:r>
            <a:endParaRPr lang="en-US" sz="5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融入   </a:t>
            </a:r>
            <a:r>
              <a:rPr lang="en-US" altLang="zh-CN" sz="6000" b="1" dirty="0" err="1"/>
              <a:t>ron</a:t>
            </a:r>
            <a:r>
              <a:rPr lang="en-US" altLang="zh-CN" sz="6000" b="1" dirty="0"/>
              <a:t>  </a:t>
            </a:r>
            <a:r>
              <a:rPr lang="en-US" altLang="zh-CN" sz="6000" b="1" dirty="0" err="1"/>
              <a:t>gru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我来美国五年了，还是无法融入美国的快餐生活模式。</a:t>
            </a:r>
            <a:endParaRPr lang="en-US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城市外貌 </a:t>
            </a:r>
            <a:r>
              <a:rPr lang="en-US" altLang="zh-CN" dirty="0"/>
              <a:t>–</a:t>
            </a:r>
            <a:r>
              <a:rPr lang="zh-CN" altLang="en-US" dirty="0"/>
              <a:t>上海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nn.people.com.cn/mediafile/201103/22/F201103221338581857017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3203"/>
            <a:ext cx="7086600" cy="470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特色   </a:t>
            </a:r>
            <a:r>
              <a:rPr lang="en-US" altLang="zh-CN" sz="6000" b="1" dirty="0" err="1"/>
              <a:t>te</a:t>
            </a:r>
            <a:r>
              <a:rPr lang="en-US" altLang="zh-CN" sz="6000" b="1" dirty="0"/>
              <a:t> se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要将中国饮食特色融入美国社会。</a:t>
            </a:r>
            <a:endParaRPr lang="en-US" sz="6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保留   </a:t>
            </a:r>
            <a:r>
              <a:rPr lang="en-US" altLang="zh-CN" sz="5400" b="1" dirty="0" err="1"/>
              <a:t>bao</a:t>
            </a:r>
            <a:r>
              <a:rPr lang="en-US" altLang="zh-CN" sz="5400" b="1" dirty="0"/>
              <a:t> </a:t>
            </a:r>
            <a:r>
              <a:rPr lang="en-US" altLang="zh-CN" sz="5400" b="1" dirty="0" err="1"/>
              <a:t>liu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中国新年保留了很多传统的特色。</a:t>
            </a:r>
            <a:endParaRPr lang="en-US" sz="5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建筑  </a:t>
            </a:r>
            <a:r>
              <a:rPr lang="en-US" altLang="zh-CN" sz="5400" b="1" dirty="0" err="1"/>
              <a:t>jian</a:t>
            </a:r>
            <a:r>
              <a:rPr lang="en-US" altLang="zh-CN" sz="5400" b="1" dirty="0"/>
              <a:t> </a:t>
            </a:r>
            <a:r>
              <a:rPr lang="en-US" altLang="zh-CN" sz="5400" b="1" dirty="0" err="1"/>
              <a:t>zhu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上海的建筑保留了很多欧洲特色。</a:t>
            </a:r>
            <a:endParaRPr lang="en-US" sz="5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不管  </a:t>
            </a:r>
            <a:r>
              <a:rPr lang="en-US" altLang="zh-CN" sz="5400" b="1" dirty="0" err="1"/>
              <a:t>bu</a:t>
            </a:r>
            <a:r>
              <a:rPr lang="en-US" altLang="zh-CN" sz="5400" b="1" dirty="0"/>
              <a:t> guan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不管这里的城市如何变化， 这些建筑是不会改变的。</a:t>
            </a:r>
            <a:endParaRPr lang="en-US" sz="5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763000" cy="2667000"/>
          </a:xfrm>
        </p:spPr>
        <p:txBody>
          <a:bodyPr>
            <a:normAutofit fontScale="90000"/>
          </a:bodyPr>
          <a:lstStyle/>
          <a:p>
            <a:r>
              <a:rPr lang="zh-CN" altLang="en-US" sz="5400" b="1" dirty="0"/>
              <a:t>民以食为天  </a:t>
            </a:r>
            <a:br>
              <a:rPr lang="en-US" altLang="zh-CN" sz="5400" b="1" dirty="0"/>
            </a:br>
            <a:r>
              <a:rPr lang="en-US" altLang="zh-CN" sz="4000" b="1" dirty="0"/>
              <a:t>the people think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of food</a:t>
            </a:r>
            <a:br>
              <a:rPr lang="en-US" altLang="zh-CN" sz="4000" b="1" dirty="0"/>
            </a:br>
            <a:r>
              <a:rPr lang="en-US" altLang="zh-CN" sz="4000" b="1" dirty="0"/>
              <a:t>as important as heaven</a:t>
            </a:r>
            <a:br>
              <a:rPr lang="en-US" altLang="zh-CN" sz="4000" b="1" dirty="0"/>
            </a:br>
            <a:br>
              <a:rPr lang="en-US" altLang="zh-CN" sz="4000" b="1" dirty="0"/>
            </a:br>
            <a:endParaRPr lang="en-US" sz="4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/>
              <a:t>尽可能  </a:t>
            </a:r>
            <a:r>
              <a:rPr lang="en-US" altLang="zh-CN" sz="5400" b="1" dirty="0" err="1"/>
              <a:t>jin</a:t>
            </a:r>
            <a:r>
              <a:rPr lang="en-US" altLang="zh-CN" sz="5400" b="1" dirty="0"/>
              <a:t> </a:t>
            </a:r>
            <a:r>
              <a:rPr lang="en-US" altLang="zh-CN" sz="5400" b="1" dirty="0" err="1"/>
              <a:t>ke</a:t>
            </a:r>
            <a:r>
              <a:rPr lang="en-US" altLang="zh-CN" sz="5400" b="1" dirty="0"/>
              <a:t> </a:t>
            </a:r>
            <a:r>
              <a:rPr lang="en-US" altLang="zh-CN" sz="5400" b="1" dirty="0" err="1"/>
              <a:t>neng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我们要尽可能地保留传统特色。</a:t>
            </a:r>
            <a:endParaRPr lang="en-US" sz="5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厦  </a:t>
            </a:r>
            <a:r>
              <a:rPr lang="en-US" altLang="zh-CN" sz="5400" b="1" dirty="0" err="1"/>
              <a:t>sha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上海有很多具有欧美特色的大厦。</a:t>
            </a:r>
            <a:endParaRPr lang="en-US" sz="5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声音  </a:t>
            </a:r>
            <a:r>
              <a:rPr lang="en-US" altLang="zh-CN" sz="5400" b="1" dirty="0" err="1"/>
              <a:t>sheng</a:t>
            </a:r>
            <a:r>
              <a:rPr lang="en-US" altLang="zh-CN" sz="5400" b="1" dirty="0"/>
              <a:t> yin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姐姐的声音很好听</a:t>
            </a:r>
            <a:endParaRPr lang="en-US" sz="6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脚步    </a:t>
            </a:r>
            <a:r>
              <a:rPr lang="en-US" altLang="zh-CN" sz="6000" b="1" dirty="0" err="1"/>
              <a:t>jiao</a:t>
            </a:r>
            <a:r>
              <a:rPr lang="en-US" altLang="zh-CN" sz="6000" b="1" dirty="0"/>
              <a:t> </a:t>
            </a:r>
            <a:r>
              <a:rPr lang="en-US" altLang="zh-CN" sz="6000" b="1" dirty="0" err="1"/>
              <a:t>bu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城市变化的脚步  不要走得太快。</a:t>
            </a:r>
            <a:endParaRPr lang="en-US" sz="5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/>
              <a:t>难过  </a:t>
            </a:r>
            <a:r>
              <a:rPr lang="en-US" altLang="zh-CN" sz="5400" dirty="0" err="1"/>
              <a:t>nan</a:t>
            </a:r>
            <a:r>
              <a:rPr lang="en-US" altLang="zh-CN" sz="5400" dirty="0"/>
              <a:t> </a:t>
            </a:r>
            <a:r>
              <a:rPr lang="en-US" altLang="zh-CN" sz="5400" dirty="0" err="1"/>
              <a:t>guo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我考试考得不好， 心里很难过</a:t>
            </a:r>
            <a:endParaRPr lang="en-US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7036"/>
            <a:ext cx="6571343" cy="104923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28" y="1981200"/>
            <a:ext cx="6571343" cy="3450613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城市建筑</a:t>
            </a:r>
            <a:endParaRPr lang="en-US" altLang="zh-CN" sz="4400" dirty="0"/>
          </a:p>
          <a:p>
            <a:r>
              <a:rPr lang="en-US" sz="4400" dirty="0"/>
              <a:t>---</a:t>
            </a:r>
            <a:r>
              <a:rPr lang="zh-CN" altLang="en-US" sz="3200" dirty="0"/>
              <a:t>上海外滩</a:t>
            </a:r>
            <a:endParaRPr lang="en-US" sz="3200" dirty="0"/>
          </a:p>
        </p:txBody>
      </p:sp>
      <p:pic>
        <p:nvPicPr>
          <p:cNvPr id="44034" name="Picture 2" descr="http://www.szonline.net/image/2011/201110/20111031/20111031112121_17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144" y="210650"/>
            <a:ext cx="5383856" cy="6436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b="1" dirty="0"/>
              <a:t>夫子庙    </a:t>
            </a:r>
            <a:r>
              <a:rPr lang="en-US" altLang="zh-CN" sz="5400" b="1" dirty="0"/>
              <a:t>fu </a:t>
            </a:r>
            <a:r>
              <a:rPr lang="en-US" altLang="zh-CN" sz="5400" b="1" dirty="0" err="1"/>
              <a:t>zi</a:t>
            </a:r>
            <a:r>
              <a:rPr lang="en-US" altLang="zh-CN" sz="5400" b="1" dirty="0"/>
              <a:t> </a:t>
            </a:r>
            <a:r>
              <a:rPr lang="en-US" altLang="zh-CN" sz="5400" b="1" dirty="0" err="1"/>
              <a:t>miao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夫子庙是纪念孔夫子。</a:t>
            </a:r>
            <a:endParaRPr lang="en-US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4AAC-AEF9-4400-B11A-AF14C35F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/>
              <a:t>广州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CD3E-6E2B-469A-9156-40EAA3E1E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en-US" sz="3600" b="1" dirty="0"/>
              <a:t>1970</a:t>
            </a:r>
            <a:r>
              <a:rPr lang="zh-CN" altLang="en-US" sz="3600" b="1" dirty="0"/>
              <a:t>                            </a:t>
            </a:r>
            <a:r>
              <a:rPr lang="en-US" altLang="zh-CN" sz="3600" b="1" dirty="0"/>
              <a:t>2016</a:t>
            </a:r>
            <a:endParaRPr lang="en-US" sz="3600" b="1" dirty="0"/>
          </a:p>
        </p:txBody>
      </p:sp>
      <p:pic>
        <p:nvPicPr>
          <p:cNvPr id="1028" name="Picture 4" descr="https://static.boredpanda.com/blog/wp-content/uploads/2016/04/100-years-of-time-travelling-in-China-57064d0e1a497__880.jpg">
            <a:extLst>
              <a:ext uri="{FF2B5EF4-FFF2-40B4-BE49-F238E27FC236}">
                <a16:creationId xmlns:a16="http://schemas.microsoft.com/office/drawing/2014/main" id="{882E959E-605E-4D15-8B9F-2E974CC7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BB1C8-5D5B-426A-AF2B-7F4DC8C7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4000" dirty="0"/>
              <a:t>杭州      </a:t>
            </a:r>
            <a:r>
              <a:rPr lang="en-US" altLang="zh-CN" sz="4000" dirty="0"/>
              <a:t>1900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           2016</a:t>
            </a:r>
          </a:p>
        </p:txBody>
      </p:sp>
      <p:pic>
        <p:nvPicPr>
          <p:cNvPr id="2050" name="Picture 2" descr="https://static.boredpanda.com/blog/wp-content/uploads/2016/04/100-years-of-time-travelling-in-China-570620bd90a54__880.jpg">
            <a:extLst>
              <a:ext uri="{FF2B5EF4-FFF2-40B4-BE49-F238E27FC236}">
                <a16:creationId xmlns:a16="http://schemas.microsoft.com/office/drawing/2014/main" id="{20C1AB99-4C27-497D-AAE8-1BC26660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4590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1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7316-7C1D-4DF2-93AF-C1ADA4FD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6571343" cy="3450613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成都   </a:t>
            </a:r>
            <a:r>
              <a:rPr lang="en-US" altLang="zh-CN" sz="4000" dirty="0"/>
              <a:t>1994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          2016</a:t>
            </a:r>
          </a:p>
        </p:txBody>
      </p:sp>
      <p:pic>
        <p:nvPicPr>
          <p:cNvPr id="3074" name="Picture 2" descr="https://static.boredpanda.com/blog/wp-content/uploads/2016/04/100-years-of-time-travelling-in-China-570620baa1d8f__880.jpg">
            <a:extLst>
              <a:ext uri="{FF2B5EF4-FFF2-40B4-BE49-F238E27FC236}">
                <a16:creationId xmlns:a16="http://schemas.microsoft.com/office/drawing/2014/main" id="{DFC3901D-7B55-46E3-8C05-2EA087BA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732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8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2AFC-A037-45FC-B512-9244643B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食物的变化</a:t>
            </a:r>
            <a:r>
              <a:rPr lang="en-US" altLang="zh-CN" dirty="0"/>
              <a:t>--</a:t>
            </a:r>
            <a:r>
              <a:rPr lang="zh-CN" altLang="en-US" dirty="0"/>
              <a:t>琳琅满目，</a:t>
            </a:r>
            <a:endParaRPr lang="en-US" dirty="0"/>
          </a:p>
        </p:txBody>
      </p:sp>
      <p:pic>
        <p:nvPicPr>
          <p:cNvPr id="1026" name="Picture 2" descr="https://cms.qz.com/wp-content/uploads/2019/06/RTX6XA8D.jpg?quality=75&amp;strip=all&amp;w=410&amp;h=277">
            <a:extLst>
              <a:ext uri="{FF2B5EF4-FFF2-40B4-BE49-F238E27FC236}">
                <a16:creationId xmlns:a16="http://schemas.microsoft.com/office/drawing/2014/main" id="{23FA830B-2DD1-4E84-A5F7-A75427BB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881312"/>
            <a:ext cx="39052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 testing disrupts China’s fruit imports">
            <a:hlinkClick r:id="rId3" tooltip="&#10; Two-day clearance delays could have a serious impact on more time-sensitive imports such as US cherries"/>
            <a:extLst>
              <a:ext uri="{FF2B5EF4-FFF2-40B4-BE49-F238E27FC236}">
                <a16:creationId xmlns:a16="http://schemas.microsoft.com/office/drawing/2014/main" id="{EF7D22E0-BF9A-44E1-9676-EB6339FF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04063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8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AC11-ED38-47F9-8B3F-DD418E18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12" y="304800"/>
            <a:ext cx="6571343" cy="1049235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衣食住行</a:t>
            </a:r>
            <a:r>
              <a:rPr lang="en-US" altLang="zh-CN" sz="4000" b="1" dirty="0"/>
              <a:t>---</a:t>
            </a:r>
            <a:r>
              <a:rPr lang="zh-CN" altLang="en-US" sz="4000" b="1" dirty="0"/>
              <a:t>交通的变化</a:t>
            </a:r>
            <a:endParaRPr lang="en-US" sz="4000" b="1" dirty="0"/>
          </a:p>
        </p:txBody>
      </p:sp>
      <p:pic>
        <p:nvPicPr>
          <p:cNvPr id="2050" name="Picture 2" descr="中国衣食住行的变化">
            <a:extLst>
              <a:ext uri="{FF2B5EF4-FFF2-40B4-BE49-F238E27FC236}">
                <a16:creationId xmlns:a16="http://schemas.microsoft.com/office/drawing/2014/main" id="{F7A742CC-F43C-4C61-B895-9EB1F6198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67" y="990600"/>
            <a:ext cx="7024234" cy="48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221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1702</TotalTime>
  <Words>635</Words>
  <Application>Microsoft Office PowerPoint</Application>
  <PresentationFormat>On-screen Show (4:3)</PresentationFormat>
  <Paragraphs>82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-apple-system</vt:lpstr>
      <vt:lpstr>DengXian</vt:lpstr>
      <vt:lpstr>DengXian Light</vt:lpstr>
      <vt:lpstr>Arial</vt:lpstr>
      <vt:lpstr>Gill Sans MT</vt:lpstr>
      <vt:lpstr>Times New Roman</vt:lpstr>
      <vt:lpstr>Gallery</vt:lpstr>
      <vt:lpstr>PowerPoint Presentation</vt:lpstr>
      <vt:lpstr>变化—外表</vt:lpstr>
      <vt:lpstr>城市外貌 –上海</vt:lpstr>
      <vt:lpstr>PowerPoint Presentation</vt:lpstr>
      <vt:lpstr>广州</vt:lpstr>
      <vt:lpstr>PowerPoint Presentation</vt:lpstr>
      <vt:lpstr>PowerPoint Presentation</vt:lpstr>
      <vt:lpstr>食物的变化--琳琅满目，</vt:lpstr>
      <vt:lpstr>衣食住行---交通的变化</vt:lpstr>
      <vt:lpstr>衣食住行---饮食的变化</vt:lpstr>
      <vt:lpstr>衣食住行的改变</vt:lpstr>
      <vt:lpstr>衣食住行---住的变化</vt:lpstr>
      <vt:lpstr>衣食住行---衣装的变化</vt:lpstr>
      <vt:lpstr>词语学习</vt:lpstr>
      <vt:lpstr>竟然  jing  ran</vt:lpstr>
      <vt:lpstr>妈妈家族的同辈人：  表哥   表弟 表姐   表妹 </vt:lpstr>
      <vt:lpstr>族谱</vt:lpstr>
      <vt:lpstr>姑妈   gu ma</vt:lpstr>
      <vt:lpstr>拍  pai </vt:lpstr>
      <vt:lpstr>总是  always</vt:lpstr>
      <vt:lpstr>熟悉   shuxi</vt:lpstr>
      <vt:lpstr>陌生   mo sheng</vt:lpstr>
      <vt:lpstr>街   jie</vt:lpstr>
      <vt:lpstr>盖楼房   gai lou fang</vt:lpstr>
      <vt:lpstr>的确 （indeed） di que </vt:lpstr>
      <vt:lpstr>想像  xiăng xiàng</vt:lpstr>
      <vt:lpstr>游客  you  ke</vt:lpstr>
      <vt:lpstr>快餐   kuai  can</vt:lpstr>
      <vt:lpstr>融入   ron  gru</vt:lpstr>
      <vt:lpstr>特色   te se</vt:lpstr>
      <vt:lpstr>保留   bao liu</vt:lpstr>
      <vt:lpstr>建筑  jian zhu</vt:lpstr>
      <vt:lpstr>不管  bu guan</vt:lpstr>
      <vt:lpstr>民以食为天   the people think of food as important as heaven  </vt:lpstr>
      <vt:lpstr>尽可能  jin ke neng</vt:lpstr>
      <vt:lpstr>厦  sha</vt:lpstr>
      <vt:lpstr>声音  sheng yin</vt:lpstr>
      <vt:lpstr>脚步    jiao bu</vt:lpstr>
      <vt:lpstr>难过  nan guo</vt:lpstr>
      <vt:lpstr>夫子庙    fu zi miao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</dc:creator>
  <cp:lastModifiedBy>Anita Lin</cp:lastModifiedBy>
  <cp:revision>19</cp:revision>
  <dcterms:created xsi:type="dcterms:W3CDTF">2012-03-09T21:15:31Z</dcterms:created>
  <dcterms:modified xsi:type="dcterms:W3CDTF">2021-02-24T07:36:26Z</dcterms:modified>
</cp:coreProperties>
</file>