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48A87A34-81AB-432B-8DAE-1953F412C12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BA540-CA9E-4727-A26C-EFE45DFF90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zh-CN" b="1" dirty="0">
                <a:solidFill>
                  <a:srgbClr val="C00000"/>
                </a:solidFill>
              </a:rPr>
              <a:t>Types of Essay 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89E55C-6A59-4D00-9720-2BBE4B0DFA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4800" b="1" dirty="0">
                <a:solidFill>
                  <a:schemeClr val="accent4">
                    <a:lumMod val="50000"/>
                  </a:schemeClr>
                </a:solidFill>
              </a:rPr>
              <a:t>文章的种类</a:t>
            </a:r>
            <a:endParaRPr lang="en-US" sz="4800" b="1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9892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B1253A-5D67-41FD-9D1E-16D45BA32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9767" y="856825"/>
            <a:ext cx="10570117" cy="1049235"/>
          </a:xfrm>
        </p:spPr>
        <p:txBody>
          <a:bodyPr/>
          <a:lstStyle/>
          <a:p>
            <a:r>
              <a:rPr lang="en-US" sz="2400" b="1" dirty="0"/>
              <a:t>Words and phrases used for transitioning from one ideal to the next</a:t>
            </a:r>
            <a:r>
              <a:rPr lang="zh-CN" altLang="en-US" dirty="0"/>
              <a:t>：</a:t>
            </a:r>
            <a:endParaRPr lang="en-US" dirty="0"/>
          </a:p>
        </p:txBody>
      </p:sp>
      <p:pic>
        <p:nvPicPr>
          <p:cNvPr id="2050" name="Picture 2" descr="57c5c9ab-e71a-42a1-9571-306bc00acdd2@namprd19">
            <a:extLst>
              <a:ext uri="{FF2B5EF4-FFF2-40B4-BE49-F238E27FC236}">
                <a16:creationId xmlns:a16="http://schemas.microsoft.com/office/drawing/2014/main" id="{002C012C-3DA8-4368-BEB9-DF6CA7D102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2362" y="1502938"/>
            <a:ext cx="8055155" cy="5514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9685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9B039-E462-4F9A-82D3-D16C2EF56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6" name="Picture 4" descr="01401cb5-2719-4f55-9562-68224d8c3d62@namprd19">
            <a:extLst>
              <a:ext uri="{FF2B5EF4-FFF2-40B4-BE49-F238E27FC236}">
                <a16:creationId xmlns:a16="http://schemas.microsoft.com/office/drawing/2014/main" id="{2EBD6907-81C9-40CE-AD46-76CB08EC63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78" b="62346"/>
          <a:stretch/>
        </p:blipFill>
        <p:spPr bwMode="auto">
          <a:xfrm>
            <a:off x="1899551" y="1110019"/>
            <a:ext cx="7925201" cy="506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6295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01401cb5-2719-4f55-9562-68224d8c3d62@namprd19">
            <a:extLst>
              <a:ext uri="{FF2B5EF4-FFF2-40B4-BE49-F238E27FC236}">
                <a16:creationId xmlns:a16="http://schemas.microsoft.com/office/drawing/2014/main" id="{5490E115-4026-4F0C-A171-0F53178CB6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90" b="26470"/>
          <a:stretch/>
        </p:blipFill>
        <p:spPr bwMode="auto">
          <a:xfrm>
            <a:off x="1835269" y="772997"/>
            <a:ext cx="8892434" cy="5170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36980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01401cb5-2719-4f55-9562-68224d8c3d62@namprd19">
            <a:extLst>
              <a:ext uri="{FF2B5EF4-FFF2-40B4-BE49-F238E27FC236}">
                <a16:creationId xmlns:a16="http://schemas.microsoft.com/office/drawing/2014/main" id="{CF64789A-903E-4975-B47F-26A48805785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35"/>
          <a:stretch/>
        </p:blipFill>
        <p:spPr bwMode="auto">
          <a:xfrm>
            <a:off x="1729867" y="1102934"/>
            <a:ext cx="8969556" cy="4251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344496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AD0AC-0CD3-4CAB-AD34-C68FA109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CN" altLang="en-US" sz="3600" b="1" dirty="0"/>
              <a:t>第八课：高中生该不该打工</a:t>
            </a:r>
            <a:endParaRPr lang="en-US" sz="36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04D33-A406-4E76-BD2B-E8F3082BD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858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9C224-D0AC-4E80-9665-8FF77103E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sz="4000" b="1" dirty="0"/>
              <a:t>Descriptive Essay: </a:t>
            </a:r>
            <a:r>
              <a:rPr lang="en-US" altLang="zh-CN" sz="3100" dirty="0"/>
              <a:t>is an essay that describes a person, place, memory, event , experience, or thing.</a:t>
            </a:r>
            <a:endParaRPr lang="en-US" sz="31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38F3E-1753-45E2-BB3B-9B57CA1763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Objective descriptive essay</a:t>
            </a:r>
            <a:r>
              <a:rPr lang="en-US" dirty="0"/>
              <a:t>: physical objects by providing facts, not opinions.</a:t>
            </a:r>
          </a:p>
          <a:p>
            <a:r>
              <a:rPr lang="en-US" b="1" dirty="0"/>
              <a:t>Subjective descriptive essay</a:t>
            </a:r>
            <a:r>
              <a:rPr lang="en-US" dirty="0"/>
              <a:t>: write about what they perceive in all senses, including details such as height, weight, color and smell, and their feelings toward the object.</a:t>
            </a:r>
          </a:p>
          <a:p>
            <a:pPr marL="0" indent="0">
              <a:buNone/>
            </a:pPr>
            <a:r>
              <a:rPr lang="en-US" dirty="0">
                <a:solidFill>
                  <a:srgbClr val="C00000"/>
                </a:solidFill>
              </a:rPr>
              <a:t>It is important to carefully select specific, concrete details to support their dominant impression.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154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8C30-D88F-427C-BC60-2C8F64CE1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Descriptive Essay</a:t>
            </a:r>
            <a:r>
              <a:rPr lang="en-US" dirty="0"/>
              <a:t>: </a:t>
            </a:r>
            <a:r>
              <a:rPr lang="en-US" sz="2400" dirty="0">
                <a:solidFill>
                  <a:srgbClr val="C00000"/>
                </a:solidFill>
              </a:rPr>
              <a:t>may useful in Story Narration, or Email response.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D4789-C1B4-4EC8-A633-B1CB8A3DD4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8"/>
            <a:ext cx="9603275" cy="383310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S</a:t>
            </a:r>
            <a:r>
              <a:rPr lang="en-US" sz="2400" dirty="0"/>
              <a:t>tart with the obvious, then develop and describe.</a:t>
            </a:r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P</a:t>
            </a:r>
            <a:r>
              <a:rPr lang="en-US" sz="2400" dirty="0"/>
              <a:t>rovide plenty of specific descriptions to give reader a complete and vivid perception and impression.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/>
              <a:t>Choose appropriate words that convey their emotions or perspectives, and use words</a:t>
            </a:r>
            <a:r>
              <a:rPr lang="zh-CN" altLang="en-US" sz="2400" dirty="0"/>
              <a:t>。</a:t>
            </a:r>
            <a:endParaRPr lang="en-US" altLang="zh-CN" sz="2400" dirty="0"/>
          </a:p>
          <a:p>
            <a:pPr marL="457200" indent="-457200">
              <a:buFont typeface="+mj-lt"/>
              <a:buAutoNum type="arabicPeriod"/>
            </a:pPr>
            <a:r>
              <a:rPr lang="en-US" altLang="zh-CN" sz="2400" dirty="0"/>
              <a:t>Create a clear pattern of organization , use a wide range of grammatical structures.</a:t>
            </a:r>
            <a:endParaRPr lang="en-US" sz="2400" dirty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177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5CB3C-1042-4A56-96DB-1EA18A43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Essay </a:t>
            </a:r>
            <a:r>
              <a:rPr lang="en-US" dirty="0">
                <a:solidFill>
                  <a:srgbClr val="C00000"/>
                </a:solidFill>
              </a:rPr>
              <a:t>for  Comparing the dietary customs of China and the Western world.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AFEBA2-2904-408E-9EB1-2B9E4752F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073" y="2002559"/>
            <a:ext cx="11745798" cy="4351580"/>
          </a:xfrm>
        </p:spPr>
        <p:txBody>
          <a:bodyPr>
            <a:normAutofit/>
          </a:bodyPr>
          <a:lstStyle/>
          <a:p>
            <a:r>
              <a:rPr lang="en-US" b="1" dirty="0"/>
              <a:t>Describing a experience: </a:t>
            </a:r>
          </a:p>
          <a:p>
            <a:pPr marL="0" indent="0">
              <a:buNone/>
            </a:pPr>
            <a:r>
              <a:rPr lang="en-US" b="1" dirty="0"/>
              <a:t> 	Require students to master a variety of </a:t>
            </a:r>
            <a:r>
              <a:rPr lang="en-US" b="1" dirty="0" err="1"/>
              <a:t>desCriptive</a:t>
            </a:r>
            <a:r>
              <a:rPr lang="en-US" b="1" dirty="0"/>
              <a:t> vocabulary and appropriate expressions. A wide range vocabulary helps students create vivid images and enhance reader’s interest in the easy.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Adjectives</a:t>
            </a:r>
            <a:r>
              <a:rPr lang="zh-CN" altLang="en-US" b="1" dirty="0"/>
              <a:t>：</a:t>
            </a:r>
            <a:r>
              <a:rPr lang="en-US" b="1" dirty="0"/>
              <a:t> </a:t>
            </a:r>
            <a:r>
              <a:rPr lang="zh-CN" altLang="en-US" b="1" dirty="0"/>
              <a:t>鲜美、清淡、新鲜、爽口、又嫩又香、又甜又辣、香</a:t>
            </a:r>
            <a:endParaRPr lang="en-US" b="1" dirty="0"/>
          </a:p>
          <a:p>
            <a:pPr marL="457200" indent="-457200">
              <a:buFont typeface="+mj-lt"/>
              <a:buAutoNum type="arabicPeriod"/>
            </a:pPr>
            <a:r>
              <a:rPr lang="en-US" b="1" dirty="0"/>
              <a:t>Prepositions –</a:t>
            </a:r>
            <a:r>
              <a:rPr lang="en-US" altLang="zh-CN" b="1" dirty="0"/>
              <a:t>can’t use it by itself</a:t>
            </a:r>
            <a:r>
              <a:rPr lang="zh-CN" altLang="en-US" b="1" dirty="0"/>
              <a:t>，</a:t>
            </a:r>
            <a:r>
              <a:rPr lang="en-US" altLang="zh-CN" b="1" dirty="0"/>
              <a:t>has to combine with noun </a:t>
            </a:r>
            <a:r>
              <a:rPr lang="zh-CN" altLang="en-US" b="1" dirty="0"/>
              <a:t>（</a:t>
            </a:r>
            <a:r>
              <a:rPr lang="en-US" altLang="zh-CN" b="1" dirty="0"/>
              <a:t>or other </a:t>
            </a:r>
            <a:r>
              <a:rPr lang="zh-CN" altLang="en-US" b="1" dirty="0"/>
              <a:t>。。）</a:t>
            </a:r>
            <a:endParaRPr lang="en-US" b="1" dirty="0"/>
          </a:p>
          <a:p>
            <a:pPr marL="0" indent="0">
              <a:buNone/>
            </a:pPr>
            <a:r>
              <a:rPr lang="en-US" b="1" dirty="0"/>
              <a:t>       </a:t>
            </a:r>
            <a:r>
              <a:rPr lang="zh-CN" altLang="en-US" b="1" dirty="0"/>
              <a:t>从、在、当、把、对、为、就、用、比、到、连、将、因、让、并、跟、自从、等到、按照、由于</a:t>
            </a:r>
            <a:endParaRPr lang="en-US" altLang="zh-CN" b="1" dirty="0"/>
          </a:p>
          <a:p>
            <a:pPr marL="0" indent="0">
              <a:buNone/>
            </a:pPr>
            <a:r>
              <a:rPr lang="en-US" b="1" dirty="0"/>
              <a:t>3. </a:t>
            </a:r>
            <a:r>
              <a:rPr lang="en-US" altLang="zh-CN" b="1" dirty="0"/>
              <a:t>Descriptive complements</a:t>
            </a:r>
            <a:r>
              <a:rPr lang="zh-CN" altLang="en-US" b="1" dirty="0"/>
              <a:t>：</a:t>
            </a:r>
            <a:r>
              <a:rPr lang="en-US" altLang="zh-CN" b="1" dirty="0"/>
              <a:t>Verb/adj</a:t>
            </a:r>
            <a:r>
              <a:rPr lang="zh-CN" altLang="en-US" b="1" dirty="0"/>
              <a:t> </a:t>
            </a:r>
            <a:r>
              <a:rPr lang="en-US" altLang="zh-CN" b="1" dirty="0"/>
              <a:t>+</a:t>
            </a:r>
            <a:r>
              <a:rPr lang="zh-CN" altLang="en-US" b="1" dirty="0"/>
              <a:t> 得</a:t>
            </a:r>
            <a:r>
              <a:rPr lang="en-US" altLang="zh-CN" b="1" dirty="0"/>
              <a:t>+, verb + </a:t>
            </a:r>
            <a:r>
              <a:rPr lang="zh-CN" altLang="en-US" b="1" dirty="0"/>
              <a:t>起来</a:t>
            </a:r>
            <a:endParaRPr lang="en-US" altLang="zh-CN" b="1" dirty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zh-CN" altLang="en-US" b="1" dirty="0"/>
              <a:t>你说得很好。   孩子们听得认真。他看起来很累。</a:t>
            </a:r>
            <a:endParaRPr lang="en-US" b="1" dirty="0"/>
          </a:p>
          <a:p>
            <a:pPr marL="457200" indent="-457200">
              <a:buFont typeface="+mj-lt"/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7737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9C118-62B1-44C1-A25F-AD973597B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Sample</a:t>
            </a:r>
            <a:r>
              <a:rPr lang="zh-CN" altLang="en-US" dirty="0"/>
              <a:t>：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B78314-BACC-4034-9311-05D976EDAA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2171769"/>
            <a:ext cx="9993359" cy="3294576"/>
          </a:xfrm>
        </p:spPr>
        <p:txBody>
          <a:bodyPr>
            <a:normAutofit/>
          </a:bodyPr>
          <a:lstStyle/>
          <a:p>
            <a:r>
              <a:rPr lang="zh-CN" altLang="en-US" sz="3200" dirty="0">
                <a:solidFill>
                  <a:srgbClr val="C00000"/>
                </a:solidFill>
              </a:rPr>
              <a:t>当</a:t>
            </a:r>
            <a:r>
              <a:rPr lang="zh-CN" altLang="en-US" sz="3200" dirty="0"/>
              <a:t>我们评价中国菜</a:t>
            </a:r>
            <a:r>
              <a:rPr lang="zh-CN" altLang="en-US" sz="3200" dirty="0">
                <a:solidFill>
                  <a:srgbClr val="C00000"/>
                </a:solidFill>
              </a:rPr>
              <a:t>的时候</a:t>
            </a:r>
            <a:r>
              <a:rPr lang="zh-CN" altLang="en-US" sz="3200" dirty="0"/>
              <a:t>，它的标准是色香味。</a:t>
            </a:r>
            <a:r>
              <a:rPr lang="zh-CN" altLang="en-US" sz="3200" dirty="0">
                <a:solidFill>
                  <a:srgbClr val="C00000"/>
                </a:solidFill>
              </a:rPr>
              <a:t>对于</a:t>
            </a:r>
            <a:r>
              <a:rPr lang="zh-CN" altLang="en-US" sz="3200" dirty="0"/>
              <a:t>各个</a:t>
            </a:r>
            <a:r>
              <a:rPr lang="zh-CN" altLang="en-US" sz="3200" dirty="0">
                <a:solidFill>
                  <a:srgbClr val="00B050"/>
                </a:solidFill>
              </a:rPr>
              <a:t>不同的菜系</a:t>
            </a:r>
            <a:r>
              <a:rPr lang="zh-CN" altLang="en-US" sz="3200" dirty="0"/>
              <a:t>的特色，</a:t>
            </a:r>
            <a:r>
              <a:rPr lang="zh-CN" altLang="en-US" sz="3200" dirty="0">
                <a:solidFill>
                  <a:srgbClr val="C00000"/>
                </a:solidFill>
              </a:rPr>
              <a:t>首先</a:t>
            </a:r>
            <a:r>
              <a:rPr lang="zh-CN" altLang="en-US" sz="3200" dirty="0"/>
              <a:t>要知道它们是</a:t>
            </a:r>
            <a:r>
              <a:rPr lang="zh-CN" altLang="en-US" sz="3200" dirty="0">
                <a:solidFill>
                  <a:srgbClr val="C00000"/>
                </a:solidFill>
              </a:rPr>
              <a:t>来自</a:t>
            </a:r>
            <a:r>
              <a:rPr lang="zh-CN" altLang="en-US" sz="3200" dirty="0"/>
              <a:t>哪个区域、地理位置</a:t>
            </a:r>
            <a:r>
              <a:rPr lang="zh-CN" altLang="en-US" sz="3200" dirty="0">
                <a:solidFill>
                  <a:srgbClr val="C00000"/>
                </a:solidFill>
              </a:rPr>
              <a:t>和</a:t>
            </a:r>
            <a:r>
              <a:rPr lang="zh-CN" altLang="en-US" sz="3200" dirty="0"/>
              <a:t>气候。比如说：川菜，</a:t>
            </a:r>
            <a:r>
              <a:rPr lang="zh-CN" altLang="en-US" sz="3200" dirty="0">
                <a:solidFill>
                  <a:srgbClr val="00B050"/>
                </a:solidFill>
              </a:rPr>
              <a:t>又麻又辣</a:t>
            </a:r>
            <a:r>
              <a:rPr lang="zh-CN" altLang="en-US" sz="3200" dirty="0"/>
              <a:t>，</a:t>
            </a:r>
            <a:r>
              <a:rPr lang="zh-CN" altLang="en-US" sz="3200" dirty="0">
                <a:solidFill>
                  <a:srgbClr val="0070C0"/>
                </a:solidFill>
              </a:rPr>
              <a:t>看起来</a:t>
            </a:r>
            <a:r>
              <a:rPr lang="zh-CN" altLang="en-US" sz="3200" dirty="0"/>
              <a:t>都是桔红色，各道菜里都有</a:t>
            </a:r>
            <a:r>
              <a:rPr lang="zh-CN" altLang="en-US" sz="3200" dirty="0">
                <a:solidFill>
                  <a:srgbClr val="C00000"/>
                </a:solidFill>
              </a:rPr>
              <a:t>看得见的红红</a:t>
            </a:r>
            <a:r>
              <a:rPr lang="zh-CN" altLang="en-US" sz="3200" dirty="0"/>
              <a:t>的辣椒，</a:t>
            </a:r>
            <a:r>
              <a:rPr lang="zh-CN" altLang="en-US" sz="3200" dirty="0">
                <a:solidFill>
                  <a:srgbClr val="C00000"/>
                </a:solidFill>
              </a:rPr>
              <a:t>还</a:t>
            </a:r>
            <a:r>
              <a:rPr lang="zh-CN" altLang="en-US" sz="3200" dirty="0"/>
              <a:t>没吃，</a:t>
            </a:r>
            <a:r>
              <a:rPr lang="zh-CN" altLang="en-US" sz="3200" dirty="0">
                <a:solidFill>
                  <a:srgbClr val="C00000"/>
                </a:solidFill>
              </a:rPr>
              <a:t>就让</a:t>
            </a:r>
            <a:r>
              <a:rPr lang="zh-CN" altLang="en-US" sz="3200" dirty="0"/>
              <a:t>人</a:t>
            </a:r>
            <a:r>
              <a:rPr lang="zh-CN" altLang="en-US" sz="3200" dirty="0">
                <a:solidFill>
                  <a:srgbClr val="00B050"/>
                </a:solidFill>
              </a:rPr>
              <a:t>浑身</a:t>
            </a:r>
            <a:r>
              <a:rPr lang="zh-CN" altLang="en-US" sz="3200" dirty="0">
                <a:solidFill>
                  <a:srgbClr val="0070C0"/>
                </a:solidFill>
              </a:rPr>
              <a:t>热得不得了</a:t>
            </a:r>
            <a:r>
              <a:rPr lang="zh-CN" altLang="en-US" sz="3200" dirty="0"/>
              <a:t>。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33877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BF75B-E0A5-44ED-87EB-5CB1BC125A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b="1" dirty="0"/>
              <a:t>L-3 </a:t>
            </a:r>
            <a:r>
              <a:rPr lang="zh-CN" altLang="en-US" b="1"/>
              <a:t>的文章的内容包括：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18580-9FCD-4364-851C-9322B421D2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饮食习惯：南北方不同的主食</a:t>
            </a:r>
            <a:endParaRPr lang="en-US" altLang="zh-CN" dirty="0"/>
          </a:p>
          <a:p>
            <a:r>
              <a:rPr lang="zh-CN" altLang="en-US" dirty="0"/>
              <a:t>饮食内容：</a:t>
            </a:r>
            <a:endParaRPr lang="en-US" altLang="zh-CN" dirty="0"/>
          </a:p>
          <a:p>
            <a:r>
              <a:rPr lang="zh-CN" altLang="en-US" dirty="0"/>
              <a:t>饮食规矩：</a:t>
            </a:r>
            <a:endParaRPr lang="en-US" altLang="zh-CN" dirty="0"/>
          </a:p>
          <a:p>
            <a:r>
              <a:rPr lang="zh-CN" altLang="en-US" dirty="0"/>
              <a:t>烹饪方法：</a:t>
            </a:r>
            <a:endParaRPr lang="en-US" altLang="zh-CN" dirty="0"/>
          </a:p>
          <a:p>
            <a:r>
              <a:rPr lang="zh-CN" altLang="en-US" dirty="0"/>
              <a:t>健康影响：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5922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4917D-A7C1-4CC1-AFB0-A2A361ABE1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Persuasive Essay </a:t>
            </a:r>
            <a:r>
              <a:rPr lang="zh-CN" altLang="en-US" b="1" dirty="0"/>
              <a:t>有说服力的 文章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E09A45-832B-41FE-9227-016AC889F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5429" y="1653295"/>
            <a:ext cx="10464699" cy="3294576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sz="2400" dirty="0"/>
              <a:t>Logical, ethical, and emotional appeal to reader</a:t>
            </a:r>
          </a:p>
          <a:p>
            <a:r>
              <a:rPr lang="en-US" sz="2400" dirty="0"/>
              <a:t>Present information about a controversial subject and also an argument the pros and cons of the subject</a:t>
            </a:r>
          </a:p>
          <a:p>
            <a:r>
              <a:rPr lang="en-US" sz="2400" dirty="0"/>
              <a:t>Has to clearly take a stand write as if he/she is trying to persuade an opposing audience to accept new beliefs.</a:t>
            </a:r>
          </a:p>
          <a:p>
            <a:r>
              <a:rPr lang="en-US" sz="2400" dirty="0"/>
              <a:t>Assesses student’s interpretive communication skills (Understanding what is being asked of them), and their presentational and interpersonal communication skills (delivering the response).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3908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3331B-919E-41DA-BF29-91EC2643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zh-CN" altLang="en-US" b="1" dirty="0"/>
              <a:t>文章顺序   </a:t>
            </a:r>
            <a:r>
              <a:rPr lang="en-US" altLang="zh-CN" b="1" dirty="0"/>
              <a:t>Essay Order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6FB1C-139B-4164-8C84-0A529FD08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1560865"/>
            <a:ext cx="10690942" cy="45194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800" dirty="0"/>
              <a:t>I</a:t>
            </a:r>
            <a:r>
              <a:rPr lang="en-US" sz="2800" b="1" dirty="0"/>
              <a:t>. Introduction</a:t>
            </a:r>
          </a:p>
          <a:p>
            <a:pPr marL="457200" lvl="1" indent="0">
              <a:buNone/>
            </a:pPr>
            <a:r>
              <a:rPr lang="en-US" sz="2600" dirty="0"/>
              <a:t>     A. Capture readers’ attention with a “hook”</a:t>
            </a:r>
          </a:p>
          <a:p>
            <a:pPr marL="0" indent="0">
              <a:buNone/>
            </a:pPr>
            <a:r>
              <a:rPr lang="en-US" sz="2800" dirty="0"/>
              <a:t>II. </a:t>
            </a:r>
            <a:r>
              <a:rPr lang="en-US" sz="2800" b="1" dirty="0"/>
              <a:t>Analysis</a:t>
            </a:r>
          </a:p>
          <a:p>
            <a:pPr marL="0" indent="0">
              <a:buNone/>
            </a:pPr>
            <a:r>
              <a:rPr lang="en-US" sz="2800" dirty="0"/>
              <a:t>	A. Offer own opinions</a:t>
            </a:r>
          </a:p>
          <a:p>
            <a:pPr marL="0" indent="0">
              <a:buNone/>
            </a:pPr>
            <a:r>
              <a:rPr lang="en-US" sz="2800" dirty="0"/>
              <a:t>         B. Present opposing arguments</a:t>
            </a:r>
          </a:p>
          <a:p>
            <a:pPr marL="0" indent="0">
              <a:buNone/>
            </a:pPr>
            <a:r>
              <a:rPr lang="en-US" sz="2800" dirty="0"/>
              <a:t>III. </a:t>
            </a:r>
            <a:r>
              <a:rPr lang="en-US" sz="2800" b="1" dirty="0"/>
              <a:t>Conclusion</a:t>
            </a:r>
          </a:p>
          <a:p>
            <a:pPr marL="0" indent="0">
              <a:buNone/>
            </a:pPr>
            <a:r>
              <a:rPr lang="en-US" sz="2800" dirty="0"/>
              <a:t>	A. Present rebuttal evidence in favor of own viewpoints</a:t>
            </a:r>
          </a:p>
          <a:p>
            <a:pPr marL="0" indent="0">
              <a:buNone/>
            </a:pPr>
            <a:r>
              <a:rPr lang="en-US" sz="2800" dirty="0"/>
              <a:t>	B. Add a personal call to action or solution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501925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91133-8C9D-4A3D-84FD-335AB2094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b96fca2a-38f4-4e85-bbef-466a5214d3f3@namprd19">
            <a:extLst>
              <a:ext uri="{FF2B5EF4-FFF2-40B4-BE49-F238E27FC236}">
                <a16:creationId xmlns:a16="http://schemas.microsoft.com/office/drawing/2014/main" id="{9CC561D5-904D-454D-8EED-B9C20A4990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1" t="7495" r="3583" b="19559"/>
          <a:stretch/>
        </p:blipFill>
        <p:spPr bwMode="auto">
          <a:xfrm>
            <a:off x="1097544" y="1159498"/>
            <a:ext cx="9668726" cy="4289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074666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lery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1440</TotalTime>
  <Words>660</Words>
  <Application>Microsoft Office PowerPoint</Application>
  <PresentationFormat>Widescreen</PresentationFormat>
  <Paragraphs>43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等线</vt:lpstr>
      <vt:lpstr>等线 Light</vt:lpstr>
      <vt:lpstr>Arial</vt:lpstr>
      <vt:lpstr>Century Gothic</vt:lpstr>
      <vt:lpstr>Gallery</vt:lpstr>
      <vt:lpstr>Types of Essay </vt:lpstr>
      <vt:lpstr>Descriptive Essay: is an essay that describes a person, place, memory, event , experience, or thing.</vt:lpstr>
      <vt:lpstr>Descriptive Essay: may useful in Story Narration, or Email response.</vt:lpstr>
      <vt:lpstr>Essay for  Comparing the dietary customs of China and the Western world. </vt:lpstr>
      <vt:lpstr>Sample：</vt:lpstr>
      <vt:lpstr>L-3 的文章的内容包括：</vt:lpstr>
      <vt:lpstr>Persuasive Essay 有说服力的 文章</vt:lpstr>
      <vt:lpstr>文章顺序   Essay Order</vt:lpstr>
      <vt:lpstr>PowerPoint Presentation</vt:lpstr>
      <vt:lpstr>Words and phrases used for transitioning from one ideal to the next：</vt:lpstr>
      <vt:lpstr>PowerPoint Presentation</vt:lpstr>
      <vt:lpstr>PowerPoint Presentation</vt:lpstr>
      <vt:lpstr>PowerPoint Presentation</vt:lpstr>
      <vt:lpstr>第八课：高中生该不该打工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Essay</dc:title>
  <dc:creator>Anita Lin</dc:creator>
  <cp:lastModifiedBy>Anita Lin</cp:lastModifiedBy>
  <cp:revision>18</cp:revision>
  <dcterms:created xsi:type="dcterms:W3CDTF">2020-09-23T07:37:31Z</dcterms:created>
  <dcterms:modified xsi:type="dcterms:W3CDTF">2020-12-03T19:10:51Z</dcterms:modified>
</cp:coreProperties>
</file>