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720" r:id="rId3"/>
    <p:sldMasterId id="2147483724" r:id="rId4"/>
  </p:sldMasterIdLst>
  <p:notesMasterIdLst>
    <p:notesMasterId r:id="rId38"/>
  </p:notesMasterIdLst>
  <p:handoutMasterIdLst>
    <p:handoutMasterId r:id="rId39"/>
  </p:handoutMasterIdLst>
  <p:sldIdLst>
    <p:sldId id="306" r:id="rId5"/>
    <p:sldId id="257" r:id="rId6"/>
    <p:sldId id="268" r:id="rId7"/>
    <p:sldId id="272" r:id="rId8"/>
    <p:sldId id="258" r:id="rId9"/>
    <p:sldId id="275" r:id="rId10"/>
    <p:sldId id="276" r:id="rId11"/>
    <p:sldId id="277" r:id="rId12"/>
    <p:sldId id="278" r:id="rId13"/>
    <p:sldId id="279" r:id="rId14"/>
    <p:sldId id="281" r:id="rId15"/>
    <p:sldId id="280" r:id="rId16"/>
    <p:sldId id="282" r:id="rId17"/>
    <p:sldId id="287" r:id="rId18"/>
    <p:sldId id="283" r:id="rId19"/>
    <p:sldId id="286" r:id="rId20"/>
    <p:sldId id="285" r:id="rId21"/>
    <p:sldId id="284" r:id="rId22"/>
    <p:sldId id="289" r:id="rId23"/>
    <p:sldId id="290" r:id="rId24"/>
    <p:sldId id="292" r:id="rId25"/>
    <p:sldId id="271" r:id="rId26"/>
    <p:sldId id="293" r:id="rId27"/>
    <p:sldId id="295" r:id="rId28"/>
    <p:sldId id="294" r:id="rId29"/>
    <p:sldId id="297" r:id="rId30"/>
    <p:sldId id="298" r:id="rId31"/>
    <p:sldId id="299" r:id="rId32"/>
    <p:sldId id="303" r:id="rId33"/>
    <p:sldId id="300" r:id="rId34"/>
    <p:sldId id="301" r:id="rId35"/>
    <p:sldId id="302" r:id="rId36"/>
    <p:sldId id="273" r:id="rId37"/>
  </p:sldIdLst>
  <p:sldSz cx="9144000" cy="6858000" type="screen4x3"/>
  <p:notesSz cx="7010400" cy="92964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obi Obi Tulton" initials="AOT" lastIdx="3" clrIdx="0">
    <p:extLst>
      <p:ext uri="{19B8F6BF-5375-455C-9EA6-DF929625EA0E}">
        <p15:presenceInfo xmlns:p15="http://schemas.microsoft.com/office/powerpoint/2012/main" userId="Adaobi Obi Tult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B"/>
    <a:srgbClr val="0000FF"/>
    <a:srgbClr val="C0C0C0"/>
    <a:srgbClr val="FFFFFF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24" autoAdjust="0"/>
  </p:normalViewPr>
  <p:slideViewPr>
    <p:cSldViewPr snapToGrid="0">
      <p:cViewPr varScale="1">
        <p:scale>
          <a:sx n="104" d="100"/>
          <a:sy n="104" d="100"/>
        </p:scale>
        <p:origin x="18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2484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ea typeface="+mn-ea"/>
              </a:defRPr>
            </a:lvl1pPr>
          </a:lstStyle>
          <a:p>
            <a:pPr>
              <a:defRPr/>
            </a:pPr>
            <a:r>
              <a:rPr lang="en-US"/>
              <a:t>Fluid Power introduction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/>
              <a:t>Principles Of Engineering</a:t>
            </a:r>
            <a:r>
              <a:rPr lang="en-US" baseline="30000"/>
              <a:t>TM</a:t>
            </a:r>
          </a:p>
          <a:p>
            <a:r>
              <a:rPr lang="en-US"/>
              <a:t>Unit 2 – Lesson 2.3 – Fluid Power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2010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B5CC4CF2-B206-D641-914A-EF322C00B7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13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"/>
          <p:cNvSpPr>
            <a:spLocks noChangeArrowheads="1"/>
          </p:cNvSpPr>
          <p:nvPr/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/>
          <a:p>
            <a:pPr defTabSz="931863" eaLnBrk="0" hangingPunct="0"/>
            <a:r>
              <a:rPr lang="en-US" sz="1200"/>
              <a:t>Project Lead The Way, Inc.</a:t>
            </a:r>
            <a:endParaRPr lang="en-US" sz="1200" baseline="30000">
              <a:cs typeface="Arial" charset="0"/>
            </a:endParaRPr>
          </a:p>
          <a:p>
            <a:pPr defTabSz="931863" eaLnBrk="0" hangingPunct="0"/>
            <a:r>
              <a:rPr lang="en-US" sz="1200">
                <a:cs typeface="Arial" charset="0"/>
              </a:rPr>
              <a:t>Copyright 2010</a:t>
            </a:r>
          </a:p>
        </p:txBody>
      </p:sp>
      <p:sp>
        <p:nvSpPr>
          <p:cNvPr id="52227" name="Rectangle 9"/>
          <p:cNvSpPr>
            <a:spLocks noChangeArrowheads="1"/>
          </p:cNvSpPr>
          <p:nvPr/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algn="r" defTabSz="931863"/>
            <a:r>
              <a:rPr lang="en-US" sz="1200"/>
              <a:t>Principles Of Engineering</a:t>
            </a:r>
            <a:r>
              <a:rPr lang="en-US" sz="1200" baseline="30000"/>
              <a:t>TM</a:t>
            </a:r>
          </a:p>
          <a:p>
            <a:pPr algn="r" defTabSz="931863"/>
            <a:r>
              <a:rPr lang="en-US" sz="1200"/>
              <a:t>Unit 2 – Lesson 2.3 – Fluid Power</a:t>
            </a:r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8A076426-D067-2640-B760-BF310015EED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2231" name="Rectangle 8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defTabSz="931863"/>
            <a:r>
              <a:rPr lang="en-US" sz="1200"/>
              <a:t>Fluid Power introduction</a:t>
            </a:r>
          </a:p>
        </p:txBody>
      </p:sp>
      <p:sp>
        <p:nvSpPr>
          <p:cNvPr id="52232" name="Rectangle 11"/>
          <p:cNvSpPr>
            <a:spLocks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/>
          <a:p>
            <a:pPr algn="r" defTabSz="931863"/>
            <a:fld id="{F067B71C-CB67-AF41-B241-7861F0542083}" type="slidenum">
              <a:rPr lang="en-US" sz="1200"/>
              <a:pPr algn="r" defTabSz="931863"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75783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EFFF85B-BCF7-9A4C-BC9E-EAD1A0618E7E}" type="slidenum">
              <a:rPr lang="en-US"/>
              <a:pPr eaLnBrk="1" hangingPunct="1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91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15D9955-BF97-854D-AFA8-4A46228A61E7}" type="slidenum">
              <a:rPr lang="en-US"/>
              <a:pPr eaLnBrk="1" hangingPunct="1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40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78F6C5-AA64-1E43-9A45-8266C3AF1970}" type="slidenum">
              <a:rPr lang="en-US"/>
              <a:pPr eaLnBrk="1" hangingPunct="1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38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1F8195-DFF4-D641-9B3E-0D45718D5D06}" type="slidenum">
              <a:rPr lang="en-US"/>
              <a:pPr eaLnBrk="1" hangingPunct="1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15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D0A2F0-36F2-494D-AD9A-200083134112}" type="slidenum">
              <a:rPr lang="en-US"/>
              <a:pPr eaLnBrk="1" hangingPunct="1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04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B34A7E-19A5-B044-968C-11011F294885}" type="slidenum">
              <a:rPr lang="en-US"/>
              <a:pPr eaLnBrk="1" hangingPunct="1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29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8D32501-886F-EA40-89EF-9F91726A7D8C}" type="slidenum">
              <a:rPr lang="en-US"/>
              <a:pPr eaLnBrk="1" hangingPunct="1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22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94D5F-571C-3441-8651-D8546671843F}" type="slidenum">
              <a:rPr lang="en-US"/>
              <a:pPr eaLnBrk="1" hangingPunct="1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43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371195-4577-6C4F-8D83-4432900169DF}" type="slidenum">
              <a:rPr lang="en-US"/>
              <a:pPr eaLnBrk="1" hangingPunct="1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93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EB13D2-80F6-E849-BE5D-66AD18C3CBE8}" type="slidenum">
              <a:rPr lang="en-US"/>
              <a:pPr eaLnBrk="1" hangingPunct="1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97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err="1" smtClean="0"/>
              <a:t>Blaise</a:t>
            </a:r>
            <a:r>
              <a:rPr lang="en-US" dirty="0" smtClean="0"/>
              <a:t> Pascal </a:t>
            </a:r>
            <a:r>
              <a:rPr lang="en-US" baseline="0" dirty="0" smtClean="0"/>
              <a:t>invented the</a:t>
            </a:r>
            <a:r>
              <a:rPr lang="en-US" dirty="0" smtClean="0"/>
              <a:t> hydraulic</a:t>
            </a:r>
            <a:r>
              <a:rPr lang="en-US" baseline="0" dirty="0" smtClean="0"/>
              <a:t> press.  Earth’s atmospheric pressure of 14.7 psi is equal to about 101,000 </a:t>
            </a:r>
            <a:r>
              <a:rPr lang="en-US" baseline="0" dirty="0" err="1" smtClean="0"/>
              <a:t>pascals</a:t>
            </a:r>
            <a:endParaRPr lang="en-US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CB0531E-823C-F14D-9C24-37FF6BBFB886}" type="slidenum">
              <a:rPr lang="en-US"/>
              <a:pPr eaLnBrk="1" hangingPunct="1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51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2E1E7A-22D5-1146-94CF-D2367E4303A9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000" b="1" dirty="0"/>
              <a:t>Multiplication and variation of force - </a:t>
            </a:r>
            <a:r>
              <a:rPr lang="en-US" sz="1000" dirty="0"/>
              <a:t>Output can be very closely controlled and can provide large amounts of power.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1000" b="1" dirty="0"/>
              <a:t>Easy, accurate control - </a:t>
            </a:r>
            <a:r>
              <a:rPr lang="en-US" sz="1000" dirty="0"/>
              <a:t>You can start, stop, accelerate, decelerate, reverse, or position large forces with great accuracy. 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1000" b="1" dirty="0" smtClean="0"/>
              <a:t>Multifunction </a:t>
            </a:r>
            <a:r>
              <a:rPr lang="en-US" sz="1000" b="1" dirty="0"/>
              <a:t>control - </a:t>
            </a:r>
            <a:r>
              <a:rPr lang="en-US" sz="1000" dirty="0"/>
              <a:t>Many processes can be controlled in a single fluid power system.</a:t>
            </a:r>
            <a:br>
              <a:rPr lang="en-US" sz="1000" dirty="0"/>
            </a:br>
            <a:endParaRPr lang="en-US" sz="1000" dirty="0"/>
          </a:p>
          <a:p>
            <a:pPr eaLnBrk="1" hangingPunct="1"/>
            <a:r>
              <a:rPr lang="en-US" sz="1000" b="1" dirty="0"/>
              <a:t>High horsepower, low weight ratio - </a:t>
            </a:r>
            <a:r>
              <a:rPr lang="en-US" sz="1000" dirty="0"/>
              <a:t>Pneumatic components are compact and lightweight. You can hold a five horsepower hydraulic motor in the palm of your hand.</a:t>
            </a:r>
            <a:br>
              <a:rPr lang="en-US" sz="1000" dirty="0"/>
            </a:br>
            <a:endParaRPr lang="en-US" sz="1000" dirty="0"/>
          </a:p>
          <a:p>
            <a:pPr eaLnBrk="1" hangingPunct="1"/>
            <a:r>
              <a:rPr lang="en-US" sz="1000" b="1" dirty="0" smtClean="0"/>
              <a:t>Low-speed </a:t>
            </a:r>
            <a:r>
              <a:rPr lang="en-US" sz="1000" b="1" dirty="0"/>
              <a:t>torque - </a:t>
            </a:r>
            <a:r>
              <a:rPr lang="en-US" sz="1000" dirty="0"/>
              <a:t>Large amounts of torque force can be created at slower speeds, unlike many electric motors.</a:t>
            </a:r>
          </a:p>
          <a:p>
            <a:pPr eaLnBrk="1" hangingPunct="1"/>
            <a:endParaRPr lang="en-US" sz="1000" b="1" dirty="0"/>
          </a:p>
          <a:p>
            <a:pPr eaLnBrk="1" hangingPunct="1"/>
            <a:r>
              <a:rPr lang="en-US" sz="1000" b="1" dirty="0"/>
              <a:t>Constant force or torque - </a:t>
            </a:r>
            <a:r>
              <a:rPr lang="en-US" sz="1000" dirty="0"/>
              <a:t>Force and torque outputs experience very little fluctuation.</a:t>
            </a:r>
            <a:br>
              <a:rPr lang="en-US" sz="1000" dirty="0"/>
            </a:br>
            <a:endParaRPr lang="en-US" sz="1000" dirty="0"/>
          </a:p>
          <a:p>
            <a:pPr eaLnBrk="1" hangingPunct="1"/>
            <a:r>
              <a:rPr lang="en-US" sz="1000" b="1" dirty="0"/>
              <a:t>Safety in hazardous environments - </a:t>
            </a:r>
            <a:r>
              <a:rPr lang="en-US" sz="1000" dirty="0"/>
              <a:t>Fluid power can be used in mines, chemical plants, near explosives, and in paint applications because it is inherently spark-free and can tolerate high temperatures.</a:t>
            </a:r>
          </a:p>
        </p:txBody>
      </p:sp>
    </p:spTree>
    <p:extLst>
      <p:ext uri="{BB962C8B-B14F-4D97-AF65-F5344CB8AC3E}">
        <p14:creationId xmlns:p14="http://schemas.microsoft.com/office/powerpoint/2010/main" val="13022060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11CAF58-0287-9045-BEA9-97A29ED9D5F7}" type="slidenum">
              <a:rPr lang="en-US"/>
              <a:pPr eaLnBrk="1" hangingPunct="1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035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2A1430F-5B45-4742-B55A-6866B30F3296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Pascal's </a:t>
            </a:r>
            <a:r>
              <a:rPr lang="en-US" dirty="0" smtClean="0"/>
              <a:t>law </a:t>
            </a:r>
            <a:r>
              <a:rPr lang="en-US" dirty="0"/>
              <a:t>is the basis for all fluid power that relies on pressure in the system.</a:t>
            </a:r>
          </a:p>
        </p:txBody>
      </p:sp>
    </p:spTree>
    <p:extLst>
      <p:ext uri="{BB962C8B-B14F-4D97-AF65-F5344CB8AC3E}">
        <p14:creationId xmlns:p14="http://schemas.microsoft.com/office/powerpoint/2010/main" val="11302360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4D7423-211D-954B-8C7D-000DEED0EEAF}" type="slidenum">
              <a:rPr lang="en-US"/>
              <a:pPr eaLnBrk="1" hangingPunct="1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199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D5F107-BEC9-924C-8BBA-C54A8A8DB798}" type="slidenum">
              <a:rPr lang="en-US"/>
              <a:pPr eaLnBrk="1" hangingPunct="1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76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6BD405-6A86-BF4D-A6C2-7CB5720F22F1}" type="slidenum">
              <a:rPr lang="en-US"/>
              <a:pPr eaLnBrk="1" hangingPunct="1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06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1BF0716-8743-C248-BA54-6EFB3575B5E1}" type="slidenum">
              <a:rPr lang="en-US"/>
              <a:pPr eaLnBrk="1" hangingPunct="1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391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8245F4-3DD3-194A-9A5D-C124671C3FCC}" type="slidenum">
              <a:rPr lang="en-US"/>
              <a:pPr eaLnBrk="1" hangingPunct="1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544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9F4E727-1C99-1F48-A11B-F779EEB2E607}" type="slidenum">
              <a:rPr lang="en-US"/>
              <a:pPr eaLnBrk="1" hangingPunct="1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717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57BFC9-7412-D44F-8306-C5EA8CC84BD5}" type="slidenum">
              <a:rPr lang="en-US"/>
              <a:pPr eaLnBrk="1" hangingPunct="1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167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E13D06-9EDE-F744-B0D3-790403389A69}" type="slidenum">
              <a:rPr lang="en-US"/>
              <a:pPr eaLnBrk="1" hangingPunct="1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10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A8A506-0885-E34E-8CCA-3B5165914F6B}" type="slidenum">
              <a:rPr lang="en-US"/>
              <a:pPr eaLnBrk="1" hangingPunct="1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015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E31F7A-FD07-5C41-B839-640B8DC0EB0B}" type="slidenum">
              <a:rPr lang="en-US"/>
              <a:pPr eaLnBrk="1" hangingPunct="1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264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428450-DAC9-E940-8F94-3835F7FD47BB}" type="slidenum">
              <a:rPr lang="en-US"/>
              <a:pPr eaLnBrk="1" hangingPunct="1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466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EF06F1-6D4A-6745-9CB1-0E22BC83E7B5}" type="slidenum">
              <a:rPr lang="en-US"/>
              <a:pPr eaLnBrk="1" hangingPunct="1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58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6430FC-CB0E-CD4F-8B5D-64F6A11A9367}" type="slidenum">
              <a:rPr lang="en-US"/>
              <a:pPr eaLnBrk="1" hangingPunct="1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6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8FCF1DD-ED1C-704C-A6AD-7AE068C0948A}" type="slidenum">
              <a:rPr lang="en-US"/>
              <a:pPr eaLnBrk="1" hangingPunct="1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77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FDC8D9-3B2B-DB46-AF1E-520770931B39}" type="slidenum">
              <a:rPr lang="en-US"/>
              <a:pPr eaLnBrk="1" hangingPunct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25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CA8615-6F50-6447-A08C-DD0D7212BFBE}" type="slidenum">
              <a:rPr lang="en-US"/>
              <a:pPr eaLnBrk="1" hangingPunct="1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53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B9F3B2-072C-BF48-87B0-4B20C1616CEA}" type="slidenum">
              <a:rPr lang="en-US"/>
              <a:pPr eaLnBrk="1" hangingPunct="1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00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/>
              <a:t>Note that the power</a:t>
            </a:r>
            <a:r>
              <a:rPr lang="en-US" baseline="0" dirty="0" smtClean="0"/>
              <a:t> output of the system is P = E/t = </a:t>
            </a:r>
            <a:r>
              <a:rPr lang="en-US" baseline="0" dirty="0" err="1" smtClean="0"/>
              <a:t>Fd</a:t>
            </a:r>
            <a:r>
              <a:rPr lang="en-US" baseline="0" dirty="0" smtClean="0"/>
              <a:t>/t = (10000 </a:t>
            </a:r>
            <a:r>
              <a:rPr lang="en-US" baseline="0" dirty="0" err="1" smtClean="0"/>
              <a:t>lb</a:t>
            </a:r>
            <a:r>
              <a:rPr lang="en-US" baseline="0" dirty="0" smtClean="0"/>
              <a:t>) (1 </a:t>
            </a:r>
            <a:r>
              <a:rPr lang="en-US" baseline="0" dirty="0" err="1" smtClean="0"/>
              <a:t>ft</a:t>
            </a:r>
            <a:r>
              <a:rPr lang="en-US" baseline="0" dirty="0" smtClean="0"/>
              <a:t>) / (3 s) = 3333 ft-lb/s=4526 W</a:t>
            </a:r>
          </a:p>
          <a:p>
            <a:r>
              <a:rPr lang="en-US" baseline="0" dirty="0" smtClean="0"/>
              <a:t>While the power input of the system is 8.75 </a:t>
            </a:r>
            <a:r>
              <a:rPr lang="en-US" baseline="0" dirty="0" err="1" smtClean="0"/>
              <a:t>hp</a:t>
            </a:r>
            <a:r>
              <a:rPr lang="en-US" baseline="0" dirty="0" smtClean="0"/>
              <a:t> = 6525 W, </a:t>
            </a:r>
          </a:p>
          <a:p>
            <a:r>
              <a:rPr lang="en-US" baseline="0" dirty="0" smtClean="0"/>
              <a:t>And efficiency of 4526 W/6525 W = 69%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C98909-3529-ED45-8E5F-91D4805B892C}" type="slidenum">
              <a:rPr lang="en-US"/>
              <a:pPr eaLnBrk="1" hangingPunct="1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75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3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4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46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9FDD9-5389-A742-A6D7-8AF82E1977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25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5B6F7-DE3D-9B45-B4B9-C04F941501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93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4F1FF-0869-DD47-A725-A03B744B93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50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025" y="1058863"/>
            <a:ext cx="4084638" cy="5122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4063" y="1058863"/>
            <a:ext cx="4086225" cy="5122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83E65-E338-0946-A896-F650AAF1BF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76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8D5D9-F61E-7748-9533-E9939333C6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35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BF1CE-AD67-6A49-ACA0-3CDCB4DA95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41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B2557-4DE5-854A-8AB7-1E2FC4DABF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55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D6429-04D9-0F4B-98FF-34387B50CA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2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39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C73B5-EEF3-0B4C-B0BD-BA6640D0E0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24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8A636-6667-204F-9317-7FFDB993C3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43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8113" y="0"/>
            <a:ext cx="2162175" cy="6181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35713" cy="6181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50C69-0AFD-F241-B6F0-A22D09F87F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62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3438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7025" y="1058863"/>
            <a:ext cx="4084638" cy="5122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4063" y="1058863"/>
            <a:ext cx="4086225" cy="5122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FAFD4-5773-8B47-B83A-479B2775F8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58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30F49-E019-574D-A288-F2FD81FD90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76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63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3438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7025" y="1058863"/>
            <a:ext cx="4084638" cy="5122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4063" y="1058863"/>
            <a:ext cx="4086225" cy="5122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1CACD-790E-3C43-AC09-92E7475D80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760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3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63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870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878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453438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025" y="1058863"/>
            <a:ext cx="8323263" cy="512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E605C09-33C4-A245-A31D-FCB293B51F9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6238875"/>
            <a:ext cx="4746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15A355-40D0-DA49-8062-12792AAC70C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4012" r:id="rId2"/>
    <p:sldLayoutId id="2147483999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jpeg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jpe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371600" y="4343400"/>
            <a:ext cx="64008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Fluid Power Introduction</a:t>
            </a:r>
            <a:endParaRPr lang="en-US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C:\Users\lsmith\Dropbox\2014-15 Curriculum Release\Notes\Logos\PLTW Logo Transparent.t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199"/>
            <a:ext cx="5943600" cy="19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 txBox="1">
            <a:spLocks/>
          </p:cNvSpPr>
          <p:nvPr/>
        </p:nvSpPr>
        <p:spPr>
          <a:xfrm>
            <a:off x="685800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2012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Principles of Engineering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1" y="4840287"/>
            <a:ext cx="1400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40228" y="6239781"/>
            <a:ext cx="76635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cs typeface="Arial" charset="0"/>
              </a:rPr>
              <a:t>All </a:t>
            </a:r>
            <a:r>
              <a:rPr lang="en-US" sz="1200" dirty="0" smtClean="0">
                <a:cs typeface="Arial" charset="0"/>
              </a:rPr>
              <a:t>images </a:t>
            </a:r>
            <a:r>
              <a:rPr lang="en-US" sz="1200" dirty="0">
                <a:cs typeface="Arial" charset="0"/>
              </a:rPr>
              <a:t>reprinted with permission of National Fluid Power Association</a:t>
            </a:r>
          </a:p>
        </p:txBody>
      </p:sp>
    </p:spTree>
    <p:extLst>
      <p:ext uri="{BB962C8B-B14F-4D97-AF65-F5344CB8AC3E}">
        <p14:creationId xmlns:p14="http://schemas.microsoft.com/office/powerpoint/2010/main" val="221886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5050"/>
            <a:ext cx="9173544" cy="409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Principles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0" y="931863"/>
            <a:ext cx="9144000" cy="14843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Arial" charset="0"/>
              </a:rPr>
              <a:t>	Calculate the horsepower </a:t>
            </a:r>
            <a:r>
              <a:rPr lang="en-US" dirty="0" smtClean="0">
                <a:latin typeface="Arial" charset="0"/>
              </a:rPr>
              <a:t>provided by </a:t>
            </a:r>
            <a:r>
              <a:rPr lang="en-US" dirty="0">
                <a:latin typeface="Arial" charset="0"/>
              </a:rPr>
              <a:t>the system below to lift a </a:t>
            </a:r>
            <a:r>
              <a:rPr lang="en-US" dirty="0" smtClean="0">
                <a:latin typeface="Arial" charset="0"/>
              </a:rPr>
              <a:t>10,000 </a:t>
            </a:r>
            <a:r>
              <a:rPr lang="en-US" dirty="0" err="1" smtClean="0">
                <a:latin typeface="Arial" charset="0"/>
              </a:rPr>
              <a:t>lb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force in 3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s.</a:t>
            </a:r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05050"/>
            <a:ext cx="41687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314575"/>
            <a:ext cx="2840038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Principles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8750" y="815975"/>
            <a:ext cx="8323263" cy="51228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 Heat</a:t>
            </a:r>
            <a:endParaRPr lang="en-US" sz="3600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en-US" b="1" dirty="0">
                <a:latin typeface="Arial" charset="0"/>
              </a:rPr>
              <a:t>Law of conservation</a:t>
            </a:r>
            <a:r>
              <a:rPr lang="en-US" dirty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of energy</a:t>
            </a:r>
            <a:r>
              <a:rPr lang="en-US" dirty="0">
                <a:latin typeface="Arial" charset="0"/>
              </a:rPr>
              <a:t> states that energy can neither be created nor destroyed, although it can change forms.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dirty="0">
                <a:latin typeface="Arial" charset="0"/>
              </a:rPr>
              <a:t>	Energy not transferred to work takes the form of heat energy.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/>
          <a:stretch>
            <a:fillRect/>
          </a:stretch>
        </p:blipFill>
        <p:spPr bwMode="auto">
          <a:xfrm>
            <a:off x="4224338" y="3759200"/>
            <a:ext cx="4892675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7978">
            <a:off x="2781300" y="4559300"/>
            <a:ext cx="406717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Principles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66775"/>
            <a:ext cx="5299075" cy="2528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 Torque</a:t>
            </a:r>
            <a:endParaRPr lang="en-US" sz="3600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dirty="0">
                <a:latin typeface="Arial" charset="0"/>
              </a:rPr>
              <a:t>Twisting force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force</a:t>
            </a:r>
            <a:r>
              <a:rPr lang="en-US" dirty="0">
                <a:latin typeface="Arial" charset="0"/>
              </a:rPr>
              <a:t> x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distance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Arial" charset="0"/>
              </a:rPr>
              <a:t>	Measured in foot-pounds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577850" y="3267075"/>
            <a:ext cx="8566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</a:rPr>
              <a:t>Calculate the torque produced when 10 </a:t>
            </a:r>
            <a:r>
              <a:rPr lang="en-US" sz="3200" dirty="0" err="1">
                <a:solidFill>
                  <a:srgbClr val="FF0000"/>
                </a:solidFill>
              </a:rPr>
              <a:t>lb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of force is applied to a </a:t>
            </a:r>
            <a:r>
              <a:rPr lang="en-US" sz="3200" dirty="0" smtClean="0">
                <a:solidFill>
                  <a:srgbClr val="FF0000"/>
                </a:solidFill>
              </a:rPr>
              <a:t>1-ft-long </a:t>
            </a:r>
            <a:r>
              <a:rPr lang="en-US" sz="3200" dirty="0">
                <a:solidFill>
                  <a:srgbClr val="FF0000"/>
                </a:solidFill>
              </a:rPr>
              <a:t>wrench.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Principles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idx="1"/>
          </p:nvPr>
        </p:nvSpPr>
        <p:spPr>
          <a:xfrm>
            <a:off x="143124" y="990600"/>
            <a:ext cx="9144000" cy="292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 Torque</a:t>
            </a:r>
            <a:endParaRPr lang="en-US" sz="3600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dirty="0">
                <a:latin typeface="Arial" charset="0"/>
              </a:rPr>
              <a:t>The </a:t>
            </a:r>
            <a:r>
              <a:rPr lang="en-US" dirty="0" smtClean="0">
                <a:latin typeface="Arial" charset="0"/>
              </a:rPr>
              <a:t>twisting force applied by </a:t>
            </a:r>
            <a:r>
              <a:rPr lang="en-US" dirty="0">
                <a:latin typeface="Arial" charset="0"/>
              </a:rPr>
              <a:t>a hydraulic or pneumatic motor 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Arial" charset="0"/>
              </a:rPr>
              <a:t>	Motor rpm at a given torque specifies </a:t>
            </a:r>
            <a:r>
              <a:rPr lang="en-US" dirty="0" smtClean="0">
                <a:latin typeface="Arial" charset="0"/>
              </a:rPr>
              <a:t>power usage </a:t>
            </a:r>
            <a:r>
              <a:rPr lang="en-US" dirty="0">
                <a:latin typeface="Arial" charset="0"/>
              </a:rPr>
              <a:t>or horsepower requirement</a:t>
            </a:r>
          </a:p>
        </p:txBody>
      </p:sp>
      <p:grpSp>
        <p:nvGrpSpPr>
          <p:cNvPr id="30724" name="Group 10"/>
          <p:cNvGrpSpPr>
            <a:grpSpLocks/>
          </p:cNvGrpSpPr>
          <p:nvPr/>
        </p:nvGrpSpPr>
        <p:grpSpPr bwMode="auto">
          <a:xfrm>
            <a:off x="3813175" y="4000500"/>
            <a:ext cx="4529138" cy="2633663"/>
            <a:chOff x="2402" y="2520"/>
            <a:chExt cx="2853" cy="1659"/>
          </a:xfrm>
        </p:grpSpPr>
        <p:pic>
          <p:nvPicPr>
            <p:cNvPr id="30725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" y="2520"/>
              <a:ext cx="2636" cy="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6" name="Line 7"/>
            <p:cNvSpPr>
              <a:spLocks noChangeShapeType="1"/>
            </p:cNvSpPr>
            <p:nvPr/>
          </p:nvSpPr>
          <p:spPr bwMode="auto">
            <a:xfrm>
              <a:off x="2402" y="3185"/>
              <a:ext cx="45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7" name="Line 8"/>
            <p:cNvSpPr>
              <a:spLocks noChangeShapeType="1"/>
            </p:cNvSpPr>
            <p:nvPr/>
          </p:nvSpPr>
          <p:spPr bwMode="auto">
            <a:xfrm>
              <a:off x="2417" y="3683"/>
              <a:ext cx="45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8" name="AutoShape 9"/>
            <p:cNvSpPr>
              <a:spLocks noChangeArrowheads="1"/>
            </p:cNvSpPr>
            <p:nvPr/>
          </p:nvSpPr>
          <p:spPr bwMode="auto">
            <a:xfrm>
              <a:off x="4897" y="2984"/>
              <a:ext cx="326" cy="299"/>
            </a:xfrm>
            <a:prstGeom prst="curvedDownArrow">
              <a:avLst>
                <a:gd name="adj1" fmla="val 17526"/>
                <a:gd name="adj2" fmla="val 4361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300288"/>
            <a:ext cx="52101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Principles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idx="1"/>
          </p:nvPr>
        </p:nvSpPr>
        <p:spPr>
          <a:xfrm>
            <a:off x="177856" y="868363"/>
            <a:ext cx="8323263" cy="13668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 Flow</a:t>
            </a:r>
            <a:endParaRPr lang="en-US" sz="3600" b="1" dirty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3600" dirty="0">
                <a:latin typeface="Arial" charset="0"/>
              </a:rPr>
              <a:t>	Makes actuator operation possible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81000" y="5029200"/>
            <a:ext cx="86280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</a:rPr>
              <a:t>To extend the cylinder, flow must be directed into port B</a:t>
            </a:r>
            <a:r>
              <a:rPr lang="en-US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4138613" y="4092575"/>
            <a:ext cx="30559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Retracted cylinder</a:t>
            </a:r>
            <a:endParaRPr 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/>
      <p:bldP spid="645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Principles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25563" y="921543"/>
            <a:ext cx="8323263" cy="13668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 Flow</a:t>
            </a:r>
            <a:endParaRPr lang="en-US" sz="3600" b="1" dirty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3600" dirty="0">
                <a:latin typeface="Arial" charset="0"/>
              </a:rPr>
              <a:t>	Makes actuator operation possible</a:t>
            </a:r>
          </a:p>
        </p:txBody>
      </p:sp>
      <p:pic>
        <p:nvPicPr>
          <p:cNvPr id="3277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15" y="2214562"/>
            <a:ext cx="5621337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11"/>
          <p:cNvSpPr>
            <a:spLocks noChangeArrowheads="1"/>
          </p:cNvSpPr>
          <p:nvPr/>
        </p:nvSpPr>
        <p:spPr bwMode="auto">
          <a:xfrm>
            <a:off x="4156075" y="3911600"/>
            <a:ext cx="46259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Flow is directed into </a:t>
            </a:r>
            <a:r>
              <a:rPr lang="en-US" sz="2800" dirty="0" smtClean="0">
                <a:solidFill>
                  <a:srgbClr val="FF0000"/>
                </a:solidFill>
              </a:rPr>
              <a:t>port </a:t>
            </a:r>
            <a:r>
              <a:rPr lang="en-US" sz="2800" dirty="0">
                <a:solidFill>
                  <a:srgbClr val="FF0000"/>
                </a:solidFill>
              </a:rPr>
              <a:t>B and cylinder is extended.</a:t>
            </a:r>
          </a:p>
        </p:txBody>
      </p:sp>
      <p:sp>
        <p:nvSpPr>
          <p:cNvPr id="32774" name="Text Box 14"/>
          <p:cNvSpPr txBox="1">
            <a:spLocks noChangeArrowheads="1"/>
          </p:cNvSpPr>
          <p:nvPr/>
        </p:nvSpPr>
        <p:spPr bwMode="auto">
          <a:xfrm>
            <a:off x="482600" y="4956175"/>
            <a:ext cx="83677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To retract the cylinder, flow must be directed into what port?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Principles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idx="1"/>
          </p:nvPr>
        </p:nvSpPr>
        <p:spPr>
          <a:xfrm>
            <a:off x="193758" y="923130"/>
            <a:ext cx="8323263" cy="13668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 Flow</a:t>
            </a:r>
            <a:endParaRPr lang="en-US" sz="3600" b="1" dirty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3600" dirty="0" smtClean="0">
                <a:latin typeface="Arial" charset="0"/>
              </a:rPr>
              <a:t>	Makes </a:t>
            </a:r>
            <a:r>
              <a:rPr lang="en-US" sz="3600" dirty="0">
                <a:latin typeface="Arial" charset="0"/>
              </a:rPr>
              <a:t>actuator operation possible</a:t>
            </a:r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514600"/>
            <a:ext cx="530225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10"/>
          <p:cNvSpPr txBox="1">
            <a:spLocks noChangeArrowheads="1"/>
          </p:cNvSpPr>
          <p:nvPr/>
        </p:nvSpPr>
        <p:spPr bwMode="auto">
          <a:xfrm>
            <a:off x="482600" y="4956175"/>
            <a:ext cx="83677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To retract the cylinder, flow must be directed into what port?</a:t>
            </a:r>
          </a:p>
        </p:txBody>
      </p:sp>
      <p:sp>
        <p:nvSpPr>
          <p:cNvPr id="33798" name="Rectangle 11"/>
          <p:cNvSpPr>
            <a:spLocks noChangeArrowheads="1"/>
          </p:cNvSpPr>
          <p:nvPr/>
        </p:nvSpPr>
        <p:spPr bwMode="auto">
          <a:xfrm>
            <a:off x="4140200" y="3905250"/>
            <a:ext cx="46259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/>
              <a:t>The cylinder retracts when flow is directed into Port 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Principles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844550"/>
            <a:ext cx="8323262" cy="51228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 Rate 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of Flow</a:t>
            </a:r>
          </a:p>
          <a:p>
            <a:pPr eaLnBrk="1" hangingPunct="1"/>
            <a:r>
              <a:rPr lang="en-US" sz="3600" dirty="0" smtClean="0">
                <a:latin typeface="Arial" charset="0"/>
              </a:rPr>
              <a:t>Determines </a:t>
            </a:r>
            <a:r>
              <a:rPr lang="en-US" sz="3600" dirty="0">
                <a:latin typeface="Arial" charset="0"/>
              </a:rPr>
              <a:t>actuator speed</a:t>
            </a:r>
          </a:p>
          <a:p>
            <a:pPr eaLnBrk="1" hangingPunct="1"/>
            <a:r>
              <a:rPr lang="en-US" sz="3600" dirty="0" smtClean="0">
                <a:latin typeface="Arial" charset="0"/>
              </a:rPr>
              <a:t>Measured </a:t>
            </a:r>
            <a:r>
              <a:rPr lang="en-US" sz="3600" dirty="0">
                <a:latin typeface="Arial" charset="0"/>
              </a:rPr>
              <a:t>in gallons per minute (</a:t>
            </a:r>
            <a:r>
              <a:rPr lang="en-US" sz="3600" dirty="0" err="1">
                <a:latin typeface="Arial" charset="0"/>
              </a:rPr>
              <a:t>gpm</a:t>
            </a:r>
            <a:r>
              <a:rPr lang="en-US" sz="3600" dirty="0">
                <a:latin typeface="Arial" charset="0"/>
              </a:rPr>
              <a:t>)</a:t>
            </a:r>
          </a:p>
          <a:p>
            <a:pPr eaLnBrk="1" hangingPunct="1"/>
            <a:r>
              <a:rPr lang="en-US" sz="3600" dirty="0" smtClean="0">
                <a:latin typeface="Arial" charset="0"/>
              </a:rPr>
              <a:t>Generated </a:t>
            </a:r>
            <a:r>
              <a:rPr lang="en-US" sz="3600" dirty="0">
                <a:latin typeface="Arial" charset="0"/>
              </a:rPr>
              <a:t>by a pump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54475"/>
            <a:ext cx="24161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4035425"/>
            <a:ext cx="260985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3911600"/>
            <a:ext cx="28082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Principles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808038"/>
            <a:ext cx="8893175" cy="31146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 With 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a Given Flow Rate</a:t>
            </a:r>
          </a:p>
          <a:p>
            <a:pPr eaLnBrk="1" hangingPunct="1">
              <a:buFontTx/>
              <a:buNone/>
            </a:pPr>
            <a:r>
              <a:rPr lang="en-US" sz="3600" dirty="0">
                <a:latin typeface="Arial" charset="0"/>
              </a:rPr>
              <a:t>	Actuator volume displacement directly affects actuator speed</a:t>
            </a:r>
          </a:p>
          <a:p>
            <a:pPr eaLnBrk="1" hangingPunct="1">
              <a:buFontTx/>
              <a:buNone/>
            </a:pPr>
            <a:r>
              <a:rPr lang="en-US" sz="3600" dirty="0">
                <a:latin typeface="Arial" charset="0"/>
              </a:rPr>
              <a:t>	The less volume to displace, the faster the actuator 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3" t="19633" b="36517"/>
          <a:stretch>
            <a:fillRect/>
          </a:stretch>
        </p:blipFill>
        <p:spPr bwMode="auto">
          <a:xfrm>
            <a:off x="2306638" y="5213350"/>
            <a:ext cx="3382962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692150" y="3803650"/>
            <a:ext cx="81756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Will the actuator illustrated below travel the same speed as it retracts and extends if a constant flow rate is maintained?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4397375" y="4841875"/>
            <a:ext cx="44862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No. The actuator will travel faster as it retracts due to less volume caused by the actuator shaft.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/>
      <p:bldP spid="614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Principles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92100" y="911225"/>
            <a:ext cx="8607425" cy="51228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Pressure</a:t>
            </a:r>
            <a:r>
              <a:rPr lang="en-US" sz="3600" dirty="0" smtClean="0">
                <a:latin typeface="Arial" charset="0"/>
              </a:rPr>
              <a:t> </a:t>
            </a:r>
            <a:endParaRPr lang="en-US" sz="3600" dirty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800" dirty="0">
                <a:latin typeface="Arial" charset="0"/>
              </a:rPr>
              <a:t>	</a:t>
            </a:r>
            <a:r>
              <a:rPr lang="en-US" sz="2800" dirty="0" smtClean="0">
                <a:latin typeface="Arial" charset="0"/>
              </a:rPr>
              <a:t>Overcomes the </a:t>
            </a:r>
            <a:r>
              <a:rPr lang="en-US" sz="2800" dirty="0">
                <a:latin typeface="Arial" charset="0"/>
              </a:rPr>
              <a:t>resistance to flow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Arial" charset="0"/>
              </a:rPr>
              <a:t>	</a:t>
            </a:r>
            <a:r>
              <a:rPr lang="en-US" sz="2400" dirty="0">
                <a:latin typeface="Arial" charset="0"/>
              </a:rPr>
              <a:t>Pumps produce flow by </a:t>
            </a:r>
            <a:r>
              <a:rPr lang="en-US" sz="2400" dirty="0" smtClean="0">
                <a:latin typeface="Arial" charset="0"/>
              </a:rPr>
              <a:t>pressurizing the </a:t>
            </a:r>
            <a:r>
              <a:rPr lang="en-US" sz="2400" dirty="0">
                <a:latin typeface="Arial" charset="0"/>
              </a:rPr>
              <a:t>fluid</a:t>
            </a:r>
            <a:r>
              <a:rPr lang="en-US" sz="2800" dirty="0">
                <a:latin typeface="Arial" charset="0"/>
              </a:rPr>
              <a:t/>
            </a:r>
            <a:br>
              <a:rPr lang="en-US" sz="2800" dirty="0">
                <a:latin typeface="Arial" charset="0"/>
              </a:rPr>
            </a:br>
            <a:r>
              <a:rPr lang="en-US" sz="2200" dirty="0" smtClean="0">
                <a:latin typeface="Arial" charset="0"/>
              </a:rPr>
              <a:t>- A pump can create greater pressure at lower flow rate, so if </a:t>
            </a:r>
            <a:r>
              <a:rPr lang="en-US" sz="2200" dirty="0">
                <a:latin typeface="Arial" charset="0"/>
              </a:rPr>
              <a:t>you restrict the flow from the pump, </a:t>
            </a:r>
            <a:r>
              <a:rPr lang="en-US" sz="2200" dirty="0" smtClean="0">
                <a:latin typeface="Arial" charset="0"/>
              </a:rPr>
              <a:t>greater pressure </a:t>
            </a:r>
            <a:r>
              <a:rPr lang="en-US" sz="2200" dirty="0">
                <a:latin typeface="Arial" charset="0"/>
              </a:rPr>
              <a:t>will result.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Arial" charset="0"/>
              </a:rPr>
              <a:t>	</a:t>
            </a:r>
            <a:r>
              <a:rPr lang="en-US" sz="2400" dirty="0">
                <a:latin typeface="Arial" charset="0"/>
              </a:rPr>
              <a:t>All points of resistance in series within a system contribute to total system </a:t>
            </a:r>
            <a:r>
              <a:rPr lang="en-US" sz="2400" dirty="0" smtClean="0">
                <a:latin typeface="Arial" charset="0"/>
              </a:rPr>
              <a:t>resistance, </a:t>
            </a:r>
            <a:r>
              <a:rPr lang="en-US" sz="2400" dirty="0">
                <a:latin typeface="Arial" charset="0"/>
              </a:rPr>
              <a:t>including long runs of pipe, elbows, etc.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4352925"/>
            <a:ext cx="3200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4724400"/>
            <a:ext cx="31623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4503738"/>
            <a:ext cx="35718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Definitions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b="1">
                <a:solidFill>
                  <a:srgbClr val="FF0000"/>
                </a:solidFill>
                <a:latin typeface="Arial" charset="0"/>
              </a:rPr>
              <a:t>Fluid Power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latin typeface="Arial" charset="0"/>
              </a:rPr>
              <a:t>	The use of a fluid to transmit power from one location to another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b="1">
                <a:solidFill>
                  <a:srgbClr val="FF0000"/>
                </a:solidFill>
                <a:latin typeface="Arial" charset="0"/>
              </a:rPr>
              <a:t>Hydraulics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latin typeface="Arial" charset="0"/>
              </a:rPr>
              <a:t>	The use of a </a:t>
            </a:r>
            <a:r>
              <a:rPr lang="en-US" sz="2800" b="1" i="1">
                <a:latin typeface="Arial" charset="0"/>
              </a:rPr>
              <a:t>liquid</a:t>
            </a:r>
            <a:r>
              <a:rPr lang="en-US" sz="2800">
                <a:latin typeface="Arial" charset="0"/>
              </a:rPr>
              <a:t> flowing under pressure to transmit power from one location to another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b="1">
                <a:solidFill>
                  <a:srgbClr val="FF0000"/>
                </a:solidFill>
                <a:latin typeface="Arial" charset="0"/>
              </a:rPr>
              <a:t>Pneumatics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latin typeface="Arial" charset="0"/>
              </a:rPr>
              <a:t>	The use of a </a:t>
            </a:r>
            <a:r>
              <a:rPr lang="en-US" sz="2800" b="1" i="1">
                <a:latin typeface="Arial" charset="0"/>
              </a:rPr>
              <a:t>gas</a:t>
            </a:r>
            <a:r>
              <a:rPr lang="en-US" sz="2800">
                <a:latin typeface="Arial" charset="0"/>
              </a:rPr>
              <a:t> flowing under pressure to transmit power from one location to another</a:t>
            </a:r>
          </a:p>
          <a:p>
            <a:pPr eaLnBrk="1" hangingPunct="1">
              <a:lnSpc>
                <a:spcPct val="80000"/>
              </a:lnSpc>
            </a:pPr>
            <a:endParaRPr lang="en-US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Principles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27025" y="895350"/>
            <a:ext cx="8515350" cy="17240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 Definition of pressure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Arial" charset="0"/>
              </a:rPr>
              <a:t>	Relationship between force, pressure, and area</a:t>
            </a:r>
          </a:p>
          <a:p>
            <a:pPr eaLnBrk="1" hangingPunct="1">
              <a:buFontTx/>
              <a:buNone/>
            </a:pPr>
            <a:endParaRPr lang="en-US" dirty="0">
              <a:latin typeface="Arial" charset="0"/>
            </a:endParaRPr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4946650" y="2932113"/>
          <a:ext cx="3892550" cy="268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6" name="Equation" r:id="rId4" imgW="1549400" imgH="1066800" progId="Equation.DSMT4">
                  <p:embed/>
                </p:oleObj>
              </mc:Choice>
              <mc:Fallback>
                <p:oleObj name="Equation" r:id="rId4" imgW="1549400" imgH="1066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650" y="2932113"/>
                        <a:ext cx="3892550" cy="2681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590" name="Picture 6" descr="Blaise_pasca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2941638"/>
            <a:ext cx="230505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3190874"/>
            <a:ext cx="18764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562" y="5291831"/>
            <a:ext cx="3443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dirty="0" smtClean="0"/>
              <a:t>Blaise Pascal developed concepts about pressure in the 1640’s. 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The SI unit for pressure is the </a:t>
            </a:r>
            <a:r>
              <a:rPr lang="en-US" dirty="0" err="1" smtClean="0"/>
              <a:t>pascal</a:t>
            </a:r>
            <a:r>
              <a:rPr lang="en-US" dirty="0" smtClean="0"/>
              <a:t> (Pa).  1 Pa = 1 N/m</a:t>
            </a:r>
            <a:r>
              <a:rPr lang="en-US" baseline="30000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Principles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19088" y="946150"/>
            <a:ext cx="8472487" cy="51228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 Pascal</a:t>
            </a:r>
            <a:r>
              <a:rPr lang="ja-JP" altLang="en-US" b="1" dirty="0">
                <a:solidFill>
                  <a:srgbClr val="FF0000"/>
                </a:solidFill>
                <a:latin typeface="Arial" charset="0"/>
              </a:rPr>
              <a:t>’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s Law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Arial" charset="0"/>
              </a:rPr>
              <a:t>	Pressure applied on a confined fluid at rest is transmitted undiminished in all directions and acts with equal force on equal areas and at right angles to them.</a:t>
            </a:r>
          </a:p>
          <a:p>
            <a:pPr eaLnBrk="1" hangingPunct="1">
              <a:buFontTx/>
              <a:buNone/>
            </a:pPr>
            <a:endParaRPr lang="en-US" dirty="0">
              <a:latin typeface="Arial" charset="0"/>
            </a:endParaRPr>
          </a:p>
        </p:txBody>
      </p:sp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3186113"/>
            <a:ext cx="2093912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735013" y="3733800"/>
            <a:ext cx="49593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How much force is exerted on every square inch of the container wall illustrated on the right if 10 </a:t>
            </a:r>
            <a:r>
              <a:rPr lang="en-US" sz="2000" dirty="0" err="1">
                <a:solidFill>
                  <a:srgbClr val="FF0000"/>
                </a:solidFill>
              </a:rPr>
              <a:t>lb</a:t>
            </a:r>
            <a:r>
              <a:rPr lang="en-US" sz="2000" dirty="0">
                <a:solidFill>
                  <a:srgbClr val="FF0000"/>
                </a:solidFill>
              </a:rPr>
              <a:t> of force is applied to the </a:t>
            </a:r>
            <a:r>
              <a:rPr lang="en-US" sz="2000" dirty="0" smtClean="0">
                <a:solidFill>
                  <a:srgbClr val="FF0000"/>
                </a:solidFill>
              </a:rPr>
              <a:t>1-in</a:t>
            </a:r>
            <a:r>
              <a:rPr lang="en-US" sz="2000" baseline="30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stopper</a:t>
            </a:r>
            <a:r>
              <a:rPr lang="en-US" sz="2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4456113" y="4999038"/>
            <a:ext cx="887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10 lb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760413" y="5638800"/>
            <a:ext cx="451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What is the total resulting force acting on the bottom of the container?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4572000" y="6035675"/>
            <a:ext cx="113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200 lb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9" grpId="0"/>
      <p:bldP spid="69640" grpId="0"/>
      <p:bldP spid="69641" grpId="0"/>
      <p:bldP spid="696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46075" y="1044575"/>
            <a:ext cx="8453438" cy="99377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  <a:latin typeface="Arial" charset="0"/>
              </a:rPr>
              <a:t>Pascal</a:t>
            </a:r>
            <a:r>
              <a:rPr lang="ja-JP" altLang="en-US" sz="3600" dirty="0">
                <a:solidFill>
                  <a:srgbClr val="FF0000"/>
                </a:solidFill>
                <a:latin typeface="Arial" charset="0"/>
              </a:rPr>
              <a:t>’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s Law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540250" y="6156325"/>
            <a:ext cx="2032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National Fluid Power Association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303463"/>
            <a:ext cx="4402137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2770188"/>
            <a:ext cx="4386262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04800" y="2163763"/>
            <a:ext cx="3438525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Hydraulic Press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10 lb can lift 100 lb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What is the tradeoff?</a:t>
            </a: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4000500" y="3438525"/>
            <a:ext cx="0" cy="273367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>
            <a:outerShdw blurRad="63500" dist="107763" dir="189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8782050" y="4467225"/>
            <a:ext cx="0" cy="11811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5" name="Rectangle 11"/>
          <p:cNvSpPr>
            <a:spLocks noChangeArrowheads="1"/>
          </p:cNvSpPr>
          <p:nvPr/>
        </p:nvSpPr>
        <p:spPr bwMode="auto">
          <a:xfrm>
            <a:off x="357188" y="119063"/>
            <a:ext cx="845343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>
                <a:solidFill>
                  <a:srgbClr val="00386B"/>
                </a:solidFill>
              </a:rPr>
              <a:t>Fluid Power Principles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630238" y="4162425"/>
            <a:ext cx="18780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Distance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1" grpId="0" animBg="1"/>
      <p:bldP spid="3380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Schematics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3716338" cy="4830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Schematics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Arial" charset="0"/>
              </a:rPr>
              <a:t>	Line drawing made up of a series of symbols and connections that represent the </a:t>
            </a:r>
            <a:r>
              <a:rPr lang="en-US" dirty="0" smtClean="0">
                <a:latin typeface="Arial" charset="0"/>
              </a:rPr>
              <a:t>actual components </a:t>
            </a:r>
            <a:r>
              <a:rPr lang="en-US" dirty="0">
                <a:latin typeface="Arial" charset="0"/>
              </a:rPr>
              <a:t>in a hydraulic system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1471613"/>
            <a:ext cx="4764088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Schematics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Symbols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Critical </a:t>
            </a:r>
            <a:r>
              <a:rPr lang="en-US" dirty="0">
                <a:latin typeface="Arial" charset="0"/>
              </a:rPr>
              <a:t>for technical communication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Not </a:t>
            </a:r>
            <a:r>
              <a:rPr lang="en-US" dirty="0">
                <a:latin typeface="Arial" charset="0"/>
              </a:rPr>
              <a:t>language-dependent  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Emphasize </a:t>
            </a:r>
            <a:r>
              <a:rPr lang="en-US" dirty="0">
                <a:latin typeface="Arial" charset="0"/>
              </a:rPr>
              <a:t>function and methods of operation</a:t>
            </a: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Basic Symbols</a:t>
            </a:r>
            <a:r>
              <a:rPr lang="en-US" dirty="0">
                <a:latin typeface="Arial" charset="0"/>
              </a:rPr>
              <a:t>	</a:t>
            </a:r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3703638"/>
            <a:ext cx="34671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Schematics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Lines</a:t>
            </a:r>
          </a:p>
          <a:p>
            <a:pPr eaLnBrk="1" hangingPunct="1">
              <a:buFontTx/>
              <a:buNone/>
            </a:pPr>
            <a:r>
              <a:rPr lang="en-US">
                <a:latin typeface="Arial" charset="0"/>
              </a:rPr>
              <a:t>		</a:t>
            </a: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925638"/>
            <a:ext cx="7118350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1" y="5613400"/>
            <a:ext cx="14001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14572" y="5713416"/>
            <a:ext cx="5472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Components (like this filter) inserted into lines</a:t>
            </a:r>
            <a:endParaRPr lang="en-US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Schematics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86644"/>
            <a:ext cx="8323263" cy="6492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Reservoirs</a:t>
            </a:r>
            <a:endParaRPr lang="en-US">
              <a:latin typeface="Arial" charset="0"/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1831975"/>
            <a:ext cx="7512050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Schematics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0776"/>
            <a:ext cx="8323263" cy="7477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Pumps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868488"/>
            <a:ext cx="69977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Schematics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50938"/>
            <a:ext cx="8323263" cy="736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Flow Control Valves</a:t>
            </a:r>
          </a:p>
        </p:txBody>
      </p:sp>
      <p:pic>
        <p:nvPicPr>
          <p:cNvPr id="4608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887538"/>
            <a:ext cx="6624638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1957388"/>
            <a:ext cx="69818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111250"/>
            <a:ext cx="832326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rgbClr val="FF0000"/>
                </a:solidFill>
                <a:latin typeface="+mn-lt"/>
                <a:ea typeface="+mn-ea"/>
              </a:rPr>
              <a:t>Directional Control Valves</a:t>
            </a:r>
            <a:endParaRPr lang="en-US" sz="3200" b="1" kern="0" dirty="0">
              <a:latin typeface="+mn-lt"/>
              <a:ea typeface="+mn-ea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Schematics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Why Use Fluid Power?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04813" y="1127125"/>
            <a:ext cx="8323262" cy="51228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Multiplication </a:t>
            </a:r>
            <a:r>
              <a:rPr lang="en-US" dirty="0" smtClean="0">
                <a:latin typeface="Arial" charset="0"/>
              </a:rPr>
              <a:t>and </a:t>
            </a:r>
            <a:r>
              <a:rPr lang="en-US" dirty="0">
                <a:latin typeface="Arial" charset="0"/>
              </a:rPr>
              <a:t>variation of force</a:t>
            </a:r>
          </a:p>
          <a:p>
            <a:pPr eaLnBrk="1" hangingPunct="1"/>
            <a:r>
              <a:rPr lang="en-US" dirty="0">
                <a:latin typeface="Arial" charset="0"/>
              </a:rPr>
              <a:t>Easy, accurate control</a:t>
            </a:r>
          </a:p>
          <a:p>
            <a:pPr eaLnBrk="1" hangingPunct="1"/>
            <a:r>
              <a:rPr lang="en-US" dirty="0">
                <a:latin typeface="Arial" charset="0"/>
              </a:rPr>
              <a:t>One power source controls many operations</a:t>
            </a:r>
          </a:p>
          <a:p>
            <a:pPr eaLnBrk="1" hangingPunct="1"/>
            <a:r>
              <a:rPr lang="en-US" dirty="0">
                <a:latin typeface="Arial" charset="0"/>
              </a:rPr>
              <a:t>High power / low weight ratio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Low-speed </a:t>
            </a:r>
            <a:r>
              <a:rPr lang="en-US" dirty="0">
                <a:latin typeface="Arial" charset="0"/>
              </a:rPr>
              <a:t>torque</a:t>
            </a:r>
          </a:p>
          <a:p>
            <a:pPr eaLnBrk="1" hangingPunct="1"/>
            <a:r>
              <a:rPr lang="en-US" dirty="0">
                <a:latin typeface="Arial" charset="0"/>
              </a:rPr>
              <a:t>Constant force and torque</a:t>
            </a:r>
          </a:p>
          <a:p>
            <a:pPr eaLnBrk="1" hangingPunct="1"/>
            <a:r>
              <a:rPr lang="en-US" dirty="0">
                <a:latin typeface="Arial" charset="0"/>
              </a:rPr>
              <a:t>Safe in hazardous environments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Schematics</a:t>
            </a:r>
          </a:p>
        </p:txBody>
      </p:sp>
      <p:sp>
        <p:nvSpPr>
          <p:cNvPr id="48131" name="Rectangle 11"/>
          <p:cNvSpPr>
            <a:spLocks noGrp="1" noChangeArrowheads="1"/>
          </p:cNvSpPr>
          <p:nvPr>
            <p:ph idx="1"/>
          </p:nvPr>
        </p:nvSpPr>
        <p:spPr>
          <a:xfrm>
            <a:off x="462004" y="1079280"/>
            <a:ext cx="8323263" cy="7254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Check Valves</a:t>
            </a:r>
          </a:p>
        </p:txBody>
      </p:sp>
      <p:pic>
        <p:nvPicPr>
          <p:cNvPr id="4813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855788"/>
            <a:ext cx="7259638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Schematics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82717"/>
            <a:ext cx="8323263" cy="7254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Motors</a:t>
            </a:r>
          </a:p>
        </p:txBody>
      </p:sp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708150"/>
            <a:ext cx="7278688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Schematics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10368" y="1106571"/>
            <a:ext cx="8323263" cy="7254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Cylinders</a:t>
            </a:r>
          </a:p>
        </p:txBody>
      </p:sp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746250"/>
            <a:ext cx="7693025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Resources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800" dirty="0">
                <a:latin typeface="Arial" charset="0"/>
              </a:rPr>
              <a:t>National Fluid Power Association. (2000). </a:t>
            </a:r>
            <a:r>
              <a:rPr lang="en-US" sz="2800" i="1" dirty="0">
                <a:latin typeface="Arial" charset="0"/>
              </a:rPr>
              <a:t>Fluid </a:t>
            </a:r>
            <a:r>
              <a:rPr lang="en-US" sz="2800" i="1" dirty="0" smtClean="0">
                <a:latin typeface="Arial" charset="0"/>
              </a:rPr>
              <a:t>power training</a:t>
            </a:r>
            <a:r>
              <a:rPr lang="en-US" sz="2800" i="1" dirty="0">
                <a:latin typeface="Arial" charset="0"/>
              </a:rPr>
              <a:t>. </a:t>
            </a:r>
            <a:endParaRPr lang="en-US" sz="2800" i="1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2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Arial" charset="0"/>
              </a:rPr>
              <a:t>National </a:t>
            </a:r>
            <a:r>
              <a:rPr lang="en-US" sz="2800" dirty="0">
                <a:latin typeface="Arial" charset="0"/>
              </a:rPr>
              <a:t>Fluid Power Association. (2008). </a:t>
            </a:r>
            <a:r>
              <a:rPr lang="en-US" sz="2800" i="1" dirty="0">
                <a:latin typeface="Arial" charset="0"/>
              </a:rPr>
              <a:t>What is fluid power. </a:t>
            </a:r>
            <a:r>
              <a:rPr lang="en-US" sz="2800" dirty="0">
                <a:latin typeface="Arial" charset="0"/>
              </a:rPr>
              <a:t>Retrieved February 15, 2008, from http://www.nfpa.com/OurIndustry/OurInd_AboutFP_WhatIsFluidPower.asp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Arial" charset="0"/>
              </a:rPr>
              <a:t>National Fluid Power Association &amp; Fluid Power Distributors Association. (</a:t>
            </a:r>
            <a:r>
              <a:rPr lang="en-US" sz="2800" dirty="0" err="1">
                <a:latin typeface="Arial" charset="0"/>
              </a:rPr>
              <a:t>n.d.</a:t>
            </a:r>
            <a:r>
              <a:rPr lang="en-US" sz="2800" dirty="0">
                <a:latin typeface="Arial" charset="0"/>
              </a:rPr>
              <a:t>). </a:t>
            </a:r>
            <a:r>
              <a:rPr lang="en-US" sz="2800" i="1" dirty="0">
                <a:latin typeface="Arial" charset="0"/>
              </a:rPr>
              <a:t>Fluid power: The active partner in motion control technology.</a:t>
            </a:r>
            <a:r>
              <a:rPr lang="en-US" sz="2800" dirty="0">
                <a:latin typeface="Arial" charset="0"/>
              </a:rPr>
              <a:t> [Brochure]. Milwaukee, WI: Author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Basic Fluid Power Components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Arial" charset="0"/>
              </a:rPr>
              <a:t>Reservoir / Receiver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Stores fluid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Arial" charset="0"/>
              </a:rPr>
              <a:t>Fluid Conductors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Pipe, tube, or hose that allows for flow between components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Arial" charset="0"/>
              </a:rPr>
              <a:t>Pump / Compressor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Converts mechanical power to fluid power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Arial" charset="0"/>
              </a:rPr>
              <a:t>Valve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Controls direction and amount of flow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Arial" charset="0"/>
              </a:rPr>
              <a:t>Actuators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Converts fluid power to mechanical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Examples</a:t>
            </a:r>
          </a:p>
        </p:txBody>
      </p:sp>
      <p:sp>
        <p:nvSpPr>
          <p:cNvPr id="22531" name="Rectangle 9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2" name="Rectangle 11"/>
          <p:cNvSpPr>
            <a:spLocks noChangeArrowheads="1"/>
          </p:cNvSpPr>
          <p:nvPr/>
        </p:nvSpPr>
        <p:spPr bwMode="auto">
          <a:xfrm>
            <a:off x="0" y="-133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2533" name="Picture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931863"/>
            <a:ext cx="25908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3490913"/>
            <a:ext cx="2024063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3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3494088"/>
            <a:ext cx="2376487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3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795338"/>
            <a:ext cx="241935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3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922338"/>
            <a:ext cx="297815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3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3467100"/>
            <a:ext cx="1974850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3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487738"/>
            <a:ext cx="1617663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Physics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1376"/>
            <a:ext cx="8532812" cy="3070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Energy</a:t>
            </a:r>
          </a:p>
          <a:p>
            <a:pPr eaLnBrk="1" hangingPunct="1">
              <a:spcAft>
                <a:spcPct val="30000"/>
              </a:spcAft>
              <a:buFontTx/>
              <a:buNone/>
            </a:pPr>
            <a:r>
              <a:rPr lang="en-US" dirty="0">
                <a:latin typeface="Arial" charset="0"/>
              </a:rPr>
              <a:t>	The ability to do work</a:t>
            </a: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Energy Transfer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Arial" charset="0"/>
              </a:rPr>
              <a:t>	From prime mover, or input source, to an actuator, or output device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6"/>
          <a:stretch>
            <a:fillRect/>
          </a:stretch>
        </p:blipFill>
        <p:spPr bwMode="auto">
          <a:xfrm>
            <a:off x="185738" y="4392613"/>
            <a:ext cx="8748712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296863"/>
            <a:ext cx="174307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646045"/>
            <a:ext cx="3543300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Physics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30083"/>
            <a:ext cx="6190090" cy="51228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Work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Force </a:t>
            </a:r>
            <a:r>
              <a:rPr lang="en-US" dirty="0">
                <a:latin typeface="Arial" charset="0"/>
              </a:rPr>
              <a:t>multiplied by distance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Measured </a:t>
            </a:r>
            <a:r>
              <a:rPr lang="en-US" dirty="0">
                <a:latin typeface="Arial" charset="0"/>
              </a:rPr>
              <a:t>in </a:t>
            </a:r>
            <a:r>
              <a:rPr lang="en-US" dirty="0" smtClean="0">
                <a:latin typeface="Arial" charset="0"/>
              </a:rPr>
              <a:t>foot-pounds (ft-lb)</a:t>
            </a:r>
            <a:endParaRPr lang="en-US" dirty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3600" dirty="0">
                <a:solidFill>
                  <a:srgbClr val="FF0000"/>
                </a:solidFill>
                <a:latin typeface="Arial" charset="0"/>
              </a:rPr>
              <a:t>Example: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Arial" charset="0"/>
              </a:rPr>
              <a:t>	How much work is completed by moving a </a:t>
            </a:r>
            <a:r>
              <a:rPr lang="en-US" dirty="0" smtClean="0">
                <a:latin typeface="Arial" charset="0"/>
              </a:rPr>
              <a:t>1000-lb </a:t>
            </a:r>
            <a:r>
              <a:rPr lang="en-US" dirty="0">
                <a:latin typeface="Arial" charset="0"/>
              </a:rPr>
              <a:t>force 2 </a:t>
            </a:r>
            <a:r>
              <a:rPr lang="en-US" dirty="0" err="1">
                <a:latin typeface="Arial" charset="0"/>
              </a:rPr>
              <a:t>ft</a:t>
            </a:r>
            <a:r>
              <a:rPr lang="en-US" dirty="0">
                <a:latin typeface="Arial" charset="0"/>
              </a:rPr>
              <a:t>?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2000 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ft-lb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of work</a:t>
            </a:r>
          </a:p>
          <a:p>
            <a:pPr lvl="1" eaLnBrk="1" hangingPunct="1">
              <a:buFontTx/>
              <a:buNone/>
            </a:pPr>
            <a:endParaRPr lang="en-US" dirty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"/>
          <a:stretch>
            <a:fillRect/>
          </a:stretch>
        </p:blipFill>
        <p:spPr bwMode="auto">
          <a:xfrm>
            <a:off x="4171950" y="919163"/>
            <a:ext cx="49720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Physics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5400675" cy="5575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Power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</a:rPr>
              <a:t>The </a:t>
            </a:r>
            <a:r>
              <a:rPr lang="en-US" dirty="0">
                <a:latin typeface="Arial" charset="0"/>
              </a:rPr>
              <a:t>rate of doing work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</a:rPr>
              <a:t>Work </a:t>
            </a:r>
            <a:r>
              <a:rPr lang="en-US" dirty="0">
                <a:latin typeface="Arial" charset="0"/>
              </a:rPr>
              <a:t>over time in seconds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sz="3600" dirty="0">
                <a:solidFill>
                  <a:srgbClr val="FF0000"/>
                </a:solidFill>
                <a:latin typeface="Arial" charset="0"/>
              </a:rPr>
              <a:t>Example: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en-US" sz="2400" dirty="0">
                <a:latin typeface="Arial" charset="0"/>
              </a:rPr>
              <a:t>	</a:t>
            </a:r>
            <a:r>
              <a:rPr lang="en-US" dirty="0">
                <a:latin typeface="Arial" charset="0"/>
              </a:rPr>
              <a:t>How many units of power are needed to lift a </a:t>
            </a:r>
            <a:r>
              <a:rPr lang="en-US" dirty="0" smtClean="0">
                <a:latin typeface="Arial" charset="0"/>
              </a:rPr>
              <a:t>1000-lb </a:t>
            </a:r>
            <a:r>
              <a:rPr lang="en-US" dirty="0">
                <a:latin typeface="Arial" charset="0"/>
              </a:rPr>
              <a:t>force 2 </a:t>
            </a:r>
            <a:r>
              <a:rPr lang="en-US" dirty="0" err="1" smtClean="0">
                <a:latin typeface="Arial" charset="0"/>
              </a:rPr>
              <a:t>ft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in 2 </a:t>
            </a:r>
            <a:r>
              <a:rPr lang="en-US" dirty="0" smtClean="0">
                <a:latin typeface="Arial" charset="0"/>
              </a:rPr>
              <a:t>s?</a:t>
            </a:r>
            <a:endParaRPr lang="en-US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1000 units of power  </a:t>
            </a:r>
            <a:br>
              <a:rPr lang="en-US" dirty="0">
                <a:solidFill>
                  <a:srgbClr val="0000FF"/>
                </a:solidFill>
                <a:latin typeface="Arial" charset="0"/>
              </a:rPr>
            </a:br>
            <a:r>
              <a:rPr lang="en-US" dirty="0">
                <a:solidFill>
                  <a:srgbClr val="0000FF"/>
                </a:solidFill>
                <a:latin typeface="Arial" charset="0"/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1000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</a:rPr>
              <a:t>lb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x 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2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</a:rPr>
              <a:t>ft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) / 2 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Principles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84150" y="858879"/>
            <a:ext cx="8574087" cy="51228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 Horsepower</a:t>
            </a:r>
            <a:endParaRPr lang="en-US" sz="3600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en-US" dirty="0" smtClean="0">
                <a:latin typeface="Arial" charset="0"/>
              </a:rPr>
              <a:t>Hydraulic power </a:t>
            </a:r>
            <a:r>
              <a:rPr lang="en-US" dirty="0">
                <a:latin typeface="Arial" charset="0"/>
              </a:rPr>
              <a:t>is </a:t>
            </a:r>
            <a:r>
              <a:rPr lang="en-US" dirty="0" smtClean="0">
                <a:latin typeface="Arial" charset="0"/>
              </a:rPr>
              <a:t>given by: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dirty="0" smtClean="0">
                <a:latin typeface="Arial" charset="0"/>
              </a:rPr>
              <a:t>	Power = flow x pressure drop,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  <a:buNone/>
            </a:pPr>
            <a:r>
              <a:rPr lang="en-US" dirty="0" smtClean="0">
                <a:latin typeface="Arial" charset="0"/>
              </a:rPr>
              <a:t>	Horsepower is a common </a:t>
            </a:r>
            <a:r>
              <a:rPr lang="en-US" dirty="0">
                <a:latin typeface="Arial" charset="0"/>
              </a:rPr>
              <a:t>unit for </a:t>
            </a:r>
            <a:r>
              <a:rPr lang="en-US" dirty="0" smtClean="0">
                <a:latin typeface="Arial" charset="0"/>
              </a:rPr>
              <a:t>power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  <a:buNone/>
            </a:pPr>
            <a:r>
              <a:rPr lang="en-US" dirty="0" smtClean="0">
                <a:latin typeface="Arial" charset="0"/>
              </a:rPr>
              <a:t>	1 </a:t>
            </a:r>
            <a:r>
              <a:rPr lang="en-US" dirty="0" err="1" smtClean="0">
                <a:latin typeface="Arial" charset="0"/>
              </a:rPr>
              <a:t>hp</a:t>
            </a:r>
            <a:r>
              <a:rPr lang="en-US" dirty="0" smtClean="0">
                <a:latin typeface="Arial" charset="0"/>
              </a:rPr>
              <a:t> = 1714 gal/min x 1 psi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959057"/>
              </p:ext>
            </p:extLst>
          </p:nvPr>
        </p:nvGraphicFramePr>
        <p:xfrm>
          <a:off x="0" y="4479925"/>
          <a:ext cx="8942388" cy="129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2" name="Equation" r:id="rId4" imgW="2895480" imgH="419040" progId="Equation.DSMT4">
                  <p:embed/>
                </p:oleObj>
              </mc:Choice>
              <mc:Fallback>
                <p:oleObj name="Equation" r:id="rId4" imgW="289548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79925"/>
                        <a:ext cx="8942388" cy="1293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2470150" y="31464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3" name="Equation" r:id="rId6" imgW="114102" imgH="177492" progId="Equation.DSMT4">
                  <p:embed/>
                </p:oleObj>
              </mc:Choice>
              <mc:Fallback>
                <p:oleObj name="Equation" r:id="rId6" imgW="114102" imgH="17749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150" y="314642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661&quot;&gt;&lt;/object&gt;&lt;object type=&quot;2&quot; unique_id=&quot;10662&quot;&gt;&lt;object type=&quot;3&quot; unique_id=&quot;10664&quot;&gt;&lt;property id=&quot;20148&quot; value=&quot;5&quot;/&gt;&lt;property id=&quot;20300&quot; value=&quot;Slide 2 - &amp;quot;Fluid Power Definitions&amp;quot;&quot;/&gt;&lt;property id=&quot;20307&quot; value=&quot;257&quot;/&gt;&lt;/object&gt;&lt;object type=&quot;3&quot; unique_id=&quot;10665&quot;&gt;&lt;property id=&quot;20148&quot; value=&quot;5&quot;/&gt;&lt;property id=&quot;20300&quot; value=&quot;Slide 3 - &amp;quot;Why Use Fluid Power?&amp;quot;&quot;/&gt;&lt;property id=&quot;20307&quot; value=&quot;268&quot;/&gt;&lt;/object&gt;&lt;object type=&quot;3&quot; unique_id=&quot;10666&quot;&gt;&lt;property id=&quot;20148&quot; value=&quot;5&quot;/&gt;&lt;property id=&quot;20300&quot; value=&quot;Slide 4 - &amp;quot;Basic Fluid Power Components&amp;quot;&quot;/&gt;&lt;property id=&quot;20307&quot; value=&quot;272&quot;/&gt;&lt;/object&gt;&lt;object type=&quot;3&quot; unique_id=&quot;10667&quot;&gt;&lt;property id=&quot;20148&quot; value=&quot;5&quot;/&gt;&lt;property id=&quot;20300&quot; value=&quot;Slide 5 - &amp;quot;Fluid Power Examples&amp;quot;&quot;/&gt;&lt;property id=&quot;20307&quot; value=&quot;258&quot;/&gt;&lt;/object&gt;&lt;object type=&quot;3&quot; unique_id=&quot;10668&quot;&gt;&lt;property id=&quot;20148&quot; value=&quot;5&quot;/&gt;&lt;property id=&quot;20300&quot; value=&quot;Slide 6 - &amp;quot;Fluid Power Physics&amp;quot;&quot;/&gt;&lt;property id=&quot;20307&quot; value=&quot;275&quot;/&gt;&lt;/object&gt;&lt;object type=&quot;3&quot; unique_id=&quot;10669&quot;&gt;&lt;property id=&quot;20148&quot; value=&quot;5&quot;/&gt;&lt;property id=&quot;20300&quot; value=&quot;Slide 7 - &amp;quot;Fluid Power Physics&amp;quot;&quot;/&gt;&lt;property id=&quot;20307&quot; value=&quot;276&quot;/&gt;&lt;/object&gt;&lt;object type=&quot;3&quot; unique_id=&quot;10670&quot;&gt;&lt;property id=&quot;20148&quot; value=&quot;5&quot;/&gt;&lt;property id=&quot;20300&quot; value=&quot;Slide 8 - &amp;quot;Fluid Power Physics&amp;quot;&quot;/&gt;&lt;property id=&quot;20307&quot; value=&quot;277&quot;/&gt;&lt;/object&gt;&lt;object type=&quot;3&quot; unique_id=&quot;10671&quot;&gt;&lt;property id=&quot;20148&quot; value=&quot;5&quot;/&gt;&lt;property id=&quot;20300&quot; value=&quot;Slide 9 - &amp;quot;Fluid Power Principles&amp;quot;&quot;/&gt;&lt;property id=&quot;20307&quot; value=&quot;278&quot;/&gt;&lt;/object&gt;&lt;object type=&quot;3&quot; unique_id=&quot;10672&quot;&gt;&lt;property id=&quot;20148&quot; value=&quot;5&quot;/&gt;&lt;property id=&quot;20300&quot; value=&quot;Slide 10 - &amp;quot;Fluid Power Principles&amp;quot;&quot;/&gt;&lt;property id=&quot;20307&quot; value=&quot;279&quot;/&gt;&lt;/object&gt;&lt;object type=&quot;3&quot; unique_id=&quot;10673&quot;&gt;&lt;property id=&quot;20148&quot; value=&quot;5&quot;/&gt;&lt;property id=&quot;20300&quot; value=&quot;Slide 11 - &amp;quot;Fluid Power Principles&amp;quot;&quot;/&gt;&lt;property id=&quot;20307&quot; value=&quot;281&quot;/&gt;&lt;/object&gt;&lt;object type=&quot;3&quot; unique_id=&quot;10674&quot;&gt;&lt;property id=&quot;20148&quot; value=&quot;5&quot;/&gt;&lt;property id=&quot;20300&quot; value=&quot;Slide 12 - &amp;quot;Fluid Power Principles&amp;quot;&quot;/&gt;&lt;property id=&quot;20307&quot; value=&quot;280&quot;/&gt;&lt;/object&gt;&lt;object type=&quot;3&quot; unique_id=&quot;10675&quot;&gt;&lt;property id=&quot;20148&quot; value=&quot;5&quot;/&gt;&lt;property id=&quot;20300&quot; value=&quot;Slide 13 - &amp;quot;Fluid Power Principles&amp;quot;&quot;/&gt;&lt;property id=&quot;20307&quot; value=&quot;282&quot;/&gt;&lt;/object&gt;&lt;object type=&quot;3&quot; unique_id=&quot;10676&quot;&gt;&lt;property id=&quot;20148&quot; value=&quot;5&quot;/&gt;&lt;property id=&quot;20300&quot; value=&quot;Slide 14 - &amp;quot;Fluid Power Principles&amp;quot;&quot;/&gt;&lt;property id=&quot;20307&quot; value=&quot;287&quot;/&gt;&lt;/object&gt;&lt;object type=&quot;3&quot; unique_id=&quot;10677&quot;&gt;&lt;property id=&quot;20148&quot; value=&quot;5&quot;/&gt;&lt;property id=&quot;20300&quot; value=&quot;Slide 15 - &amp;quot;Fluid Power Principles&amp;quot;&quot;/&gt;&lt;property id=&quot;20307&quot; value=&quot;283&quot;/&gt;&lt;/object&gt;&lt;object type=&quot;3&quot; unique_id=&quot;10678&quot;&gt;&lt;property id=&quot;20148&quot; value=&quot;5&quot;/&gt;&lt;property id=&quot;20300&quot; value=&quot;Slide 16 - &amp;quot;Fluid Power Principles&amp;quot;&quot;/&gt;&lt;property id=&quot;20307&quot; value=&quot;286&quot;/&gt;&lt;/object&gt;&lt;object type=&quot;3&quot; unique_id=&quot;10679&quot;&gt;&lt;property id=&quot;20148&quot; value=&quot;5&quot;/&gt;&lt;property id=&quot;20300&quot; value=&quot;Slide 17 - &amp;quot;Fluid Power Principles&amp;quot;&quot;/&gt;&lt;property id=&quot;20307&quot; value=&quot;285&quot;/&gt;&lt;/object&gt;&lt;object type=&quot;3&quot; unique_id=&quot;10680&quot;&gt;&lt;property id=&quot;20148&quot; value=&quot;5&quot;/&gt;&lt;property id=&quot;20300&quot; value=&quot;Slide 18 - &amp;quot;Fluid Power Principles&amp;quot;&quot;/&gt;&lt;property id=&quot;20307&quot; value=&quot;284&quot;/&gt;&lt;/object&gt;&lt;object type=&quot;3&quot; unique_id=&quot;10681&quot;&gt;&lt;property id=&quot;20148&quot; value=&quot;5&quot;/&gt;&lt;property id=&quot;20300&quot; value=&quot;Slide 19 - &amp;quot;Fluid Power Principles&amp;quot;&quot;/&gt;&lt;property id=&quot;20307&quot; value=&quot;289&quot;/&gt;&lt;/object&gt;&lt;object type=&quot;3&quot; unique_id=&quot;10682&quot;&gt;&lt;property id=&quot;20148&quot; value=&quot;5&quot;/&gt;&lt;property id=&quot;20300&quot; value=&quot;Slide 20 - &amp;quot;Fluid Power Principles&amp;quot;&quot;/&gt;&lt;property id=&quot;20307&quot; value=&quot;290&quot;/&gt;&lt;/object&gt;&lt;object type=&quot;3&quot; unique_id=&quot;10683&quot;&gt;&lt;property id=&quot;20148&quot; value=&quot;5&quot;/&gt;&lt;property id=&quot;20300&quot; value=&quot;Slide 21 - &amp;quot;Fluid Power Principles&amp;quot;&quot;/&gt;&lt;property id=&quot;20307&quot; value=&quot;292&quot;/&gt;&lt;/object&gt;&lt;object type=&quot;3&quot; unique_id=&quot;10684&quot;&gt;&lt;property id=&quot;20148&quot; value=&quot;5&quot;/&gt;&lt;property id=&quot;20300&quot; value=&quot;Slide 22 - &amp;quot;Pascal’s Law&amp;quot;&quot;/&gt;&lt;property id=&quot;20307&quot; value=&quot;271&quot;/&gt;&lt;/object&gt;&lt;object type=&quot;3&quot; unique_id=&quot;10685&quot;&gt;&lt;property id=&quot;20148&quot; value=&quot;5&quot;/&gt;&lt;property id=&quot;20300&quot; value=&quot;Slide 23 - &amp;quot;Fluid Power Schematics&amp;quot;&quot;/&gt;&lt;property id=&quot;20307&quot; value=&quot;293&quot;/&gt;&lt;/object&gt;&lt;object type=&quot;3&quot; unique_id=&quot;10686&quot;&gt;&lt;property id=&quot;20148&quot; value=&quot;5&quot;/&gt;&lt;property id=&quot;20300&quot; value=&quot;Slide 24 - &amp;quot;Fluid Power Schematics&amp;quot;&quot;/&gt;&lt;property id=&quot;20307&quot; value=&quot;295&quot;/&gt;&lt;/object&gt;&lt;object type=&quot;3&quot; unique_id=&quot;10687&quot;&gt;&lt;property id=&quot;20148&quot; value=&quot;5&quot;/&gt;&lt;property id=&quot;20300&quot; value=&quot;Slide 25 - &amp;quot;Fluid Power Schematics&amp;quot;&quot;/&gt;&lt;property id=&quot;20307&quot; value=&quot;294&quot;/&gt;&lt;/object&gt;&lt;object type=&quot;3&quot; unique_id=&quot;10688&quot;&gt;&lt;property id=&quot;20148&quot; value=&quot;5&quot;/&gt;&lt;property id=&quot;20300&quot; value=&quot;Slide 26 - &amp;quot;Fluid Power Schematics&amp;quot;&quot;/&gt;&lt;property id=&quot;20307&quot; value=&quot;297&quot;/&gt;&lt;/object&gt;&lt;object type=&quot;3&quot; unique_id=&quot;10689&quot;&gt;&lt;property id=&quot;20148&quot; value=&quot;5&quot;/&gt;&lt;property id=&quot;20300&quot; value=&quot;Slide 27 - &amp;quot;Fluid Power Schematics&amp;quot;&quot;/&gt;&lt;property id=&quot;20307&quot; value=&quot;298&quot;/&gt;&lt;/object&gt;&lt;object type=&quot;3&quot; unique_id=&quot;10690&quot;&gt;&lt;property id=&quot;20148&quot; value=&quot;5&quot;/&gt;&lt;property id=&quot;20300&quot; value=&quot;Slide 28 - &amp;quot;Fluid Power Schematics&amp;quot;&quot;/&gt;&lt;property id=&quot;20307&quot; value=&quot;299&quot;/&gt;&lt;/object&gt;&lt;object type=&quot;3&quot; unique_id=&quot;10691&quot;&gt;&lt;property id=&quot;20148&quot; value=&quot;5&quot;/&gt;&lt;property id=&quot;20300&quot; value=&quot;Slide 29 - &amp;quot;Fluid Power Schematics&amp;quot;&quot;/&gt;&lt;property id=&quot;20307&quot; value=&quot;303&quot;/&gt;&lt;/object&gt;&lt;object type=&quot;3&quot; unique_id=&quot;10692&quot;&gt;&lt;property id=&quot;20148&quot; value=&quot;5&quot;/&gt;&lt;property id=&quot;20300&quot; value=&quot;Slide 30 - &amp;quot;Fluid Power Schematics&amp;quot;&quot;/&gt;&lt;property id=&quot;20307&quot; value=&quot;300&quot;/&gt;&lt;/object&gt;&lt;object type=&quot;3&quot; unique_id=&quot;10693&quot;&gt;&lt;property id=&quot;20148&quot; value=&quot;5&quot;/&gt;&lt;property id=&quot;20300&quot; value=&quot;Slide 31 - &amp;quot;Fluid Power Schematics&amp;quot;&quot;/&gt;&lt;property id=&quot;20307&quot; value=&quot;301&quot;/&gt;&lt;/object&gt;&lt;object type=&quot;3&quot; unique_id=&quot;10694&quot;&gt;&lt;property id=&quot;20148&quot; value=&quot;5&quot;/&gt;&lt;property id=&quot;20300&quot; value=&quot;Slide 32 - &amp;quot;Fluid Power Schematics&amp;quot;&quot;/&gt;&lt;property id=&quot;20307&quot; value=&quot;302&quot;/&gt;&lt;/object&gt;&lt;object type=&quot;3&quot; unique_id=&quot;10695&quot;&gt;&lt;property id=&quot;20148&quot; value=&quot;5&quot;/&gt;&lt;property id=&quot;20300&quot; value=&quot;Slide 33 - &amp;quot;Resources&amp;quot;&quot;/&gt;&lt;property id=&quot;20307&quot; value=&quot;273&quot;/&gt;&lt;/object&gt;&lt;object type=&quot;3&quot; unique_id=&quot;10696&quot;&gt;&lt;property id=&quot;20148&quot; value=&quot;5&quot;/&gt;&lt;property id=&quot;20300&quot; value=&quot;Slide 1 - &amp;quot;Fluid Power Introduction&amp;quot;&quot;/&gt;&lt;property id=&quot;20307&quot; value=&quot;30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iomed">
  <a:themeElements>
    <a:clrScheme name="Biom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m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iom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m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m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m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m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m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m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m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m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m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m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m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rriculum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3744</TotalTime>
  <Words>769</Words>
  <Application>Microsoft Office PowerPoint</Application>
  <PresentationFormat>On-screen Show (4:3)</PresentationFormat>
  <Paragraphs>204</Paragraphs>
  <Slides>33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 Unicode MS</vt:lpstr>
      <vt:lpstr>ＭＳ Ｐゴシック</vt:lpstr>
      <vt:lpstr>Arial</vt:lpstr>
      <vt:lpstr>Biomed</vt:lpstr>
      <vt:lpstr>1_Custom Design</vt:lpstr>
      <vt:lpstr>2_Custom Design</vt:lpstr>
      <vt:lpstr>CurriculumTemplate</vt:lpstr>
      <vt:lpstr>Equation</vt:lpstr>
      <vt:lpstr>PowerPoint Presentation</vt:lpstr>
      <vt:lpstr>Fluid Power Definitions</vt:lpstr>
      <vt:lpstr>Why Use Fluid Power?</vt:lpstr>
      <vt:lpstr>Basic Fluid Power Components</vt:lpstr>
      <vt:lpstr>Fluid Power Examples</vt:lpstr>
      <vt:lpstr>Fluid Power Physics</vt:lpstr>
      <vt:lpstr>Fluid Power Physics</vt:lpstr>
      <vt:lpstr>Fluid Power Physics</vt:lpstr>
      <vt:lpstr>Fluid Power Principles</vt:lpstr>
      <vt:lpstr>Fluid Power Principles</vt:lpstr>
      <vt:lpstr>Fluid Power Principles</vt:lpstr>
      <vt:lpstr>Fluid Power Principles</vt:lpstr>
      <vt:lpstr>Fluid Power Principles</vt:lpstr>
      <vt:lpstr>Fluid Power Principles</vt:lpstr>
      <vt:lpstr>Fluid Power Principles</vt:lpstr>
      <vt:lpstr>Fluid Power Principles</vt:lpstr>
      <vt:lpstr>Fluid Power Principles</vt:lpstr>
      <vt:lpstr>Fluid Power Principles</vt:lpstr>
      <vt:lpstr>Fluid Power Principles</vt:lpstr>
      <vt:lpstr>Fluid Power Principles</vt:lpstr>
      <vt:lpstr>Fluid Power Principles</vt:lpstr>
      <vt:lpstr>Pascal’s Law</vt:lpstr>
      <vt:lpstr>Fluid Power Schematics</vt:lpstr>
      <vt:lpstr>Fluid Power Schematics</vt:lpstr>
      <vt:lpstr>Fluid Power Schematics</vt:lpstr>
      <vt:lpstr>Fluid Power Schematics</vt:lpstr>
      <vt:lpstr>Fluid Power Schematics</vt:lpstr>
      <vt:lpstr>Fluid Power Schematics</vt:lpstr>
      <vt:lpstr>Fluid Power Schematics</vt:lpstr>
      <vt:lpstr>Fluid Power Schematics</vt:lpstr>
      <vt:lpstr>Fluid Power Schematics</vt:lpstr>
      <vt:lpstr>Fluid Power Schematics</vt:lpstr>
      <vt:lpstr>Resources</vt:lpstr>
    </vt:vector>
  </TitlesOfParts>
  <Company>Project Lead The Way,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3.2.1 Fluid Power Introduction</dc:title>
  <dc:subject>PoE - Unit 2</dc:subject>
  <dc:creator>PLTW</dc:creator>
  <cp:lastModifiedBy>Matt Arnold</cp:lastModifiedBy>
  <cp:revision>80</cp:revision>
  <dcterms:created xsi:type="dcterms:W3CDTF">2007-09-05T19:04:45Z</dcterms:created>
  <dcterms:modified xsi:type="dcterms:W3CDTF">2015-03-20T11:56:19Z</dcterms:modified>
</cp:coreProperties>
</file>