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6" r:id="rId4"/>
    <p:sldId id="266" r:id="rId5"/>
    <p:sldId id="267" r:id="rId6"/>
    <p:sldId id="275" r:id="rId7"/>
    <p:sldId id="276" r:id="rId8"/>
    <p:sldId id="268" r:id="rId9"/>
    <p:sldId id="287" r:id="rId10"/>
    <p:sldId id="269" r:id="rId11"/>
    <p:sldId id="277" r:id="rId12"/>
    <p:sldId id="271" r:id="rId13"/>
    <p:sldId id="270" r:id="rId14"/>
    <p:sldId id="272" r:id="rId15"/>
    <p:sldId id="273" r:id="rId16"/>
    <p:sldId id="274" r:id="rId17"/>
    <p:sldId id="258" r:id="rId18"/>
    <p:sldId id="264" r:id="rId19"/>
    <p:sldId id="283" r:id="rId20"/>
    <p:sldId id="284" r:id="rId21"/>
    <p:sldId id="278" r:id="rId22"/>
    <p:sldId id="279" r:id="rId23"/>
    <p:sldId id="280" r:id="rId24"/>
    <p:sldId id="281" r:id="rId25"/>
    <p:sldId id="282" r:id="rId26"/>
    <p:sldId id="285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4660"/>
  </p:normalViewPr>
  <p:slideViewPr>
    <p:cSldViewPr>
      <p:cViewPr varScale="1">
        <p:scale>
          <a:sx n="63" d="100"/>
          <a:sy n="63" d="100"/>
        </p:scale>
        <p:origin x="151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476156-D76B-413A-8F88-AEF3189F746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solidFill>
                  <a:srgbClr val="0070C0"/>
                </a:solidFill>
              </a:rPr>
              <a:t>买东西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lin.VALLEYCHRISTIAN\AppData\Local\Microsoft\Windows\Temporary Internet Files\Content.IE5\91N4VNFR\MP900449086[1].jpg"/>
          <p:cNvPicPr>
            <a:picLocks noChangeAspect="1" noChangeArrowheads="1"/>
          </p:cNvPicPr>
          <p:nvPr/>
        </p:nvPicPr>
        <p:blipFill>
          <a:blip r:embed="rId3" cstate="print"/>
          <a:srcRect t="38596"/>
          <a:stretch>
            <a:fillRect/>
          </a:stretch>
        </p:blipFill>
        <p:spPr bwMode="auto">
          <a:xfrm>
            <a:off x="1447800" y="2438400"/>
            <a:ext cx="570846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accent2">
                    <a:lumMod val="50000"/>
                  </a:schemeClr>
                </a:solidFill>
              </a:rPr>
              <a:t>时髦、流行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3" name="Picture 1" descr="C:\Users\alin.VALLEYCHRISTIAN\AppData\Local\Microsoft\Windows\Temporary Internet Files\Content.IE5\UM2P1C1J\MC90041200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105130" cy="432528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34149F-86DD-4EF0-BF9F-7EC3F8312EF5}"/>
              </a:ext>
            </a:extLst>
          </p:cNvPr>
          <p:cNvSpPr/>
          <p:nvPr/>
        </p:nvSpPr>
        <p:spPr>
          <a:xfrm>
            <a:off x="6705600" y="1981200"/>
            <a:ext cx="1981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/>
              <a:t>落伍</a:t>
            </a:r>
            <a:endParaRPr lang="en-US" altLang="zh-CN" sz="4800" b="1" dirty="0"/>
          </a:p>
          <a:p>
            <a:pPr algn="ctr"/>
            <a:r>
              <a:rPr lang="zh-CN" altLang="en-US" sz="4800" b="1" dirty="0"/>
              <a:t>过时</a:t>
            </a:r>
            <a:endParaRPr lang="en-US" sz="4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rayliimg.cn/0023/2011-09-15/images/2011091516371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50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6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2">
                    <a:lumMod val="10000"/>
                  </a:schemeClr>
                </a:solidFill>
              </a:rPr>
              <a:t>现金、钞票</a:t>
            </a:r>
            <a:r>
              <a:rPr lang="en-US" altLang="zh-CN" sz="4800" b="1" dirty="0">
                <a:solidFill>
                  <a:schemeClr val="tx2">
                    <a:lumMod val="10000"/>
                  </a:schemeClr>
                </a:solidFill>
              </a:rPr>
              <a:t>/ </a:t>
            </a:r>
            <a:r>
              <a:rPr lang="zh-CN" altLang="en-US" sz="4800" b="1" dirty="0">
                <a:solidFill>
                  <a:schemeClr val="tx2">
                    <a:lumMod val="10000"/>
                  </a:schemeClr>
                </a:solidFill>
              </a:rPr>
              <a:t>信用卡</a:t>
            </a:r>
            <a:r>
              <a:rPr lang="en-US" altLang="zh-CN" sz="4800" b="1" dirty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zh-CN" altLang="en-US" sz="4800" b="1" dirty="0">
                <a:solidFill>
                  <a:schemeClr val="tx2">
                    <a:lumMod val="10000"/>
                  </a:schemeClr>
                </a:solidFill>
              </a:rPr>
              <a:t> 支付宝</a:t>
            </a:r>
            <a:endParaRPr lang="en-US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7409" name="Picture 1" descr="C:\Users\alin.VALLEYCHRISTIAN\AppData\Local\Microsoft\Windows\Temporary Internet Files\Content.IE5\SGQRFOG0\MP9002898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" y="4267200"/>
            <a:ext cx="3312403" cy="2197227"/>
          </a:xfrm>
          <a:prstGeom prst="rect">
            <a:avLst/>
          </a:prstGeom>
          <a:noFill/>
        </p:spPr>
      </p:pic>
      <p:pic>
        <p:nvPicPr>
          <p:cNvPr id="4098" name="Picture 2" descr="http://a3.att.hudong.com/51/30/0130000016548612163730128372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1"/>
            <a:ext cx="2667002" cy="2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s2.bdstatic.com/70cFvnSh_Q1YnxGkpoWK1HF6hhy/it/u=2009248778,3809475856&amp;fm=26&amp;gp=0.jpg">
            <a:extLst>
              <a:ext uri="{FF2B5EF4-FFF2-40B4-BE49-F238E27FC236}">
                <a16:creationId xmlns:a16="http://schemas.microsoft.com/office/drawing/2014/main" id="{F7FE93D2-7309-4B3D-9D76-65A92071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6768"/>
            <a:ext cx="43148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物美价廉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 descr="C:\Users\alin.VALLEYCHRISTIAN\AppData\Local\Microsoft\Windows\Temporary Internet Files\Content.IE5\7JI6OJHS\MP9004306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124200" cy="3124200"/>
          </a:xfrm>
          <a:prstGeom prst="rect">
            <a:avLst/>
          </a:prstGeom>
          <a:noFill/>
        </p:spPr>
      </p:pic>
      <p:pic>
        <p:nvPicPr>
          <p:cNvPr id="16389" name="Picture 5" descr="http://www.ideaforkids.com/wp-content/uploads/2011/08/Kids-Sale-Clot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762500" cy="33051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19600" y="5638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Inexpensive price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Attractive goods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纯棉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files.coloribus.com/files/adsarchive/part_993/9939455/file/tovary-dlya-doma-xxx-lutz-100-cotton-small-91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2750075" cy="1828800"/>
          </a:xfrm>
          <a:prstGeom prst="rect">
            <a:avLst/>
          </a:prstGeom>
          <a:noFill/>
        </p:spPr>
      </p:pic>
      <p:pic>
        <p:nvPicPr>
          <p:cNvPr id="15364" name="Picture 4" descr="http://img.alibaba.com/wsphoto/v0/442547104_1/Super_deals_Promotion_100_cotton_baby_romper_Baby_clothes_Cotton_Baby_clothing_3pcs_lot_Free_shipping.jpg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743200" cy="2743200"/>
          </a:xfrm>
          <a:prstGeom prst="rect">
            <a:avLst/>
          </a:prstGeom>
          <a:noFill/>
        </p:spPr>
      </p:pic>
      <p:pic>
        <p:nvPicPr>
          <p:cNvPr id="15366" name="Picture 6" descr="http://cdn2.iofferphoto.com/img/item/147/362/079/2011-gucci-t-shirts-gucci-100-cotton-shirts-men-shirts-00f6f.jpg"/>
          <p:cNvPicPr>
            <a:picLocks noChangeAspect="1" noChangeArrowheads="1"/>
          </p:cNvPicPr>
          <p:nvPr/>
        </p:nvPicPr>
        <p:blipFill>
          <a:blip r:embed="rId4" cstate="print"/>
          <a:srcRect r="14228" b="11466"/>
          <a:stretch>
            <a:fillRect/>
          </a:stretch>
        </p:blipFill>
        <p:spPr bwMode="auto">
          <a:xfrm>
            <a:off x="1600200" y="1828800"/>
            <a:ext cx="2895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标准 ：描写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338" name="Picture 2" descr="http://static5.businessinsider.com/image/4c59a0d17f8b9ac6665c0800/standard-chartered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3581400" cy="4393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……</a:t>
            </a:r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什么的</a:t>
            </a:r>
            <a:r>
              <a:rPr lang="en-US" altLang="zh-CN" sz="6000" b="1" dirty="0">
                <a:solidFill>
                  <a:schemeClr val="tx2">
                    <a:lumMod val="10000"/>
                  </a:schemeClr>
                </a:solidFill>
              </a:rPr>
              <a:t>…etc.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To cap a series of items</a:t>
            </a:r>
          </a:p>
          <a:p>
            <a:r>
              <a:rPr lang="zh-CN" altLang="en-US" sz="3600" dirty="0"/>
              <a:t>她要买裙子、毛衣什么的。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他的桌上放着电脑、计算机什么的。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C:\Users\alin\AppData\Local\Microsoft\Windows\Temporary Internet Files\Content.IE5\IDSQVE5L\skirt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125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in\AppData\Local\Microsoft\Windows\Temporary Internet Files\Content.IE5\229W8BI1\jacke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479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in\AppData\Local\Microsoft\Windows\Temporary Internet Files\Content.IE5\9E4LZ8AB\office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85" y="4800600"/>
            <a:ext cx="20338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>
                <a:solidFill>
                  <a:srgbClr val="0070C0"/>
                </a:solidFill>
              </a:rPr>
              <a:t>大小、长短、宽窄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74676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lin\AppData\Local\Microsoft\Windows\Temporary Internet Files\Content.IE5\WCHV05DM\fashion-design-vect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00258"/>
            <a:ext cx="1651000" cy="19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in\AppData\Local\Microsoft\Windows\Temporary Internet Files\Content.IE5\9NQVV0C3\plus-size-red-dresses-valentine's-day-2015-curvy-fashion-blo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2561"/>
            <a:ext cx="3645523" cy="29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b="1" dirty="0"/>
              <a:t>我买了一张后车票，</a:t>
            </a:r>
            <a:r>
              <a:rPr lang="zh-CN" altLang="en-US" sz="3600" b="1" dirty="0">
                <a:solidFill>
                  <a:srgbClr val="FF0000"/>
                </a:solidFill>
              </a:rPr>
              <a:t>打五折</a:t>
            </a:r>
            <a:r>
              <a:rPr lang="zh-CN" altLang="en-US" sz="3600" b="1" dirty="0"/>
              <a:t>，一百七十五块。</a:t>
            </a:r>
            <a:endParaRPr lang="en-US" altLang="zh-CN" sz="3600" b="1" dirty="0"/>
          </a:p>
          <a:p>
            <a:r>
              <a:rPr lang="en-US" altLang="zh-CN" sz="3600" b="1" dirty="0"/>
              <a:t>                                     $350.00</a:t>
            </a:r>
          </a:p>
          <a:p>
            <a:r>
              <a:rPr lang="en-US" altLang="zh-CN" sz="3600" b="1" dirty="0"/>
              <a:t>                                 ---$175.00</a:t>
            </a:r>
          </a:p>
          <a:p>
            <a:r>
              <a:rPr lang="zh-CN" altLang="en-US" sz="3600" b="1" dirty="0">
                <a:solidFill>
                  <a:srgbClr val="FF0000"/>
                </a:solidFill>
              </a:rPr>
              <a:t>打七折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–-30%  off     </a:t>
            </a:r>
          </a:p>
          <a:p>
            <a:r>
              <a:rPr lang="zh-CN" altLang="en-US" sz="3600" b="1" dirty="0">
                <a:solidFill>
                  <a:srgbClr val="FF0000"/>
                </a:solidFill>
              </a:rPr>
              <a:t>打六折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– 40% off</a:t>
            </a:r>
          </a:p>
          <a:p>
            <a:r>
              <a:rPr lang="zh-CN" altLang="en-US" sz="3600" b="1" dirty="0">
                <a:solidFill>
                  <a:srgbClr val="FF0000"/>
                </a:solidFill>
              </a:rPr>
              <a:t>打七五折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– 25% off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打折 </a:t>
            </a:r>
            <a:r>
              <a:rPr lang="en-US" altLang="zh-CN" sz="6000" dirty="0"/>
              <a:t>to discount</a:t>
            </a:r>
            <a:endParaRPr lang="en-US" sz="6000" dirty="0"/>
          </a:p>
        </p:txBody>
      </p:sp>
      <p:pic>
        <p:nvPicPr>
          <p:cNvPr id="3076" name="Picture 4" descr="C:\Users\alin\AppData\Local\Microsoft\Windows\Temporary Internet Files\Content.IE5\12AAD8Y1\travel-on-pla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无论</a:t>
            </a:r>
            <a:r>
              <a:rPr lang="en-US" altLang="zh-CN" b="1" dirty="0"/>
              <a:t>…, </a:t>
            </a:r>
            <a:r>
              <a:rPr lang="zh-CN" altLang="en-US" b="1" dirty="0"/>
              <a:t>都</a:t>
            </a:r>
            <a:r>
              <a:rPr lang="en-US" altLang="zh-CN" b="1" dirty="0"/>
              <a:t>…  </a:t>
            </a:r>
            <a:r>
              <a:rPr lang="en-US" altLang="zh-CN" sz="4000" b="1" dirty="0"/>
              <a:t>no matter how/who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无论</a:t>
            </a:r>
            <a:r>
              <a:rPr lang="zh-CN" altLang="en-US" sz="3600" b="1" dirty="0"/>
              <a:t>吃什么中国菜，我</a:t>
            </a:r>
            <a:r>
              <a:rPr lang="zh-CN" altLang="en-US" sz="3600" b="1" dirty="0">
                <a:solidFill>
                  <a:srgbClr val="FF0000"/>
                </a:solidFill>
              </a:rPr>
              <a:t>都</a:t>
            </a:r>
            <a:r>
              <a:rPr lang="zh-CN" altLang="en-US" sz="3600" b="1" dirty="0"/>
              <a:t>喜欢吃。</a:t>
            </a:r>
            <a:endParaRPr lang="en-US" altLang="zh-CN" sz="3600" b="1" dirty="0"/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zh-CN" altLang="en-US" sz="3600" b="1" dirty="0">
                <a:solidFill>
                  <a:srgbClr val="FF0000"/>
                </a:solidFill>
              </a:rPr>
              <a:t>无论</a:t>
            </a:r>
            <a:r>
              <a:rPr lang="zh-CN" altLang="en-US" sz="3600" b="1" dirty="0"/>
              <a:t>什么球，我</a:t>
            </a:r>
            <a:r>
              <a:rPr lang="zh-CN" altLang="en-US" sz="3600" b="1" dirty="0">
                <a:solidFill>
                  <a:srgbClr val="FF0000"/>
                </a:solidFill>
              </a:rPr>
              <a:t>都</a:t>
            </a:r>
            <a:r>
              <a:rPr lang="zh-CN" altLang="en-US" sz="3600" b="1" dirty="0"/>
              <a:t>喜欢打。</a:t>
            </a:r>
            <a:endParaRPr lang="en-US" sz="3600" b="1" dirty="0"/>
          </a:p>
        </p:txBody>
      </p:sp>
      <p:pic>
        <p:nvPicPr>
          <p:cNvPr id="9218" name="Picture 2" descr="C:\Users\alin\AppData\Local\Microsoft\Windows\Temporary Internet Files\Content.IE5\229W8BI1\Pixel__Delicious_Asian_Food_by_A_Li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98" y="2667000"/>
            <a:ext cx="280461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in\AppData\Local\Microsoft\Windows\Temporary Internet Files\Content.IE5\E65YT5EX\major_sports_basketball_focus_hg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333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9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购物中心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lin.VALLEYCHRISTIAN\AppData\Local\Microsoft\Windows\Temporary Internet Files\Content.IE5\B0VNZ8ZP\MP9004027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473872" cy="4343400"/>
          </a:xfrm>
          <a:prstGeom prst="rect">
            <a:avLst/>
          </a:prstGeom>
          <a:noFill/>
        </p:spPr>
      </p:pic>
      <p:pic>
        <p:nvPicPr>
          <p:cNvPr id="2051" name="Picture 3" descr="C:\Users\alin.VALLEYCHRISTIAN\AppData\Local\Microsoft\Windows\Temporary Internet Files\Content.IE5\MDOYYY1R\MC9000602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2514600" cy="3604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conjunction</a:t>
            </a:r>
            <a:r>
              <a:rPr lang="zh-CN" altLang="en-US" b="1" dirty="0"/>
              <a:t>于是  </a:t>
            </a:r>
            <a:r>
              <a:rPr lang="en-US" altLang="zh-CN" b="1" dirty="0"/>
              <a:t>so….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周末打算去游泳，因为下雨，</a:t>
            </a:r>
            <a:r>
              <a:rPr lang="zh-CN" altLang="en-US" sz="3200" b="1" dirty="0">
                <a:solidFill>
                  <a:srgbClr val="FF0000"/>
                </a:solidFill>
              </a:rPr>
              <a:t>于是</a:t>
            </a:r>
            <a:r>
              <a:rPr lang="zh-CN" altLang="en-US" sz="3200" b="1" dirty="0"/>
              <a:t>我们就不去了。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我打电话给他很多次，都没人接 ，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   </a:t>
            </a:r>
            <a:r>
              <a:rPr lang="zh-CN" altLang="en-US" sz="3200" b="1" dirty="0">
                <a:solidFill>
                  <a:srgbClr val="FF0000"/>
                </a:solidFill>
              </a:rPr>
              <a:t>于是</a:t>
            </a:r>
            <a:r>
              <a:rPr lang="zh-CN" altLang="en-US" sz="3200" b="1" dirty="0"/>
              <a:t>我就发邮件给他。   </a:t>
            </a:r>
            <a:endParaRPr lang="en-US" sz="3200" b="1" dirty="0"/>
          </a:p>
        </p:txBody>
      </p:sp>
      <p:pic>
        <p:nvPicPr>
          <p:cNvPr id="10243" name="Picture 3" descr="C:\Users\alin\AppData\Local\Microsoft\Windows\Temporary Internet Files\Content.IE5\HVHVA6K3\Rainy-da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657975" cy="22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in\AppData\Local\Microsoft\Windows\Temporary Internet Files\Content.IE5\HVHVA6K3\emailwid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019300" cy="17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9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要不然 </a:t>
            </a:r>
            <a:r>
              <a:rPr lang="en-US" altLang="zh-CN" b="1" dirty="0"/>
              <a:t>otherwise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你得多穿衣服，</a:t>
            </a:r>
            <a:r>
              <a:rPr lang="zh-CN" altLang="en-US" sz="3600" dirty="0">
                <a:solidFill>
                  <a:srgbClr val="FF0000"/>
                </a:solidFill>
              </a:rPr>
              <a:t>要不然</a:t>
            </a:r>
            <a:r>
              <a:rPr lang="zh-CN" altLang="en-US" sz="3600" dirty="0"/>
              <a:t>容易感冒。</a:t>
            </a:r>
            <a:endParaRPr lang="en-US" altLang="zh-CN" sz="3600" dirty="0"/>
          </a:p>
          <a:p>
            <a:endParaRPr lang="en-US" sz="4000" dirty="0"/>
          </a:p>
          <a:p>
            <a:r>
              <a:rPr lang="zh-CN" altLang="en-US" sz="4000" dirty="0"/>
              <a:t>我不要住离马路太近的房子</a:t>
            </a:r>
            <a:endParaRPr lang="en-US" altLang="zh-CN" sz="4000" dirty="0"/>
          </a:p>
          <a:p>
            <a:pPr marL="0" indent="0">
              <a:buNone/>
            </a:pPr>
            <a:r>
              <a:rPr lang="zh-CN" altLang="en-US" sz="4000" dirty="0"/>
              <a:t>   </a:t>
            </a:r>
            <a:r>
              <a:rPr lang="zh-CN" altLang="en-US" sz="4000" dirty="0">
                <a:solidFill>
                  <a:srgbClr val="FF0000"/>
                </a:solidFill>
              </a:rPr>
              <a:t>要不然</a:t>
            </a:r>
            <a:r>
              <a:rPr lang="zh-CN" altLang="en-US" sz="4000" dirty="0"/>
              <a:t>太吵。</a:t>
            </a:r>
            <a:endParaRPr lang="en-US" sz="4000" dirty="0"/>
          </a:p>
        </p:txBody>
      </p:sp>
      <p:pic>
        <p:nvPicPr>
          <p:cNvPr id="4099" name="Picture 3" descr="C:\Users\alin\AppData\Local\Microsoft\Windows\Temporary Internet Files\Content.IE5\9E4LZ8AB\cold-clip-art-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00300"/>
            <a:ext cx="20467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in\AppData\Local\Microsoft\Windows\Temporary Internet Files\Content.IE5\229W8BI1\large-Cartoon-Street-Houses-with-Blue-Sky-and-Clouds-0-17658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2895600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0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lin\AppData\Local\Microsoft\Windows\Temporary Internet Files\Content.IE5\9E4LZ8AB\photo(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非</a:t>
            </a:r>
            <a:r>
              <a:rPr lang="en-US" altLang="zh-CN" b="1" dirty="0"/>
              <a:t>…</a:t>
            </a:r>
            <a:r>
              <a:rPr lang="zh-CN" altLang="en-US" b="1" dirty="0"/>
              <a:t>不可   </a:t>
            </a:r>
            <a:r>
              <a:rPr lang="en-US" altLang="zh-CN" b="1" dirty="0"/>
              <a:t>have 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他买衣服</a:t>
            </a:r>
            <a:r>
              <a:rPr lang="zh-CN" altLang="en-US" sz="3600" dirty="0">
                <a:solidFill>
                  <a:srgbClr val="FF0000"/>
                </a:solidFill>
              </a:rPr>
              <a:t>非</a:t>
            </a:r>
            <a:r>
              <a:rPr lang="zh-CN" altLang="en-US" sz="3600" dirty="0"/>
              <a:t>名牌</a:t>
            </a:r>
            <a:r>
              <a:rPr lang="zh-CN" altLang="en-US" sz="3600" dirty="0">
                <a:solidFill>
                  <a:srgbClr val="FF0000"/>
                </a:solidFill>
              </a:rPr>
              <a:t>不可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zh-CN" altLang="en-US" sz="3600" dirty="0"/>
              <a:t>妈妈吃鱼</a:t>
            </a:r>
            <a:r>
              <a:rPr lang="zh-CN" altLang="en-US" sz="3600" dirty="0">
                <a:solidFill>
                  <a:srgbClr val="FF0000"/>
                </a:solidFill>
              </a:rPr>
              <a:t>非</a:t>
            </a:r>
            <a:r>
              <a:rPr lang="zh-CN" altLang="en-US" sz="3600" dirty="0"/>
              <a:t>吃清蒸鱼</a:t>
            </a:r>
            <a:r>
              <a:rPr lang="zh-CN" altLang="en-US" sz="3600" dirty="0">
                <a:solidFill>
                  <a:srgbClr val="FF0000"/>
                </a:solidFill>
              </a:rPr>
              <a:t>不可。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alin\AppData\Local\Microsoft\Windows\Temporary Internet Files\Content.IE5\IDSQVE5L\brands-of-the-worl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5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/>
              <a:t>在乎 </a:t>
            </a:r>
            <a:r>
              <a:rPr lang="en-US" altLang="zh-CN" b="1" dirty="0"/>
              <a:t>to mind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别人说什么，我不</a:t>
            </a:r>
            <a:r>
              <a:rPr lang="zh-CN" altLang="en-US" sz="3600" dirty="0">
                <a:solidFill>
                  <a:srgbClr val="FF0000"/>
                </a:solidFill>
              </a:rPr>
              <a:t>在乎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zh-CN" altLang="en-US" sz="3600" dirty="0"/>
              <a:t>我不</a:t>
            </a:r>
            <a:r>
              <a:rPr lang="zh-CN" altLang="en-US" sz="3600" dirty="0">
                <a:solidFill>
                  <a:srgbClr val="FF0000"/>
                </a:solidFill>
              </a:rPr>
              <a:t>在乎</a:t>
            </a:r>
            <a:r>
              <a:rPr lang="zh-CN" altLang="en-US" sz="3600" dirty="0"/>
              <a:t>下不下雨，我还是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   要出去。</a:t>
            </a:r>
            <a:endParaRPr lang="en-US" sz="3600" dirty="0"/>
          </a:p>
        </p:txBody>
      </p:sp>
      <p:pic>
        <p:nvPicPr>
          <p:cNvPr id="6148" name="Picture 4" descr="C:\Users\alin\AppData\Local\Microsoft\Windows\Temporary Internet Files\Content.IE5\IDSQVE5L\whate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48" y="1676400"/>
            <a:ext cx="3146552" cy="18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in\AppData\Local\Microsoft\Windows\Temporary Internet Files\Content.IE5\WCHV05DM\20100315rai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96327"/>
            <a:ext cx="1707874" cy="23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04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lin\AppData\Local\Microsoft\Windows\Temporary Internet Files\Content.IE5\YVI89TKD\credit-cards-185069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27695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难道 </a:t>
            </a:r>
            <a:r>
              <a:rPr lang="en-US" altLang="zh-CN" sz="4000" dirty="0"/>
              <a:t>do you mean</a:t>
            </a:r>
            <a:r>
              <a:rPr lang="zh-CN" altLang="en-US" sz="4000" dirty="0"/>
              <a:t> </a:t>
            </a:r>
            <a:r>
              <a:rPr lang="en-US" altLang="zh-CN" sz="4000" dirty="0"/>
              <a:t>to say…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他来美国五年了，</a:t>
            </a:r>
            <a:r>
              <a:rPr lang="zh-CN" altLang="en-US" sz="3600" dirty="0">
                <a:solidFill>
                  <a:srgbClr val="FF0000"/>
                </a:solidFill>
              </a:rPr>
              <a:t>难道</a:t>
            </a:r>
            <a:r>
              <a:rPr lang="zh-CN" altLang="en-US" sz="3600" dirty="0"/>
              <a:t>连一句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    </a:t>
            </a:r>
            <a:r>
              <a:rPr lang="zh-CN" altLang="en-US" sz="3600" dirty="0"/>
              <a:t>英文都不会说吗？</a:t>
            </a:r>
            <a:endParaRPr lang="en-US" altLang="zh-CN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zh-CN" altLang="en-US" sz="3600" dirty="0"/>
              <a:t>你已经有三张信用卡了，</a:t>
            </a:r>
            <a:endParaRPr lang="en-US" altLang="zh-CN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zh-CN" altLang="en-US" sz="3600" dirty="0">
                <a:solidFill>
                  <a:srgbClr val="FF0000"/>
                </a:solidFill>
              </a:rPr>
              <a:t>难道</a:t>
            </a:r>
            <a:r>
              <a:rPr lang="zh-CN" altLang="en-US" sz="3600" dirty="0"/>
              <a:t>你还想再申请一张？</a:t>
            </a:r>
            <a:endParaRPr lang="en-US" sz="3600" dirty="0"/>
          </a:p>
        </p:txBody>
      </p:sp>
      <p:pic>
        <p:nvPicPr>
          <p:cNvPr id="7171" name="Picture 3" descr="C:\Users\alin\AppData\Local\Microsoft\Windows\Temporary Internet Files\Content.IE5\229W8BI1\NoEnglis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2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altLang="zh-CN" sz="4000" dirty="0" err="1"/>
              <a:t>Adj</a:t>
            </a:r>
            <a:r>
              <a:rPr lang="en-US" altLang="zh-CN" sz="4000" dirty="0"/>
              <a:t>/verb + </a:t>
            </a:r>
            <a:r>
              <a:rPr lang="zh-CN" altLang="en-US" sz="4000" dirty="0"/>
              <a:t>是 </a:t>
            </a:r>
            <a:r>
              <a:rPr lang="en-US" altLang="zh-CN" sz="4000" dirty="0"/>
              <a:t>+ </a:t>
            </a:r>
            <a:r>
              <a:rPr lang="en-US" altLang="zh-CN" sz="4000" dirty="0" err="1"/>
              <a:t>Adj</a:t>
            </a:r>
            <a:r>
              <a:rPr lang="en-US" altLang="zh-CN" sz="4000" dirty="0"/>
              <a:t>/verb</a:t>
            </a:r>
            <a:r>
              <a:rPr lang="zh-CN" altLang="en-US" sz="4000" dirty="0"/>
              <a:t>，可是</a:t>
            </a:r>
            <a:r>
              <a:rPr lang="en-US" altLang="zh-CN" sz="4000" dirty="0"/>
              <a:t>/</a:t>
            </a:r>
            <a:r>
              <a:rPr lang="zh-CN" altLang="en-US" sz="4000" dirty="0"/>
              <a:t>但是</a:t>
            </a:r>
            <a:br>
              <a:rPr lang="en-US" altLang="zh-CN" sz="4000" dirty="0"/>
            </a:br>
            <a:r>
              <a:rPr lang="en-US" altLang="zh-CN" sz="4000" dirty="0"/>
              <a:t>although…. (yet)…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3600" dirty="0"/>
          </a:p>
          <a:p>
            <a:r>
              <a:rPr lang="zh-CN" altLang="en-US" sz="3600" dirty="0"/>
              <a:t>这件衣服好是好，可是太贵了。</a:t>
            </a:r>
            <a:endParaRPr lang="en-US" altLang="zh-CN" sz="3600" dirty="0"/>
          </a:p>
          <a:p>
            <a:endParaRPr lang="en-US" sz="3600" dirty="0"/>
          </a:p>
          <a:p>
            <a:r>
              <a:rPr lang="zh-CN" altLang="en-US" sz="3600" dirty="0"/>
              <a:t>这件衣服贵是贵，但是牌子好。</a:t>
            </a:r>
            <a:endParaRPr lang="en-US" altLang="zh-CN" sz="3600" dirty="0"/>
          </a:p>
          <a:p>
            <a:pPr marL="0" indent="0">
              <a:buNone/>
            </a:pPr>
            <a:r>
              <a:rPr lang="en-US" sz="3600" dirty="0"/>
              <a:t>                                          </a:t>
            </a:r>
          </a:p>
        </p:txBody>
      </p:sp>
      <p:pic>
        <p:nvPicPr>
          <p:cNvPr id="8194" name="Picture 2" descr="C:\Users\alin\AppData\Local\Microsoft\Windows\Temporary Internet Files\Content.IE5\12AAD8Y1\coststoomuch_fn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60581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in\AppData\Local\Microsoft\Windows\Temporary Internet Files\Content.IE5\9NQVV0C3\20090430_nike_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5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适合 </a:t>
            </a:r>
            <a:r>
              <a:rPr lang="en-US" altLang="zh-CN" dirty="0"/>
              <a:t>vs </a:t>
            </a:r>
            <a:r>
              <a:rPr lang="zh-CN" altLang="en-US" dirty="0"/>
              <a:t>合适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10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——</a:t>
            </a:r>
            <a:r>
              <a:rPr lang="zh-CN" altLang="en-US" sz="3600" dirty="0"/>
              <a:t>“</a:t>
            </a:r>
            <a:r>
              <a:rPr lang="zh-CN" altLang="en-US" sz="2800" dirty="0"/>
              <a:t>适合”是动词（</a:t>
            </a:r>
            <a:r>
              <a:rPr lang="en-US" altLang="zh-CN" sz="2800" dirty="0"/>
              <a:t>verb P</a:t>
            </a:r>
            <a:r>
              <a:rPr lang="zh-CN" altLang="en-US" sz="2800" dirty="0"/>
              <a:t>），可以带宾语 </a:t>
            </a:r>
            <a:r>
              <a:rPr lang="en-US" altLang="zh-CN" sz="2800" dirty="0"/>
              <a:t>object</a:t>
            </a:r>
            <a:r>
              <a:rPr lang="zh-CN" altLang="en-US" sz="2800" dirty="0"/>
              <a:t>；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	</a:t>
            </a:r>
            <a:r>
              <a:rPr lang="zh-CN" altLang="en-US" sz="2800" dirty="0"/>
              <a:t>“合适”为形容词（</a:t>
            </a:r>
            <a:r>
              <a:rPr lang="en-US" altLang="zh-CN" sz="2800" dirty="0" err="1"/>
              <a:t>adj</a:t>
            </a:r>
            <a:r>
              <a:rPr lang="zh-CN" altLang="en-US" sz="2800" dirty="0"/>
              <a:t>），不能带宾语</a:t>
            </a:r>
            <a:endParaRPr lang="en-US" altLang="zh-CN" sz="2800" dirty="0"/>
          </a:p>
          <a:p>
            <a:r>
              <a:rPr lang="zh-CN" altLang="en-US" sz="3600" dirty="0"/>
              <a:t>这件衣服很</a:t>
            </a:r>
            <a:r>
              <a:rPr lang="zh-CN" altLang="en-US" sz="3600" dirty="0">
                <a:solidFill>
                  <a:srgbClr val="FF0000"/>
                </a:solidFill>
              </a:rPr>
              <a:t>适合</a:t>
            </a:r>
            <a:r>
              <a:rPr lang="zh-CN" altLang="en-US" sz="3600" dirty="0"/>
              <a:t>你穿。</a:t>
            </a:r>
            <a:endParaRPr lang="en-US" altLang="zh-CN" sz="3600" dirty="0"/>
          </a:p>
          <a:p>
            <a:r>
              <a:rPr lang="zh-CN" altLang="en-US" sz="3600" dirty="0"/>
              <a:t>这个字不</a:t>
            </a:r>
            <a:r>
              <a:rPr lang="zh-CN" altLang="en-US" sz="3600" dirty="0">
                <a:solidFill>
                  <a:srgbClr val="FF0000"/>
                </a:solidFill>
              </a:rPr>
              <a:t>适合</a:t>
            </a:r>
            <a:r>
              <a:rPr lang="zh-CN" altLang="en-US" sz="3600" dirty="0"/>
              <a:t>用在这里。</a:t>
            </a:r>
            <a:endParaRPr lang="en-US" altLang="zh-CN" sz="3600" dirty="0"/>
          </a:p>
          <a:p>
            <a:r>
              <a:rPr lang="zh-CN" altLang="en-US" sz="3600" dirty="0"/>
              <a:t>这件衣服你穿很</a:t>
            </a:r>
            <a:r>
              <a:rPr lang="zh-CN" altLang="en-US" sz="3600" dirty="0">
                <a:solidFill>
                  <a:srgbClr val="FF0000"/>
                </a:solidFill>
              </a:rPr>
              <a:t>合适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r>
              <a:rPr lang="zh-CN" altLang="en-US" sz="3600" dirty="0"/>
              <a:t>这双鞋她穿着正</a:t>
            </a:r>
            <a:r>
              <a:rPr lang="zh-CN" altLang="en-US" sz="3600" dirty="0">
                <a:solidFill>
                  <a:srgbClr val="FF0000"/>
                </a:solidFill>
              </a:rPr>
              <a:t>合适。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9BF9-C7D7-4852-90BB-513E5CD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人们购物习惯的改变，会导致什么结果？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8289E-97AD-4E69-B197-F564C4B6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1847088"/>
            <a:ext cx="8229600" cy="4389120"/>
          </a:xfrm>
        </p:spPr>
        <p:txBody>
          <a:bodyPr/>
          <a:lstStyle/>
          <a:p>
            <a:pPr lvl="0"/>
            <a:endParaRPr lang="en-US" altLang="zh-CN" dirty="0"/>
          </a:p>
          <a:p>
            <a:pPr marL="0" lvl="0" indent="0">
              <a:buNone/>
            </a:pPr>
            <a:r>
              <a:rPr lang="zh-CN" altLang="en-US" sz="4000" b="1" dirty="0">
                <a:solidFill>
                  <a:srgbClr val="C00000"/>
                </a:solidFill>
              </a:rPr>
              <a:t>付款方式改变 </a:t>
            </a:r>
            <a:r>
              <a:rPr lang="en-US" altLang="zh-CN" sz="4000" b="1" dirty="0" err="1">
                <a:solidFill>
                  <a:srgbClr val="C00000"/>
                </a:solidFill>
              </a:rPr>
              <a:t>pros&amp;cons</a:t>
            </a:r>
            <a:endParaRPr lang="en-US" altLang="zh-CN" sz="4000" b="1" dirty="0">
              <a:solidFill>
                <a:srgbClr val="C00000"/>
              </a:solidFill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现金时代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&gt;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个人都可用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---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小偷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信用卡时代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部分人可用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小偷、网上盗窃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微信支付、支付宝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大部分人用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没小偷、网上盗窃很厉害、老人很挫折感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altLang="zh-CN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6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7DC0-3DF2-4F05-BED7-5B09D05A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购物方式改变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9C6B-8CDB-437C-9C91-9181BD0F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实体店：每个人都可去、需要店员</a:t>
            </a:r>
            <a:endParaRPr lang="en-US" altLang="zh-CN" dirty="0"/>
          </a:p>
          <a:p>
            <a:r>
              <a:rPr lang="zh-CN" altLang="en-US" dirty="0"/>
              <a:t>网购开始：实体店关门、个体生意开始</a:t>
            </a:r>
            <a:endParaRPr lang="en-US" altLang="zh-CN" dirty="0"/>
          </a:p>
          <a:p>
            <a:r>
              <a:rPr lang="zh-CN" altLang="en-US" dirty="0"/>
              <a:t>快递服务业：快递员</a:t>
            </a:r>
            <a:endParaRPr lang="en-US" altLang="zh-CN" dirty="0"/>
          </a:p>
          <a:p>
            <a:r>
              <a:rPr lang="zh-CN" altLang="en-US" dirty="0"/>
              <a:t>垃圾：多了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1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603E-5D64-4D97-A1CD-064A89FC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货币流通的方式改变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53F6-CED0-4D50-A4D2-B94A420B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现金买卖：货币流通</a:t>
            </a:r>
            <a:endParaRPr lang="en-US" altLang="zh-C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银行现金操作：人工操作（数字</a:t>
            </a:r>
            <a:r>
              <a:rPr lang="en-US" dirty="0"/>
              <a:t>digital</a:t>
            </a:r>
            <a:r>
              <a:rPr lang="zh-CN" altLang="en-US" dirty="0"/>
              <a:t>）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网上银行操作：数字流通</a:t>
            </a:r>
            <a:r>
              <a:rPr lang="en-US" altLang="zh-CN" dirty="0"/>
              <a:t>,</a:t>
            </a:r>
            <a:r>
              <a:rPr lang="zh-CN" altLang="en-US" dirty="0"/>
              <a:t> 在家上银行，更不安全</a:t>
            </a:r>
            <a:endParaRPr lang="en-US" altLang="zh-C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节省时间和人工：？？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方便？？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8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A89C-E39F-472F-9F3B-2E559836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街边商店 </a:t>
            </a:r>
            <a:r>
              <a:rPr lang="en-US" altLang="zh-CN" dirty="0"/>
              <a:t>–</a:t>
            </a:r>
            <a:r>
              <a:rPr lang="zh-CN" altLang="en-US" dirty="0"/>
              <a:t>实体店</a:t>
            </a:r>
            <a:endParaRPr lang="en-US" dirty="0"/>
          </a:p>
        </p:txBody>
      </p:sp>
      <p:pic>
        <p:nvPicPr>
          <p:cNvPr id="1026" name="Picture 2" descr="https://ss2.bdstatic.com/70cFvnSh_Q1YnxGkpoWK1HF6hhy/it/u=3276846312,2014035138&amp;fm=26&amp;gp=0.jpg">
            <a:extLst>
              <a:ext uri="{FF2B5EF4-FFF2-40B4-BE49-F238E27FC236}">
                <a16:creationId xmlns:a16="http://schemas.microsoft.com/office/drawing/2014/main" id="{E9D1EB00-8155-4577-A213-E588FB0EE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089"/>
            <a:ext cx="3581400" cy="27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2.bdstatic.com/70cFvnSh_Q1YnxGkpoWK1HF6hhy/it/u=2288125996,738169858&amp;fm=26&amp;gp=0.jpg">
            <a:extLst>
              <a:ext uri="{FF2B5EF4-FFF2-40B4-BE49-F238E27FC236}">
                <a16:creationId xmlns:a16="http://schemas.microsoft.com/office/drawing/2014/main" id="{6940AE95-8E60-4C78-872D-75C40B7A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5" y="1882640"/>
            <a:ext cx="4158005" cy="27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32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7BFB-8FB2-48C9-96EC-F37611CE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经济的发展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09FB-BD32-4119-8713-8FBEBE01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货币周转很快</a:t>
            </a:r>
            <a:endParaRPr lang="en-US" altLang="zh-CN" sz="3200" dirty="0"/>
          </a:p>
          <a:p>
            <a:r>
              <a:rPr lang="zh-CN" altLang="en-US" sz="3200" dirty="0"/>
              <a:t>有很多的商机</a:t>
            </a:r>
            <a:endParaRPr lang="en-US" altLang="zh-CN" sz="3200" dirty="0"/>
          </a:p>
          <a:p>
            <a:r>
              <a:rPr lang="zh-CN" altLang="en-US" sz="3200" dirty="0"/>
              <a:t>需要学习更多新技术去工作</a:t>
            </a:r>
            <a:endParaRPr lang="en-US" altLang="zh-CN" sz="3200" dirty="0"/>
          </a:p>
          <a:p>
            <a:r>
              <a:rPr lang="zh-CN" altLang="en-US" sz="3200" dirty="0"/>
              <a:t>淘汰很多不适应现代生活的人</a:t>
            </a:r>
            <a:endParaRPr lang="en-US" altLang="zh-CN" sz="3200" dirty="0"/>
          </a:p>
          <a:p>
            <a:r>
              <a:rPr lang="zh-CN" altLang="en-US" sz="3200"/>
              <a:t>新生事物发展</a:t>
            </a:r>
            <a:endParaRPr lang="en-US" altLang="zh-CN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</a:rPr>
              <a:t>日用品：毛巾、牙膏、卫生纸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9" name="Picture 7" descr="C:\Users\alin.VALLEYCHRISTIAN\AppData\Local\Microsoft\Windows\Temporary Internet Files\Content.IE5\JEQP48HY\MP9003142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95800"/>
            <a:ext cx="2431081" cy="2362200"/>
          </a:xfrm>
          <a:prstGeom prst="rect">
            <a:avLst/>
          </a:prstGeom>
          <a:noFill/>
        </p:spPr>
      </p:pic>
      <p:pic>
        <p:nvPicPr>
          <p:cNvPr id="3083" name="Picture 11" descr="C:\Users\alin.VALLEYCHRISTIAN\AppData\Local\Microsoft\Windows\Temporary Internet Files\Content.IE5\JEQP48HY\MP9001750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2971800" cy="1981200"/>
          </a:xfrm>
          <a:prstGeom prst="rect">
            <a:avLst/>
          </a:prstGeom>
          <a:noFill/>
        </p:spPr>
      </p:pic>
      <p:pic>
        <p:nvPicPr>
          <p:cNvPr id="3084" name="Picture 12" descr="C:\Users\alin.VALLEYCHRISTIAN\AppData\Local\Microsoft\Windows\Temporary Internet Files\Content.IE5\91N4VNFR\MC9000167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0"/>
            <a:ext cx="2490368" cy="1804781"/>
          </a:xfrm>
          <a:prstGeom prst="rect">
            <a:avLst/>
          </a:prstGeom>
          <a:noFill/>
        </p:spPr>
      </p:pic>
      <p:pic>
        <p:nvPicPr>
          <p:cNvPr id="3086" name="Picture 14" descr="C:\Users\alin.VALLEYCHRISTIAN\AppData\Local\Microsoft\Windows\Temporary Internet Files\Content.IE5\BPSFTRA7\MC9003253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343400"/>
            <a:ext cx="2057400" cy="2297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2">
                    <a:lumMod val="10000"/>
                  </a:schemeClr>
                </a:solidFill>
              </a:rPr>
              <a:t>牌子：普通、名牌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5" descr="http://www.findthatlogo.com/wp-content/uploads/2011/09/nike-officia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2209800" cy="2209800"/>
          </a:xfrm>
          <a:prstGeom prst="rect">
            <a:avLst/>
          </a:prstGeom>
          <a:noFill/>
        </p:spPr>
      </p:pic>
      <p:pic>
        <p:nvPicPr>
          <p:cNvPr id="4103" name="Picture 7" descr="http://www.kixwings.com/images/high-dunks/Nike-DJ-AM-Dunk-High-Red-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2540000" cy="1905000"/>
          </a:xfrm>
          <a:prstGeom prst="rect">
            <a:avLst/>
          </a:prstGeom>
          <a:noFill/>
        </p:spPr>
      </p:pic>
      <p:pic>
        <p:nvPicPr>
          <p:cNvPr id="4105" name="Picture 9" descr="http://style.popcrunch.com/wp-content/uploads/2010/07/American-Eagle-Cellphone-Campa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1442456" cy="1657350"/>
          </a:xfrm>
          <a:prstGeom prst="rect">
            <a:avLst/>
          </a:prstGeom>
          <a:noFill/>
        </p:spPr>
      </p:pic>
      <p:pic>
        <p:nvPicPr>
          <p:cNvPr id="4107" name="Picture 11" descr="http://www.2usport.com/images/Hollister/hollister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76600"/>
            <a:ext cx="2590800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05200" y="2895600"/>
            <a:ext cx="1676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名牌</a:t>
            </a:r>
            <a:endParaRPr lang="en-US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s0.bdstatic.com/70cFuHSh_Q1YnxGkpoWK1HF6hhy/it/u=2348607012,3936417662&amp;fm=26&amp;gp=0.jpg">
            <a:extLst>
              <a:ext uri="{FF2B5EF4-FFF2-40B4-BE49-F238E27FC236}">
                <a16:creationId xmlns:a16="http://schemas.microsoft.com/office/drawing/2014/main" id="{FD373708-1BA0-4C80-8500-030C81F38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s0.bdstatic.com/70cFuHSh_Q1YnxGkpoWK1HF6hhy/it/u=1006465794,835884550&amp;fm=26&amp;gp=0.jpg">
            <a:extLst>
              <a:ext uri="{FF2B5EF4-FFF2-40B4-BE49-F238E27FC236}">
                <a16:creationId xmlns:a16="http://schemas.microsoft.com/office/drawing/2014/main" id="{614C9AB8-ACF5-472B-97C3-D47C7815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s1.bdstatic.com/70cFvXSh_Q1YnxGkpoWK1HF6hhy/it/u=3900268684,1846301215&amp;fm=26&amp;gp=0.jpg">
            <a:extLst>
              <a:ext uri="{FF2B5EF4-FFF2-40B4-BE49-F238E27FC236}">
                <a16:creationId xmlns:a16="http://schemas.microsoft.com/office/drawing/2014/main" id="{AC9B12D7-9B15-4A9C-B210-D6CB5B60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3545840"/>
            <a:ext cx="23050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s0.bdstatic.com/70cFvHSh_Q1YnxGkpoWK1HF6hhy/it/u=3351409565,3257559977&amp;fm=26&amp;gp=0.jpg">
            <a:extLst>
              <a:ext uri="{FF2B5EF4-FFF2-40B4-BE49-F238E27FC236}">
                <a16:creationId xmlns:a16="http://schemas.microsoft.com/office/drawing/2014/main" id="{178D4D83-F572-42EB-ACD0-7D151A888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695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ic1a.nipic.com/2008-12-17/200812179105626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79820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4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tx2">
                    <a:lumMod val="10000"/>
                  </a:schemeClr>
                </a:solidFill>
              </a:rPr>
              <a:t>价钱、价格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alin.VALLEYCHRISTIAN\AppData\Local\Microsoft\Windows\Temporary Internet Files\Content.IE5\JEQP48HY\MM90022379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1981200"/>
            <a:ext cx="2133600" cy="2114204"/>
          </a:xfrm>
          <a:prstGeom prst="rect">
            <a:avLst/>
          </a:prstGeom>
          <a:noFill/>
        </p:spPr>
      </p:pic>
      <p:pic>
        <p:nvPicPr>
          <p:cNvPr id="19460" name="Picture 4" descr="http://www.tachyoninc.com/WebNov15/Price-T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3838575" cy="2924175"/>
          </a:xfrm>
          <a:prstGeom prst="rect">
            <a:avLst/>
          </a:prstGeom>
          <a:noFill/>
        </p:spPr>
      </p:pic>
      <p:pic>
        <p:nvPicPr>
          <p:cNvPr id="3074" name="Picture 2" descr="https://ss3.bdstatic.com/70cFv8Sh_Q1YnxGkpoWK1HF6hhy/it/u=3787529393,1124178746&amp;fm=26&amp;gp=0.jpg">
            <a:extLst>
              <a:ext uri="{FF2B5EF4-FFF2-40B4-BE49-F238E27FC236}">
                <a16:creationId xmlns:a16="http://schemas.microsoft.com/office/drawing/2014/main" id="{0F3E7563-0780-4B23-A0E1-2C07EDB3E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" y="4298604"/>
            <a:ext cx="2133600" cy="21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401F-2AEB-4B86-852A-EC01AEBC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人民币 </a:t>
            </a:r>
            <a:r>
              <a:rPr lang="en-US" altLang="zh-CN" dirty="0"/>
              <a:t>RMB VS  </a:t>
            </a:r>
            <a:r>
              <a:rPr lang="zh-CN" altLang="en-US" dirty="0"/>
              <a:t>美金 </a:t>
            </a:r>
            <a:r>
              <a:rPr lang="en-US" altLang="zh-CN" dirty="0"/>
              <a:t>$ </a:t>
            </a:r>
            <a:endParaRPr lang="en-US" dirty="0"/>
          </a:p>
        </p:txBody>
      </p:sp>
      <p:pic>
        <p:nvPicPr>
          <p:cNvPr id="4098" name="Picture 2" descr="https://ss1.bdstatic.com/70cFuXSh_Q1YnxGkpoWK1HF6hhy/it/u=3460030104,1915543317&amp;fm=26&amp;gp=0.jpg">
            <a:extLst>
              <a:ext uri="{FF2B5EF4-FFF2-40B4-BE49-F238E27FC236}">
                <a16:creationId xmlns:a16="http://schemas.microsoft.com/office/drawing/2014/main" id="{B441DB49-0B29-43C7-AB0F-4E652FBF0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2488"/>
            <a:ext cx="6172200" cy="43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9239A3-C43B-4EF4-986C-8DB476A86959}"/>
              </a:ext>
            </a:extLst>
          </p:cNvPr>
          <p:cNvSpPr/>
          <p:nvPr/>
        </p:nvSpPr>
        <p:spPr>
          <a:xfrm>
            <a:off x="6619240" y="2743200"/>
            <a:ext cx="229616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1=</a:t>
            </a:r>
            <a:r>
              <a:rPr lang="en-US" altLang="zh-CN" sz="6000" dirty="0"/>
              <a:t>6.9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3810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828</Words>
  <Application>Microsoft Office PowerPoint</Application>
  <PresentationFormat>On-screen Show (4:3)</PresentationFormat>
  <Paragraphs>101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隶书</vt:lpstr>
      <vt:lpstr>SimSun</vt:lpstr>
      <vt:lpstr>Arial</vt:lpstr>
      <vt:lpstr>Calibri</vt:lpstr>
      <vt:lpstr>Constantia</vt:lpstr>
      <vt:lpstr>Wingdings 2</vt:lpstr>
      <vt:lpstr>Flow</vt:lpstr>
      <vt:lpstr>买东西</vt:lpstr>
      <vt:lpstr>购物中心</vt:lpstr>
      <vt:lpstr>街边商店 –实体店</vt:lpstr>
      <vt:lpstr>日用品：毛巾、牙膏、卫生纸</vt:lpstr>
      <vt:lpstr>牌子：普通、名牌</vt:lpstr>
      <vt:lpstr>PowerPoint Presentation</vt:lpstr>
      <vt:lpstr>PowerPoint Presentation</vt:lpstr>
      <vt:lpstr>价钱、价格</vt:lpstr>
      <vt:lpstr>人民币 RMB VS  美金 $ </vt:lpstr>
      <vt:lpstr>时髦、流行</vt:lpstr>
      <vt:lpstr>PowerPoint Presentation</vt:lpstr>
      <vt:lpstr>现金、钞票/ 信用卡/ 支付宝</vt:lpstr>
      <vt:lpstr>物美价廉</vt:lpstr>
      <vt:lpstr>纯棉</vt:lpstr>
      <vt:lpstr>标准 ：描写 </vt:lpstr>
      <vt:lpstr>……什么的…etc.</vt:lpstr>
      <vt:lpstr>大小、长短、宽窄</vt:lpstr>
      <vt:lpstr>打折 to discount</vt:lpstr>
      <vt:lpstr>无论…, 都…  no matter how/who</vt:lpstr>
      <vt:lpstr>conjunction于是  so….</vt:lpstr>
      <vt:lpstr>要不然 otherwise</vt:lpstr>
      <vt:lpstr>非…不可   have to</vt:lpstr>
      <vt:lpstr>在乎 to mind</vt:lpstr>
      <vt:lpstr>难道 do you mean to say…</vt:lpstr>
      <vt:lpstr> Adj/verb + 是 + Adj/verb，可是/但是 although…. (yet)…</vt:lpstr>
      <vt:lpstr>适合 vs 合适</vt:lpstr>
      <vt:lpstr>人们购物习惯的改变，会导致什么结果？</vt:lpstr>
      <vt:lpstr>购物方式改变</vt:lpstr>
      <vt:lpstr>货币流通的方式改变</vt:lpstr>
      <vt:lpstr>经济的发展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Anita Lin</cp:lastModifiedBy>
  <cp:revision>32</cp:revision>
  <dcterms:created xsi:type="dcterms:W3CDTF">2011-10-18T07:14:40Z</dcterms:created>
  <dcterms:modified xsi:type="dcterms:W3CDTF">2020-10-07T18:35:25Z</dcterms:modified>
</cp:coreProperties>
</file>