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8" r:id="rId4"/>
    <p:sldId id="269" r:id="rId5"/>
    <p:sldId id="270" r:id="rId6"/>
    <p:sldId id="272" r:id="rId7"/>
    <p:sldId id="271" r:id="rId8"/>
    <p:sldId id="279" r:id="rId9"/>
    <p:sldId id="280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77" r:id="rId21"/>
    <p:sldId id="281" r:id="rId22"/>
    <p:sldId id="282" r:id="rId23"/>
    <p:sldId id="273" r:id="rId24"/>
    <p:sldId id="275" r:id="rId25"/>
    <p:sldId id="276" r:id="rId26"/>
    <p:sldId id="278" r:id="rId27"/>
    <p:sldId id="274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E88305F-B4A4-44A0-B754-92C967865AC3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9735AFB-77A8-4383-ADFF-0F4253BFCD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305F-B4A4-44A0-B754-92C967865AC3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5AFB-77A8-4383-ADFF-0F4253BFCD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E88305F-B4A4-44A0-B754-92C967865AC3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9735AFB-77A8-4383-ADFF-0F4253BFCD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305F-B4A4-44A0-B754-92C967865AC3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9735AFB-77A8-4383-ADFF-0F4253BFCD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305F-B4A4-44A0-B754-92C967865AC3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9735AFB-77A8-4383-ADFF-0F4253BFCD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E88305F-B4A4-44A0-B754-92C967865AC3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9735AFB-77A8-4383-ADFF-0F4253BFCD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E88305F-B4A4-44A0-B754-92C967865AC3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9735AFB-77A8-4383-ADFF-0F4253BFCD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305F-B4A4-44A0-B754-92C967865AC3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9735AFB-77A8-4383-ADFF-0F4253BFCD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305F-B4A4-44A0-B754-92C967865AC3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9735AFB-77A8-4383-ADFF-0F4253BFCD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305F-B4A4-44A0-B754-92C967865AC3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9735AFB-77A8-4383-ADFF-0F4253BFCD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E88305F-B4A4-44A0-B754-92C967865AC3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9735AFB-77A8-4383-ADFF-0F4253BFCD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E88305F-B4A4-44A0-B754-92C967865AC3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9735AFB-77A8-4383-ADFF-0F4253BFCD7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360243" TargetMode="External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Burton_Hall_residence_at_the_University_of_Rochester.jpg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baike.baidu.com/item/%E7%A7%81%E4%BA%BA%E8%AE%B2%E5%AD%A6/22557528" TargetMode="External"/><Relationship Id="rId2" Type="http://schemas.openxmlformats.org/officeDocument/2006/relationships/hyperlink" Target="https://baike.baidu.com/item/%E5%84%92%E5%AE%B6%E5%AD%A6%E6%B4%BE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hyperlink" Target="https://baike.baidu.com/item/%E4%BB%81%E4%B9%89%E7%A4%BC%E6%99%BA%E4%BF%A1/2307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IH0MyuswCg" TargetMode="Externa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rittenchinese.com/10-inspirational-chinese-proverbs-from-confucius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baike.baidu.com/pic/%E5%AE%B9%E9%97%B3/71874/0/2fdda3cc7cd98d10d36d9c1b223fb80e7bec905b?fr=lemma&amp;ct=single" TargetMode="Externa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hyperlink" Target="http://capl.washjeff.edu/browseresults.php?langID=2&amp;photoID=4176&amp;size=m" TargetMode="External"/><Relationship Id="rId7" Type="http://schemas.openxmlformats.org/officeDocument/2006/relationships/hyperlink" Target="https://www.flickr.com/photos/jackiebese/9098640469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g"/><Relationship Id="rId5" Type="http://schemas.openxmlformats.org/officeDocument/2006/relationships/hyperlink" Target="http://www.conservationphysics.org/aircon/aircon4.php" TargetMode="External"/><Relationship Id="rId10" Type="http://schemas.openxmlformats.org/officeDocument/2006/relationships/hyperlink" Target="https://creativecommons.org/licenses/by-sa/3.0/" TargetMode="External"/><Relationship Id="rId4" Type="http://schemas.openxmlformats.org/officeDocument/2006/relationships/image" Target="../media/image8.jpg"/><Relationship Id="rId9" Type="http://schemas.openxmlformats.org/officeDocument/2006/relationships/hyperlink" Target="https://en.wikipedia.org/wiki/Air_conditioning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ipwiki.net/wiki/Few" TargetMode="External"/><Relationship Id="rId3" Type="http://schemas.openxmlformats.org/officeDocument/2006/relationships/hyperlink" Target="https://www.thelovelyside.com/2009/09/do-it-yourself-bed-canopies.html" TargetMode="External"/><Relationship Id="rId7" Type="http://schemas.openxmlformats.org/officeDocument/2006/relationships/image" Target="../media/image13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://www.thelovelyside.com/2011/03/annas-lovely-thrifty-room.html" TargetMode="External"/><Relationship Id="rId10" Type="http://schemas.openxmlformats.org/officeDocument/2006/relationships/hyperlink" Target="https://en.wikipedia.org/wiki/Emergency_preparedness" TargetMode="External"/><Relationship Id="rId4" Type="http://schemas.openxmlformats.org/officeDocument/2006/relationships/image" Target="../media/image12.JPG"/><Relationship Id="rId9" Type="http://schemas.openxmlformats.org/officeDocument/2006/relationships/hyperlink" Target="https://creativecommons.org/licenses/by-sa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lovelyside.com/2011_08_01_archive.html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www.tipwiki.net/wiki/Few" TargetMode="Externa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mergency_preparedness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://www.thelovelyside.com/2014/02/studio-apartment-spotlight-clean.html" TargetMode="Externa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hepeakoftreschic.com/2015/02/the-10-chicest-laundry-rooms.html" TargetMode="External"/><Relationship Id="rId3" Type="http://schemas.openxmlformats.org/officeDocument/2006/relationships/hyperlink" Target="http://www.thelovelyside.com/2011/03/annas-lovely-thrifty-room.html" TargetMode="External"/><Relationship Id="rId7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creativecommons.org/licenses/by-sa/3.0/" TargetMode="External"/><Relationship Id="rId11" Type="http://schemas.openxmlformats.org/officeDocument/2006/relationships/hyperlink" Target="https://simple.wikipedia.org/wiki/Laundry" TargetMode="External"/><Relationship Id="rId5" Type="http://schemas.openxmlformats.org/officeDocument/2006/relationships/hyperlink" Target="https://www.tipwiki.net/wiki/Few" TargetMode="External"/><Relationship Id="rId10" Type="http://schemas.openxmlformats.org/officeDocument/2006/relationships/image" Target="../media/image19.jpg"/><Relationship Id="rId4" Type="http://schemas.openxmlformats.org/officeDocument/2006/relationships/hyperlink" Target="https://creativecommons.org/licenses/by-nc-nd/3.0/" TargetMode="External"/><Relationship Id="rId9" Type="http://schemas.openxmlformats.org/officeDocument/2006/relationships/hyperlink" Target="https://creativecommons.org/licenses/by/3.0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228600"/>
            <a:ext cx="6477000" cy="1295400"/>
          </a:xfrm>
        </p:spPr>
        <p:txBody>
          <a:bodyPr>
            <a:normAutofit/>
          </a:bodyPr>
          <a:lstStyle/>
          <a:p>
            <a:r>
              <a:rPr lang="zh-CN" altLang="en-US" sz="6600" dirty="0">
                <a:solidFill>
                  <a:srgbClr val="FFFF00"/>
                </a:solidFill>
              </a:rPr>
              <a:t>第二课  宿舍</a:t>
            </a:r>
            <a:endParaRPr lang="en-US" sz="66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C:\Users\alin.VALLEYCHRISTIAN\AppData\Local\Microsoft\Windows\Temporary Internet Files\Content.IE5\EWAS4SWX\MC90008958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184669"/>
            <a:ext cx="4498647" cy="24886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and phrases </a:t>
            </a:r>
            <a:r>
              <a:rPr lang="zh-CN" altLang="en-US" dirty="0"/>
              <a:t>组词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CN" altLang="en-US" sz="4000" b="1" dirty="0">
                <a:solidFill>
                  <a:srgbClr val="0070C0"/>
                </a:solidFill>
              </a:rPr>
              <a:t>恐怕</a:t>
            </a:r>
            <a:r>
              <a:rPr lang="zh-CN" altLang="en-US" sz="4000" b="1" dirty="0"/>
              <a:t>   </a:t>
            </a:r>
            <a:r>
              <a:rPr lang="en-US" altLang="zh-CN" sz="4000" b="1" dirty="0"/>
              <a:t>I</a:t>
            </a:r>
            <a:r>
              <a:rPr lang="zh-CN" altLang="en-US" sz="4000" b="1" dirty="0"/>
              <a:t>‘</a:t>
            </a:r>
            <a:r>
              <a:rPr lang="en-US" altLang="zh-CN" sz="4000" b="1" dirty="0"/>
              <a:t>m afraid</a:t>
            </a:r>
          </a:p>
          <a:p>
            <a:pPr>
              <a:buFont typeface="Arial" pitchFamily="34" charset="0"/>
              <a:buChar char="•"/>
            </a:pPr>
            <a:r>
              <a:rPr lang="zh-CN" altLang="en-US" sz="4000" b="1" dirty="0"/>
              <a:t>我生病了，</a:t>
            </a:r>
            <a:r>
              <a:rPr lang="zh-CN" altLang="en-US" sz="4000" b="1" dirty="0">
                <a:solidFill>
                  <a:srgbClr val="0070C0"/>
                </a:solidFill>
              </a:rPr>
              <a:t>恐怕</a:t>
            </a:r>
            <a:r>
              <a:rPr lang="zh-CN" altLang="en-US" sz="4000" b="1" dirty="0"/>
              <a:t>不能去打球了。</a:t>
            </a:r>
            <a:endParaRPr lang="en-US" altLang="zh-CN" sz="4000" b="1" dirty="0"/>
          </a:p>
          <a:p>
            <a:pPr>
              <a:buFont typeface="Arial" pitchFamily="34" charset="0"/>
              <a:buChar char="•"/>
            </a:pPr>
            <a:r>
              <a:rPr lang="zh-CN" altLang="en-US" sz="4000" b="1" dirty="0"/>
              <a:t>这儿没空调，</a:t>
            </a:r>
            <a:r>
              <a:rPr lang="zh-CN" altLang="en-US" sz="4000" b="1" dirty="0">
                <a:solidFill>
                  <a:srgbClr val="0070C0"/>
                </a:solidFill>
              </a:rPr>
              <a:t>恐怕</a:t>
            </a:r>
            <a:r>
              <a:rPr lang="zh-CN" altLang="en-US" sz="4000" b="1" dirty="0"/>
              <a:t>很热吧！</a:t>
            </a:r>
            <a:endParaRPr lang="en-US" sz="4000" b="1" dirty="0"/>
          </a:p>
          <a:p>
            <a:pPr>
              <a:buFont typeface="Arial" pitchFamily="34" charset="0"/>
              <a:buChar char="•"/>
            </a:pPr>
            <a:r>
              <a:rPr lang="zh-CN" altLang="en-US" sz="4000" b="1" dirty="0"/>
              <a:t>十一点了，现在打电话</a:t>
            </a:r>
            <a:r>
              <a:rPr lang="zh-CN" altLang="en-US" sz="4000" b="1" dirty="0">
                <a:solidFill>
                  <a:srgbClr val="0070C0"/>
                </a:solidFill>
              </a:rPr>
              <a:t>恐怕</a:t>
            </a:r>
            <a:r>
              <a:rPr lang="zh-CN" altLang="en-US" sz="4000" b="1" dirty="0"/>
              <a:t>太晚了。</a:t>
            </a:r>
            <a:endParaRPr lang="en-US" altLang="zh-CN" sz="4000" b="1" dirty="0"/>
          </a:p>
          <a:p>
            <a:pPr>
              <a:buFont typeface="Arial" pitchFamily="34" charset="0"/>
              <a:buChar char="•"/>
            </a:pPr>
            <a:endParaRPr lang="en-US" sz="40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CN" altLang="en-US" sz="4000" b="1" dirty="0">
                <a:solidFill>
                  <a:srgbClr val="0070C0"/>
                </a:solidFill>
              </a:rPr>
              <a:t>差不多</a:t>
            </a:r>
            <a:r>
              <a:rPr lang="zh-CN" altLang="en-US" sz="4000" b="1" dirty="0"/>
              <a:t>： </a:t>
            </a:r>
            <a:r>
              <a:rPr lang="en-US" altLang="zh-CN" sz="4000" b="1" dirty="0"/>
              <a:t>about</a:t>
            </a:r>
            <a:r>
              <a:rPr lang="zh-CN" altLang="en-US" sz="4000" b="1" dirty="0"/>
              <a:t>， </a:t>
            </a:r>
            <a:r>
              <a:rPr lang="en-US" altLang="zh-CN" sz="4000" b="1" dirty="0"/>
              <a:t>roughly</a:t>
            </a:r>
          </a:p>
          <a:p>
            <a:pPr>
              <a:buFont typeface="Arial" pitchFamily="34" charset="0"/>
              <a:buChar char="•"/>
            </a:pPr>
            <a:r>
              <a:rPr lang="zh-CN" altLang="en-US" sz="4000" b="1" dirty="0"/>
              <a:t>我跟哥哥</a:t>
            </a:r>
            <a:r>
              <a:rPr lang="zh-CN" altLang="en-US" sz="4000" b="1" dirty="0">
                <a:solidFill>
                  <a:srgbClr val="0070C0"/>
                </a:solidFill>
              </a:rPr>
              <a:t>差不多</a:t>
            </a:r>
            <a:r>
              <a:rPr lang="zh-CN" altLang="en-US" sz="4000" b="1" dirty="0"/>
              <a:t>高。</a:t>
            </a:r>
            <a:endParaRPr lang="en-US" altLang="zh-CN" sz="4000" b="1" dirty="0"/>
          </a:p>
          <a:p>
            <a:pPr>
              <a:buFont typeface="Arial" pitchFamily="34" charset="0"/>
              <a:buChar char="•"/>
            </a:pPr>
            <a:r>
              <a:rPr lang="zh-CN" altLang="en-US" sz="4000" b="1" dirty="0"/>
              <a:t>我</a:t>
            </a:r>
            <a:r>
              <a:rPr lang="zh-CN" altLang="en-US" sz="4000" b="1" dirty="0">
                <a:solidFill>
                  <a:srgbClr val="0070C0"/>
                </a:solidFill>
              </a:rPr>
              <a:t>差不多</a:t>
            </a:r>
            <a:r>
              <a:rPr lang="zh-CN" altLang="en-US" sz="4000" b="1" dirty="0"/>
              <a:t>一个星期打一次球？</a:t>
            </a:r>
            <a:endParaRPr lang="en-US" altLang="zh-CN" sz="4000" b="1" dirty="0"/>
          </a:p>
          <a:p>
            <a:pPr>
              <a:buFont typeface="Arial" pitchFamily="34" charset="0"/>
              <a:buChar char="•"/>
            </a:pPr>
            <a:r>
              <a:rPr lang="zh-CN" altLang="en-US" sz="4000" b="1" dirty="0"/>
              <a:t>书架上</a:t>
            </a:r>
            <a:r>
              <a:rPr lang="zh-CN" altLang="en-US" sz="4000" b="1" dirty="0">
                <a:solidFill>
                  <a:srgbClr val="0070C0"/>
                </a:solidFill>
              </a:rPr>
              <a:t>差不多</a:t>
            </a:r>
            <a:r>
              <a:rPr lang="zh-CN" altLang="en-US" sz="4000" b="1" dirty="0"/>
              <a:t>有一百本书。</a:t>
            </a:r>
            <a:endParaRPr lang="en-US" altLang="zh-CN" sz="4000" b="1" dirty="0"/>
          </a:p>
          <a:p>
            <a:endParaRPr lang="en-US" sz="40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CN" altLang="en-US" sz="4000" b="1" dirty="0">
                <a:solidFill>
                  <a:srgbClr val="FFC000"/>
                </a:solidFill>
              </a:rPr>
              <a:t>吵</a:t>
            </a:r>
            <a:r>
              <a:rPr lang="zh-CN" altLang="en-US" sz="4000" b="1" dirty="0"/>
              <a:t>： </a:t>
            </a:r>
            <a:r>
              <a:rPr lang="en-US" altLang="zh-CN" sz="4000" b="1" dirty="0"/>
              <a:t>noisy</a:t>
            </a:r>
            <a:r>
              <a:rPr lang="zh-CN" altLang="en-US" sz="4000" b="1" dirty="0"/>
              <a:t>；</a:t>
            </a:r>
            <a:r>
              <a:rPr lang="en-US" altLang="zh-CN" sz="4000" b="1" dirty="0"/>
              <a:t>to quarrel</a:t>
            </a:r>
          </a:p>
          <a:p>
            <a:pPr>
              <a:buFont typeface="Arial" pitchFamily="34" charset="0"/>
              <a:buChar char="•"/>
            </a:pPr>
            <a:r>
              <a:rPr lang="zh-CN" altLang="en-US" sz="4000" b="1" dirty="0"/>
              <a:t>外边很</a:t>
            </a:r>
            <a:r>
              <a:rPr lang="zh-CN" altLang="en-US" sz="4000" b="1" dirty="0">
                <a:solidFill>
                  <a:srgbClr val="FFC000"/>
                </a:solidFill>
              </a:rPr>
              <a:t>吵</a:t>
            </a:r>
            <a:r>
              <a:rPr lang="zh-CN" altLang="en-US" sz="4000" b="1" dirty="0"/>
              <a:t>，我不能看书。</a:t>
            </a:r>
            <a:endParaRPr lang="en-US" altLang="zh-CN" sz="4000" b="1" dirty="0"/>
          </a:p>
          <a:p>
            <a:pPr>
              <a:buFont typeface="Arial" pitchFamily="34" charset="0"/>
              <a:buChar char="•"/>
            </a:pPr>
            <a:r>
              <a:rPr lang="zh-CN" altLang="en-US" sz="4000" b="1" dirty="0"/>
              <a:t>这儿很安静，一点儿也不</a:t>
            </a:r>
            <a:r>
              <a:rPr lang="zh-CN" altLang="en-US" sz="4000" b="1" dirty="0">
                <a:solidFill>
                  <a:srgbClr val="FFC000"/>
                </a:solidFill>
              </a:rPr>
              <a:t>吵</a:t>
            </a:r>
            <a:r>
              <a:rPr lang="zh-CN" altLang="en-US" sz="4000" b="1" dirty="0"/>
              <a:t>。</a:t>
            </a:r>
            <a:endParaRPr lang="en-US" altLang="zh-CN" sz="4000" b="1" dirty="0"/>
          </a:p>
          <a:p>
            <a:pPr>
              <a:buFont typeface="Arial" pitchFamily="34" charset="0"/>
              <a:buChar char="•"/>
            </a:pPr>
            <a:r>
              <a:rPr lang="zh-CN" altLang="en-US" sz="4000" b="1" dirty="0"/>
              <a:t>别</a:t>
            </a:r>
            <a:r>
              <a:rPr lang="zh-CN" altLang="en-US" sz="4000" b="1" dirty="0">
                <a:solidFill>
                  <a:srgbClr val="FFC000"/>
                </a:solidFill>
              </a:rPr>
              <a:t>吵</a:t>
            </a:r>
            <a:r>
              <a:rPr lang="zh-CN" altLang="en-US" sz="4000" b="1" dirty="0"/>
              <a:t>了，你好好说！</a:t>
            </a:r>
            <a:endParaRPr lang="en-US" altLang="zh-CN" sz="4000" b="1" dirty="0"/>
          </a:p>
          <a:p>
            <a:pPr>
              <a:buFont typeface="Arial" pitchFamily="34" charset="0"/>
              <a:buChar char="•"/>
            </a:pPr>
            <a:endParaRPr lang="en-US" sz="40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458200" cy="449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4000" b="1" dirty="0">
                <a:solidFill>
                  <a:srgbClr val="00B050"/>
                </a:solidFill>
              </a:rPr>
              <a:t>一般</a:t>
            </a:r>
            <a:r>
              <a:rPr lang="zh-CN" altLang="en-US" sz="4000" b="1" dirty="0"/>
              <a:t>：</a:t>
            </a:r>
            <a:r>
              <a:rPr lang="en-US" altLang="zh-CN" sz="4000" b="1" dirty="0"/>
              <a:t>generally speaking</a:t>
            </a:r>
          </a:p>
          <a:p>
            <a:pPr>
              <a:buFont typeface="Arial" pitchFamily="34" charset="0"/>
              <a:buChar char="•"/>
            </a:pPr>
            <a:r>
              <a:rPr lang="zh-CN" altLang="en-US" sz="4000" b="1" dirty="0"/>
              <a:t>我的英文</a:t>
            </a:r>
            <a:r>
              <a:rPr lang="zh-CN" altLang="en-US" sz="4000" b="1" dirty="0">
                <a:solidFill>
                  <a:srgbClr val="00B050"/>
                </a:solidFill>
              </a:rPr>
              <a:t>一般</a:t>
            </a:r>
            <a:r>
              <a:rPr lang="zh-CN" altLang="en-US" sz="4000" b="1" dirty="0"/>
              <a:t>，没有姐姐好</a:t>
            </a:r>
            <a:endParaRPr lang="en-US" altLang="zh-CN" sz="4000" b="1" dirty="0"/>
          </a:p>
          <a:p>
            <a:pPr>
              <a:buFont typeface="Arial" pitchFamily="34" charset="0"/>
              <a:buChar char="•"/>
            </a:pPr>
            <a:r>
              <a:rPr lang="zh-CN" altLang="en-US" sz="4000" b="1" dirty="0"/>
              <a:t>新生</a:t>
            </a:r>
            <a:r>
              <a:rPr lang="zh-CN" altLang="en-US" sz="4000" b="1" dirty="0">
                <a:solidFill>
                  <a:srgbClr val="00B050"/>
                </a:solidFill>
              </a:rPr>
              <a:t>一般</a:t>
            </a:r>
            <a:r>
              <a:rPr lang="zh-CN" altLang="en-US" sz="4000" b="1" dirty="0"/>
              <a:t>没有自己的车，都是走路去上课。</a:t>
            </a:r>
            <a:endParaRPr lang="en-US" altLang="zh-CN" sz="4000" b="1" dirty="0"/>
          </a:p>
          <a:p>
            <a:pPr>
              <a:buFont typeface="Arial" pitchFamily="34" charset="0"/>
              <a:buChar char="•"/>
            </a:pPr>
            <a:r>
              <a:rPr lang="zh-CN" altLang="en-US" sz="4000" b="1" dirty="0"/>
              <a:t>这所大学很</a:t>
            </a:r>
            <a:r>
              <a:rPr lang="zh-CN" altLang="en-US" sz="4000" b="1" dirty="0">
                <a:solidFill>
                  <a:srgbClr val="00B050"/>
                </a:solidFill>
              </a:rPr>
              <a:t>一般</a:t>
            </a:r>
            <a:r>
              <a:rPr lang="zh-CN" altLang="en-US" sz="4000" b="1" dirty="0"/>
              <a:t>。</a:t>
            </a:r>
            <a:endParaRPr lang="en-US" sz="40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zh-CN" altLang="en-US" sz="4000" b="1" dirty="0">
                <a:solidFill>
                  <a:srgbClr val="0070C0"/>
                </a:solidFill>
              </a:rPr>
              <a:t>不怎么样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not that great</a:t>
            </a:r>
          </a:p>
          <a:p>
            <a:pPr>
              <a:buFont typeface="Arial" pitchFamily="34" charset="0"/>
              <a:buChar char="•"/>
            </a:pPr>
            <a:r>
              <a:rPr lang="zh-CN" altLang="en-US" sz="4000" b="1" dirty="0"/>
              <a:t>这家图书馆</a:t>
            </a:r>
            <a:r>
              <a:rPr lang="zh-CN" altLang="en-US" sz="4000" b="1" dirty="0">
                <a:solidFill>
                  <a:srgbClr val="0070C0"/>
                </a:solidFill>
              </a:rPr>
              <a:t>不怎么样</a:t>
            </a:r>
            <a:r>
              <a:rPr lang="zh-CN" altLang="en-US" sz="4000" b="1" dirty="0"/>
              <a:t>，书不是太多。</a:t>
            </a:r>
            <a:endParaRPr lang="en-US" altLang="zh-CN" sz="4000" b="1" dirty="0"/>
          </a:p>
          <a:p>
            <a:pPr>
              <a:buFont typeface="Arial" pitchFamily="34" charset="0"/>
              <a:buChar char="•"/>
            </a:pPr>
            <a:r>
              <a:rPr lang="zh-CN" altLang="en-US" sz="4000" b="1" dirty="0"/>
              <a:t>你好吗？</a:t>
            </a:r>
            <a:r>
              <a:rPr lang="zh-CN" altLang="en-US" sz="4000" b="1" dirty="0">
                <a:solidFill>
                  <a:srgbClr val="0070C0"/>
                </a:solidFill>
              </a:rPr>
              <a:t>不怎么样</a:t>
            </a:r>
            <a:r>
              <a:rPr lang="zh-CN" altLang="en-US" sz="4000" b="1" dirty="0"/>
              <a:t>！</a:t>
            </a:r>
            <a:endParaRPr lang="en-US" altLang="zh-CN" sz="4000" b="1" dirty="0"/>
          </a:p>
          <a:p>
            <a:pPr>
              <a:buFont typeface="Arial" pitchFamily="34" charset="0"/>
              <a:buChar char="•"/>
            </a:pPr>
            <a:r>
              <a:rPr lang="zh-CN" altLang="en-US" sz="4000" b="1" dirty="0"/>
              <a:t>我觉得这栋宿舍</a:t>
            </a:r>
            <a:r>
              <a:rPr lang="zh-CN" altLang="en-US" sz="4000" b="1" dirty="0">
                <a:solidFill>
                  <a:srgbClr val="0070C0"/>
                </a:solidFill>
              </a:rPr>
              <a:t>不怎么样</a:t>
            </a:r>
            <a:r>
              <a:rPr lang="zh-CN" altLang="en-US" sz="4000" b="1" dirty="0"/>
              <a:t>。</a:t>
            </a:r>
            <a:endParaRPr lang="en-US" altLang="zh-CN" sz="4000" b="1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CN" altLang="en-US" sz="4000" b="1" dirty="0">
                <a:solidFill>
                  <a:srgbClr val="0070C0"/>
                </a:solidFill>
              </a:rPr>
              <a:t>地道</a:t>
            </a:r>
            <a:r>
              <a:rPr lang="zh-CN" altLang="en-US" sz="4000" b="1" dirty="0"/>
              <a:t>：</a:t>
            </a:r>
            <a:r>
              <a:rPr lang="en-US" altLang="zh-CN" sz="4000" b="1" dirty="0" err="1"/>
              <a:t>ahthentic</a:t>
            </a:r>
            <a:r>
              <a:rPr lang="zh-CN" altLang="en-US" sz="4000" b="1" dirty="0"/>
              <a:t>，</a:t>
            </a:r>
            <a:r>
              <a:rPr lang="en-US" altLang="zh-CN" sz="4000" b="1" dirty="0"/>
              <a:t>pure</a:t>
            </a:r>
          </a:p>
          <a:p>
            <a:pPr>
              <a:buFont typeface="Arial" pitchFamily="34" charset="0"/>
              <a:buChar char="•"/>
            </a:pPr>
            <a:r>
              <a:rPr lang="zh-CN" altLang="en-US" sz="4000" b="1" dirty="0"/>
              <a:t>这不是</a:t>
            </a:r>
            <a:r>
              <a:rPr lang="zh-CN" altLang="en-US" sz="4000" b="1" dirty="0">
                <a:solidFill>
                  <a:srgbClr val="0070C0"/>
                </a:solidFill>
              </a:rPr>
              <a:t>地道</a:t>
            </a:r>
            <a:r>
              <a:rPr lang="zh-CN" altLang="en-US" sz="4000" b="1" dirty="0"/>
              <a:t>的中国菜。</a:t>
            </a:r>
            <a:endParaRPr lang="en-US" altLang="zh-CN" sz="4000" b="1" dirty="0"/>
          </a:p>
          <a:p>
            <a:pPr>
              <a:buFont typeface="Arial" pitchFamily="34" charset="0"/>
              <a:buChar char="•"/>
            </a:pPr>
            <a:r>
              <a:rPr lang="zh-CN" altLang="en-US" sz="4000" b="1" dirty="0"/>
              <a:t>她说的上海话不</a:t>
            </a:r>
            <a:r>
              <a:rPr lang="zh-CN" altLang="en-US" sz="4000" b="1" dirty="0">
                <a:solidFill>
                  <a:srgbClr val="0070C0"/>
                </a:solidFill>
              </a:rPr>
              <a:t>地道</a:t>
            </a:r>
            <a:r>
              <a:rPr lang="zh-CN" altLang="en-US" sz="4000" b="1" dirty="0"/>
              <a:t>。</a:t>
            </a:r>
            <a:endParaRPr lang="en-US" altLang="zh-CN" sz="4000" b="1" dirty="0"/>
          </a:p>
          <a:p>
            <a:pPr>
              <a:buFont typeface="Arial" pitchFamily="34" charset="0"/>
              <a:buChar char="•"/>
            </a:pPr>
            <a:endParaRPr lang="en-US" sz="40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zh-CN" altLang="en-US" sz="4000" b="1" dirty="0">
                <a:solidFill>
                  <a:srgbClr val="FF0000"/>
                </a:solidFill>
              </a:rPr>
              <a:t>得很</a:t>
            </a:r>
            <a:r>
              <a:rPr lang="zh-CN" altLang="en-US" sz="4000" b="1" dirty="0"/>
              <a:t>：</a:t>
            </a:r>
            <a:r>
              <a:rPr lang="en-US" altLang="zh-CN" sz="4000" b="1" dirty="0"/>
              <a:t>very much so</a:t>
            </a:r>
          </a:p>
          <a:p>
            <a:pPr>
              <a:buFont typeface="Arial" pitchFamily="34" charset="0"/>
              <a:buChar char="•"/>
            </a:pPr>
            <a:r>
              <a:rPr lang="zh-CN" altLang="en-US" sz="4000" b="1" dirty="0"/>
              <a:t>学生的餐厅难吃</a:t>
            </a:r>
            <a:r>
              <a:rPr lang="zh-CN" altLang="en-US" sz="4000" b="1" dirty="0">
                <a:solidFill>
                  <a:srgbClr val="FF0000"/>
                </a:solidFill>
              </a:rPr>
              <a:t>得很</a:t>
            </a:r>
            <a:r>
              <a:rPr lang="zh-CN" altLang="en-US" sz="4000" b="1" dirty="0"/>
              <a:t>。</a:t>
            </a:r>
            <a:endParaRPr lang="en-US" altLang="zh-CN" sz="4000" b="1" dirty="0"/>
          </a:p>
          <a:p>
            <a:pPr>
              <a:buFont typeface="Arial" pitchFamily="34" charset="0"/>
              <a:buChar char="•"/>
            </a:pPr>
            <a:r>
              <a:rPr lang="zh-CN" altLang="en-US" sz="4000" b="1" dirty="0"/>
              <a:t>外边吵</a:t>
            </a:r>
            <a:r>
              <a:rPr lang="zh-CN" altLang="en-US" sz="4000" b="1" dirty="0">
                <a:solidFill>
                  <a:srgbClr val="FF0000"/>
                </a:solidFill>
              </a:rPr>
              <a:t>得很。</a:t>
            </a:r>
            <a:endParaRPr lang="en-US" altLang="zh-CN" sz="4000" b="1" dirty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zh-CN" altLang="en-US" sz="4000" b="1" dirty="0"/>
              <a:t>今天的课无聊</a:t>
            </a:r>
            <a:r>
              <a:rPr lang="zh-CN" altLang="en-US" sz="4000" b="1" dirty="0">
                <a:solidFill>
                  <a:srgbClr val="FF0000"/>
                </a:solidFill>
              </a:rPr>
              <a:t>得很。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CN" altLang="en-US" sz="4000" b="1" dirty="0">
                <a:solidFill>
                  <a:srgbClr val="FF0000"/>
                </a:solidFill>
              </a:rPr>
              <a:t>量词</a:t>
            </a:r>
            <a:r>
              <a:rPr lang="zh-CN" altLang="en-US" sz="4000" dirty="0"/>
              <a:t>：</a:t>
            </a:r>
            <a:r>
              <a:rPr lang="en-US" altLang="zh-CN" sz="4000" dirty="0"/>
              <a:t>measure words</a:t>
            </a:r>
          </a:p>
          <a:p>
            <a:pPr>
              <a:buNone/>
            </a:pPr>
            <a:r>
              <a:rPr lang="zh-CN" altLang="en-US" sz="4000" dirty="0"/>
              <a:t>把：一把椅子</a:t>
            </a:r>
            <a:endParaRPr lang="en-US" altLang="zh-CN" sz="4000" dirty="0"/>
          </a:p>
          <a:p>
            <a:pPr>
              <a:buNone/>
            </a:pPr>
            <a:r>
              <a:rPr lang="zh-CN" altLang="en-US" sz="4000" dirty="0"/>
              <a:t>台：一台电脑</a:t>
            </a:r>
            <a:endParaRPr lang="en-US" altLang="zh-CN" sz="4000" dirty="0"/>
          </a:p>
          <a:p>
            <a:pPr>
              <a:buNone/>
            </a:pPr>
            <a:r>
              <a:rPr lang="zh-CN" altLang="en-US" sz="4000" dirty="0"/>
              <a:t>件：一件衣服</a:t>
            </a:r>
            <a:endParaRPr lang="en-US" altLang="zh-CN" sz="4000" dirty="0"/>
          </a:p>
          <a:p>
            <a:pPr>
              <a:buNone/>
            </a:pPr>
            <a:r>
              <a:rPr lang="zh-CN" altLang="en-US" sz="4000" dirty="0"/>
              <a:t>张：一张桌子</a:t>
            </a:r>
            <a:endParaRPr lang="en-US" altLang="zh-CN" sz="4000" dirty="0"/>
          </a:p>
          <a:p>
            <a:pPr>
              <a:buNone/>
            </a:pPr>
            <a:r>
              <a:rPr lang="zh-CN" altLang="en-US" sz="4000" dirty="0"/>
              <a:t>个：一个衣柜</a:t>
            </a:r>
            <a:endParaRPr lang="en-US" sz="4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b="1" dirty="0"/>
              <a:t>复习</a:t>
            </a:r>
            <a:r>
              <a:rPr lang="en-US" altLang="zh-CN" b="1" dirty="0"/>
              <a:t>(</a:t>
            </a:r>
            <a:r>
              <a:rPr lang="zh-CN" altLang="en-US" sz="3600" b="1" dirty="0"/>
              <a:t>程度词语</a:t>
            </a:r>
            <a:r>
              <a:rPr lang="zh-CN" altLang="en-US" b="1" dirty="0"/>
              <a:t>）</a:t>
            </a:r>
            <a:r>
              <a:rPr lang="zh-CN" altLang="en-US" dirty="0"/>
              <a:t>：</a:t>
            </a:r>
            <a:r>
              <a:rPr lang="zh-CN" altLang="en-US" sz="3600" b="1" dirty="0">
                <a:solidFill>
                  <a:srgbClr val="FF0000"/>
                </a:solidFill>
              </a:rPr>
              <a:t>这么、那么、极了、真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334286" y="3200400"/>
            <a:ext cx="4267200" cy="3581400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solidFill>
                  <a:schemeClr val="accent4"/>
                </a:solidFill>
              </a:rPr>
              <a:t>这门课</a:t>
            </a:r>
            <a:r>
              <a:rPr lang="zh-CN" altLang="en-US" sz="3200" b="1" u="sng" dirty="0">
                <a:solidFill>
                  <a:schemeClr val="accent4"/>
                </a:solidFill>
              </a:rPr>
              <a:t>这么</a:t>
            </a:r>
            <a:r>
              <a:rPr lang="zh-CN" altLang="en-US" sz="3200" b="1" dirty="0">
                <a:solidFill>
                  <a:schemeClr val="accent4"/>
                </a:solidFill>
              </a:rPr>
              <a:t>难！</a:t>
            </a:r>
            <a:endParaRPr lang="en-US" altLang="zh-CN" sz="3200" b="1" dirty="0">
              <a:solidFill>
                <a:schemeClr val="accent4"/>
              </a:solidFill>
            </a:endParaRPr>
          </a:p>
          <a:p>
            <a:r>
              <a:rPr lang="zh-CN" altLang="en-US" sz="3200" b="1" dirty="0">
                <a:solidFill>
                  <a:schemeClr val="accent4"/>
                </a:solidFill>
              </a:rPr>
              <a:t>这门课的作业</a:t>
            </a:r>
            <a:r>
              <a:rPr lang="zh-CN" altLang="en-US" sz="3200" b="1" u="sng" dirty="0">
                <a:solidFill>
                  <a:schemeClr val="accent4"/>
                </a:solidFill>
              </a:rPr>
              <a:t>那么</a:t>
            </a:r>
            <a:r>
              <a:rPr lang="zh-CN" altLang="en-US" sz="3200" b="1" dirty="0">
                <a:solidFill>
                  <a:schemeClr val="accent4"/>
                </a:solidFill>
              </a:rPr>
              <a:t>多</a:t>
            </a:r>
            <a:r>
              <a:rPr lang="zh-CN" altLang="en-US" sz="3200" dirty="0"/>
              <a:t>！</a:t>
            </a:r>
            <a:endParaRPr lang="en-US" sz="7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777433" y="3276600"/>
            <a:ext cx="3777392" cy="2737172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solidFill>
                  <a:schemeClr val="accent2">
                    <a:lumMod val="75000"/>
                  </a:schemeClr>
                </a:solidFill>
              </a:rPr>
              <a:t>这部电影</a:t>
            </a:r>
            <a:r>
              <a:rPr lang="zh-CN" altLang="en-US" sz="3200" b="1" u="sng" dirty="0">
                <a:solidFill>
                  <a:schemeClr val="accent2">
                    <a:lumMod val="75000"/>
                  </a:schemeClr>
                </a:solidFill>
              </a:rPr>
              <a:t>真</a:t>
            </a:r>
            <a:r>
              <a:rPr lang="zh-CN" altLang="en-US" sz="3200" b="1" dirty="0">
                <a:solidFill>
                  <a:schemeClr val="accent2">
                    <a:lumMod val="75000"/>
                  </a:schemeClr>
                </a:solidFill>
              </a:rPr>
              <a:t>好看</a:t>
            </a:r>
            <a:endParaRPr lang="en-US" altLang="zh-CN" sz="32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zh-CN" altLang="en-US" sz="3200" b="1" dirty="0">
                <a:solidFill>
                  <a:schemeClr val="accent2">
                    <a:lumMod val="75000"/>
                  </a:schemeClr>
                </a:solidFill>
              </a:rPr>
              <a:t>这本书精彩</a:t>
            </a:r>
            <a:r>
              <a:rPr lang="zh-CN" altLang="en-US" sz="3200" b="1" u="sng" dirty="0">
                <a:solidFill>
                  <a:schemeClr val="accent2">
                    <a:lumMod val="75000"/>
                  </a:schemeClr>
                </a:solidFill>
              </a:rPr>
              <a:t>极了</a:t>
            </a:r>
            <a:r>
              <a:rPr lang="zh-CN" altLang="en-US" sz="3200" b="1" dirty="0">
                <a:solidFill>
                  <a:schemeClr val="accent2">
                    <a:lumMod val="75000"/>
                  </a:schemeClr>
                </a:solidFill>
              </a:rPr>
              <a:t>。</a:t>
            </a:r>
            <a:endParaRPr lang="en-US" altLang="zh-CN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353502" y="2308860"/>
            <a:ext cx="3886200" cy="640080"/>
          </a:xfrm>
        </p:spPr>
        <p:txBody>
          <a:bodyPr>
            <a:normAutofit/>
          </a:bodyPr>
          <a:lstStyle/>
          <a:p>
            <a:r>
              <a:rPr lang="zh-CN" altLang="en-US" sz="3200" dirty="0"/>
              <a:t>这么</a:t>
            </a:r>
            <a:r>
              <a:rPr lang="en-US" altLang="zh-CN" sz="3200" dirty="0"/>
              <a:t>/</a:t>
            </a:r>
            <a:r>
              <a:rPr lang="zh-CN" altLang="en-US" sz="3200" dirty="0"/>
              <a:t>那么： </a:t>
            </a:r>
            <a:r>
              <a:rPr lang="en-US" altLang="zh-CN" sz="3200" dirty="0"/>
              <a:t>so</a:t>
            </a:r>
            <a:endParaRPr lang="en-US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5240596" y="2057400"/>
            <a:ext cx="3886200" cy="1143000"/>
          </a:xfrm>
        </p:spPr>
        <p:txBody>
          <a:bodyPr>
            <a:noAutofit/>
          </a:bodyPr>
          <a:lstStyle/>
          <a:p>
            <a:r>
              <a:rPr lang="zh-CN" altLang="en-US" sz="3200" dirty="0"/>
              <a:t>极了：</a:t>
            </a:r>
            <a:r>
              <a:rPr lang="en-US" altLang="zh-CN" sz="3200" dirty="0"/>
              <a:t>extremely    </a:t>
            </a:r>
            <a:r>
              <a:rPr lang="zh-CN" altLang="en-US" sz="3200" dirty="0"/>
              <a:t>真：</a:t>
            </a:r>
            <a:r>
              <a:rPr lang="en-US" altLang="zh-CN" sz="3200" dirty="0"/>
              <a:t>truly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328835" y="2084070"/>
                <a:ext cx="897196" cy="9906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4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≅</m:t>
                      </m:r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8835" y="2084070"/>
                <a:ext cx="897196" cy="9906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476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复习</a:t>
            </a:r>
            <a:r>
              <a:rPr lang="zh-CN" altLang="en-US" dirty="0"/>
              <a:t>：比、比较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381000" y="2743200"/>
            <a:ext cx="4419600" cy="3048000"/>
          </a:xfrm>
        </p:spPr>
        <p:txBody>
          <a:bodyPr/>
          <a:lstStyle/>
          <a:p>
            <a:r>
              <a:rPr lang="zh-CN" altLang="en-US" sz="3200" b="1" dirty="0">
                <a:solidFill>
                  <a:schemeClr val="accent4"/>
                </a:solidFill>
              </a:rPr>
              <a:t>我的作业比你的多。</a:t>
            </a:r>
            <a:endParaRPr lang="en-US" altLang="zh-CN" sz="3200" b="1" dirty="0">
              <a:solidFill>
                <a:schemeClr val="accent4"/>
              </a:solidFill>
            </a:endParaRPr>
          </a:p>
          <a:p>
            <a:r>
              <a:rPr lang="zh-CN" altLang="en-US" sz="3200" b="1" dirty="0">
                <a:solidFill>
                  <a:schemeClr val="accent4"/>
                </a:solidFill>
              </a:rPr>
              <a:t>他的英文比我的好。</a:t>
            </a:r>
            <a:endParaRPr lang="en-US" altLang="zh-CN" sz="3200" b="1" dirty="0">
              <a:solidFill>
                <a:schemeClr val="accent4"/>
              </a:solidFill>
            </a:endParaRPr>
          </a:p>
          <a:p>
            <a:endParaRPr lang="en-US" altLang="zh-CN" sz="3200" b="1" dirty="0">
              <a:solidFill>
                <a:schemeClr val="accent4"/>
              </a:solidFill>
            </a:endParaRPr>
          </a:p>
          <a:p>
            <a:r>
              <a:rPr lang="zh-CN" altLang="en-US" sz="3200" b="1" dirty="0">
                <a:solidFill>
                  <a:schemeClr val="accent4"/>
                </a:solidFill>
              </a:rPr>
              <a:t>他的中文比较我的好。</a:t>
            </a:r>
            <a:endParaRPr lang="en-US" altLang="zh-CN" sz="3200" b="1" dirty="0">
              <a:solidFill>
                <a:schemeClr val="accent4"/>
              </a:solidFill>
            </a:endParaRPr>
          </a:p>
          <a:p>
            <a:pPr marL="1600200" lvl="4" indent="0">
              <a:buNone/>
            </a:pPr>
            <a:r>
              <a:rPr lang="en-US" b="1" dirty="0">
                <a:solidFill>
                  <a:srgbClr val="FF0000"/>
                </a:solidFill>
              </a:rPr>
              <a:t>  </a:t>
            </a:r>
            <a:r>
              <a:rPr lang="en-US" altLang="zh-CN" sz="3200" b="1" dirty="0">
                <a:solidFill>
                  <a:srgbClr val="FF0000"/>
                </a:solidFill>
              </a:rPr>
              <a:t>X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533900" y="2743200"/>
            <a:ext cx="4457700" cy="3429000"/>
          </a:xfrm>
        </p:spPr>
        <p:txBody>
          <a:bodyPr>
            <a:normAutofit/>
          </a:bodyPr>
          <a:lstStyle/>
          <a:p>
            <a:r>
              <a:rPr lang="zh-CN" altLang="en-US" sz="3200" b="1">
                <a:solidFill>
                  <a:schemeClr val="accent2"/>
                </a:solidFill>
              </a:rPr>
              <a:t>今天我</a:t>
            </a:r>
            <a:r>
              <a:rPr lang="zh-CN" altLang="en-US" sz="3200" b="1" dirty="0">
                <a:solidFill>
                  <a:schemeClr val="accent2"/>
                </a:solidFill>
              </a:rPr>
              <a:t>的作业比较多。</a:t>
            </a:r>
            <a:endParaRPr lang="en-US" altLang="zh-CN" sz="3200" b="1" dirty="0">
              <a:solidFill>
                <a:schemeClr val="accent2"/>
              </a:solidFill>
            </a:endParaRPr>
          </a:p>
          <a:p>
            <a:r>
              <a:rPr lang="zh-CN" altLang="en-US" sz="3200" b="1" dirty="0">
                <a:solidFill>
                  <a:schemeClr val="accent2"/>
                </a:solidFill>
              </a:rPr>
              <a:t>哥哥比较喜欢打篮球。</a:t>
            </a:r>
            <a:endParaRPr lang="en-US" altLang="zh-CN" sz="3200" b="1" dirty="0">
              <a:solidFill>
                <a:schemeClr val="accent2"/>
              </a:solidFill>
            </a:endParaRPr>
          </a:p>
          <a:p>
            <a:endParaRPr lang="en-US" sz="3200" b="1" dirty="0">
              <a:solidFill>
                <a:schemeClr val="accent2"/>
              </a:solidFill>
            </a:endParaRPr>
          </a:p>
          <a:p>
            <a:r>
              <a:rPr lang="zh-CN" altLang="en-US" sz="3200" b="1" dirty="0">
                <a:solidFill>
                  <a:schemeClr val="accent2"/>
                </a:solidFill>
              </a:rPr>
              <a:t>我比较他爱看科幻片</a:t>
            </a:r>
            <a:r>
              <a:rPr lang="zh-CN" altLang="en-US" sz="3300" b="1" dirty="0">
                <a:solidFill>
                  <a:schemeClr val="accent2"/>
                </a:solidFill>
              </a:rPr>
              <a:t>。</a:t>
            </a:r>
            <a:endParaRPr lang="en-US" altLang="zh-CN" sz="3300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altLang="zh-CN" b="1" dirty="0">
                <a:solidFill>
                  <a:schemeClr val="accent2"/>
                </a:solidFill>
              </a:rPr>
              <a:t>		</a:t>
            </a:r>
            <a:r>
              <a:rPr lang="en-US" altLang="zh-CN" sz="3500" b="1" dirty="0">
                <a:solidFill>
                  <a:srgbClr val="FF0000"/>
                </a:solidFill>
              </a:rPr>
              <a:t>X</a:t>
            </a:r>
            <a:endParaRPr lang="en-US" sz="3500" b="1" dirty="0">
              <a:solidFill>
                <a:srgbClr val="FF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457200" y="1752600"/>
            <a:ext cx="4267200" cy="640080"/>
          </a:xfrm>
        </p:spPr>
        <p:txBody>
          <a:bodyPr>
            <a:noAutofit/>
          </a:bodyPr>
          <a:lstStyle/>
          <a:p>
            <a:r>
              <a:rPr lang="zh-CN" altLang="en-US" sz="3200" dirty="0"/>
              <a:t>比：</a:t>
            </a:r>
            <a:r>
              <a:rPr lang="en-US" altLang="zh-CN" sz="2400" dirty="0"/>
              <a:t>particle for comparison</a:t>
            </a: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zh-CN" altLang="en-US" sz="2800" dirty="0"/>
              <a:t>比较：</a:t>
            </a:r>
            <a:r>
              <a:rPr lang="en-US" altLang="zh-CN" sz="2800" dirty="0"/>
              <a:t>comparatively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7286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CCBF2-9772-47AA-B03F-5EA4BB8B4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生词：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7DE49B5-DDC6-4C37-B4C9-539ACD456AD6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91305" y="1665752"/>
            <a:ext cx="3404786" cy="2291199"/>
          </a:xfrm>
        </p:spPr>
      </p:pic>
      <p:pic>
        <p:nvPicPr>
          <p:cNvPr id="5" name="Picture 4" descr="Roommate | My college roommate and I just after we moved in.… | William Brawley | Flickr">
            <a:extLst>
              <a:ext uri="{FF2B5EF4-FFF2-40B4-BE49-F238E27FC236}">
                <a16:creationId xmlns:a16="http://schemas.microsoft.com/office/drawing/2014/main" id="{F9BC365A-1388-4268-88B6-8A543F1BDB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1" y="2571621"/>
            <a:ext cx="3937000" cy="29527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6C1ABA6-85EA-485F-AD76-60CA6B01CCB6}"/>
              </a:ext>
            </a:extLst>
          </p:cNvPr>
          <p:cNvSpPr/>
          <p:nvPr/>
        </p:nvSpPr>
        <p:spPr>
          <a:xfrm>
            <a:off x="5892800" y="1665752"/>
            <a:ext cx="1981200" cy="476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/>
              <a:t>同屋</a:t>
            </a:r>
            <a:endParaRPr lang="en-US" sz="36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FDC2391-9F9B-429E-8B1F-AF68648923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81000" y="4162385"/>
            <a:ext cx="3785786" cy="210045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0D5C21F-DCBC-48C3-996A-AB6CA5F07A22}"/>
              </a:ext>
            </a:extLst>
          </p:cNvPr>
          <p:cNvSpPr txBox="1"/>
          <p:nvPr/>
        </p:nvSpPr>
        <p:spPr>
          <a:xfrm>
            <a:off x="0" y="6147426"/>
            <a:ext cx="37622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s://commons.wikimedia.org/wiki/File:Burton_Hall_residence_at_the_University_of_Rochester.jp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sa/3.0/"/>
              </a:rPr>
              <a:t>CC BY-SA</a:t>
            </a:r>
            <a:endParaRPr lang="en-US" sz="9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EFD0BD-949C-4A1E-9B22-A9DFF3378185}"/>
              </a:ext>
            </a:extLst>
          </p:cNvPr>
          <p:cNvSpPr/>
          <p:nvPr/>
        </p:nvSpPr>
        <p:spPr>
          <a:xfrm>
            <a:off x="3505200" y="2158935"/>
            <a:ext cx="1981200" cy="476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/>
              <a:t>宿舍</a:t>
            </a:r>
            <a:endParaRPr lang="en-US" sz="36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A38EDC-3634-4043-B31C-5954BCF6DAC5}"/>
              </a:ext>
            </a:extLst>
          </p:cNvPr>
          <p:cNvSpPr/>
          <p:nvPr/>
        </p:nvSpPr>
        <p:spPr>
          <a:xfrm>
            <a:off x="3986616" y="5715865"/>
            <a:ext cx="1981200" cy="476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/>
              <a:t>一栋楼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2015880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D3648-946D-495E-AB04-8DBB9EAE2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73050"/>
            <a:ext cx="8610600" cy="869950"/>
          </a:xfrm>
        </p:spPr>
        <p:txBody>
          <a:bodyPr>
            <a:normAutofit fontScale="90000"/>
          </a:bodyPr>
          <a:lstStyle/>
          <a:p>
            <a:r>
              <a:rPr lang="zh-CN" altLang="en-US" b="1" dirty="0"/>
              <a:t>孔子</a:t>
            </a:r>
            <a:r>
              <a:rPr lang="en-US" altLang="zh-CN" dirty="0"/>
              <a:t>--</a:t>
            </a:r>
            <a:r>
              <a:rPr lang="zh-CN" altLang="en-US" sz="2700" dirty="0"/>
              <a:t>中国古代思想家、政治家、教育家，</a:t>
            </a:r>
            <a:r>
              <a:rPr lang="zh-CN" altLang="en-US" sz="2700" dirty="0">
                <a:hlinkClick r:id="rId2"/>
              </a:rPr>
              <a:t>儒家学派</a:t>
            </a:r>
            <a:r>
              <a:rPr lang="zh-CN" altLang="en-US" sz="2700" dirty="0"/>
              <a:t>创始人</a:t>
            </a:r>
            <a:endParaRPr lang="en-US" sz="2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CC111-97A8-4077-B4A1-2778A7D1ECB3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BFE1BD-9A3C-4A34-BAC1-D3219B40DC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4191000" cy="3962400"/>
          </a:xfrm>
        </p:spPr>
        <p:txBody>
          <a:bodyPr>
            <a:normAutofit/>
          </a:bodyPr>
          <a:lstStyle/>
          <a:p>
            <a:r>
              <a:rPr lang="zh-CN" altLang="en-US" dirty="0"/>
              <a:t>孔子是当时社会上最博学者之一</a:t>
            </a:r>
            <a:endParaRPr lang="en-US" altLang="zh-CN" dirty="0"/>
          </a:p>
          <a:p>
            <a:r>
              <a:rPr lang="zh-CN" altLang="en-US" dirty="0"/>
              <a:t>后世统治者尊为孔圣人</a:t>
            </a:r>
            <a:endParaRPr lang="en-US" altLang="zh-CN" dirty="0"/>
          </a:p>
          <a:p>
            <a:r>
              <a:rPr lang="zh-CN" altLang="en-US" dirty="0"/>
              <a:t>其思想对中国和世界都有深远的影响</a:t>
            </a:r>
            <a:endParaRPr lang="en-US" altLang="zh-CN" dirty="0"/>
          </a:p>
          <a:p>
            <a:r>
              <a:rPr lang="zh-CN" altLang="en-US" dirty="0"/>
              <a:t>孔子开创</a:t>
            </a:r>
            <a:r>
              <a:rPr lang="zh-CN" altLang="en-US" dirty="0">
                <a:hlinkClick r:id="rId3"/>
              </a:rPr>
              <a:t>私人讲学</a:t>
            </a:r>
            <a:r>
              <a:rPr lang="zh-CN" altLang="en-US" dirty="0"/>
              <a:t>之风，倡导</a:t>
            </a:r>
            <a:r>
              <a:rPr lang="zh-CN" altLang="en-US" u="sng" dirty="0">
                <a:hlinkClick r:id="rId4"/>
              </a:rPr>
              <a:t>仁义礼智信</a:t>
            </a:r>
            <a:endParaRPr lang="en-US" altLang="zh-CN" dirty="0"/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AE11EE8-A455-4CAC-95DF-8B406612B6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孔子聖蹟圖.png (644×1141)">
            <a:extLst>
              <a:ext uri="{FF2B5EF4-FFF2-40B4-BE49-F238E27FC236}">
                <a16:creationId xmlns:a16="http://schemas.microsoft.com/office/drawing/2014/main" id="{AB8BF118-0D32-4382-A0D1-B320A81B0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50" y="1480284"/>
            <a:ext cx="3092250" cy="5479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4825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01058-4B39-4328-90A9-190612FCD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孔子 语录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FB9DA-B80F-4CAA-B6DA-AD99DEF3463C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hlinkClick r:id="rId2"/>
              </a:rPr>
              <a:t>https://www.youtube.com/watch?v=QIH0MyuswCg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92123E-60C5-4778-8379-B725A7C13B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2438400"/>
            <a:ext cx="4419600" cy="3581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Do not impose on others what you yourself do not desire.</a:t>
            </a:r>
          </a:p>
          <a:p>
            <a:pPr marL="0" indent="0">
              <a:buNone/>
            </a:pPr>
            <a:r>
              <a:rPr lang="en-US" dirty="0" err="1"/>
              <a:t>己所不欲，勿施于人</a:t>
            </a:r>
            <a:r>
              <a:rPr lang="en-US" dirty="0"/>
              <a:t>。</a:t>
            </a:r>
          </a:p>
          <a:p>
            <a:r>
              <a:rPr lang="en-US" dirty="0"/>
              <a:t>If I am walking with two other men, each of them will serve as my teacher</a:t>
            </a:r>
          </a:p>
          <a:p>
            <a:pPr marL="0" indent="0">
              <a:buNone/>
            </a:pPr>
            <a:r>
              <a:rPr lang="zh-CN" altLang="en-US" b="1" dirty="0"/>
              <a:t>三 人 行 ， 必 有 我 师 。 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4BA436-1E5D-4EDD-90D9-83EA3CCF8C7B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zh-CN" altLang="en-US" dirty="0"/>
              <a:t>孔子与儒家学派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D2B0A5A-0520-45B1-8DD4-F51713E9ED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zh-CN" altLang="en-US" dirty="0"/>
              <a:t>孔子语录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7799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98DE9-FDCC-42EF-8DF2-13EE1304E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孔子语录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F527A-4F36-46C9-A88F-CC2F2870DBD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err="1"/>
              <a:t>xué</a:t>
            </a:r>
            <a:r>
              <a:rPr lang="en-US" b="1" dirty="0"/>
              <a:t> </a:t>
            </a:r>
            <a:r>
              <a:rPr lang="en-US" b="1" dirty="0" err="1"/>
              <a:t>ér</a:t>
            </a:r>
            <a:r>
              <a:rPr lang="en-US" b="1" dirty="0"/>
              <a:t> </a:t>
            </a:r>
            <a:r>
              <a:rPr lang="en-US" b="1" dirty="0" err="1"/>
              <a:t>bù</a:t>
            </a:r>
            <a:r>
              <a:rPr lang="en-US" b="1" dirty="0"/>
              <a:t> </a:t>
            </a:r>
            <a:r>
              <a:rPr lang="en-US" b="1" dirty="0" err="1"/>
              <a:t>sī</a:t>
            </a:r>
            <a:r>
              <a:rPr lang="en-US" b="1" dirty="0"/>
              <a:t> </a:t>
            </a:r>
            <a:r>
              <a:rPr lang="en-US" b="1" dirty="0" err="1"/>
              <a:t>zé</a:t>
            </a:r>
            <a:r>
              <a:rPr lang="en-US" b="1" dirty="0"/>
              <a:t> </a:t>
            </a:r>
            <a:r>
              <a:rPr lang="en-US" b="1" dirty="0" err="1"/>
              <a:t>wǎng</a:t>
            </a:r>
            <a:r>
              <a:rPr lang="en-US" b="1" dirty="0"/>
              <a:t>  </a:t>
            </a:r>
            <a:r>
              <a:rPr lang="en-US" b="1" dirty="0" err="1"/>
              <a:t>sī</a:t>
            </a:r>
            <a:r>
              <a:rPr lang="en-US" b="1" dirty="0"/>
              <a:t> </a:t>
            </a:r>
            <a:r>
              <a:rPr lang="en-US" b="1" dirty="0" err="1"/>
              <a:t>ér</a:t>
            </a:r>
            <a:r>
              <a:rPr lang="en-US" b="1" dirty="0"/>
              <a:t> </a:t>
            </a:r>
            <a:r>
              <a:rPr lang="en-US" b="1" dirty="0" err="1"/>
              <a:t>bù</a:t>
            </a:r>
            <a:r>
              <a:rPr lang="en-US" b="1" dirty="0"/>
              <a:t> </a:t>
            </a:r>
            <a:r>
              <a:rPr lang="en-US" b="1" dirty="0" err="1"/>
              <a:t>xué</a:t>
            </a:r>
            <a:r>
              <a:rPr lang="en-US" b="1" dirty="0"/>
              <a:t> </a:t>
            </a:r>
            <a:r>
              <a:rPr lang="en-US" b="1" dirty="0" err="1"/>
              <a:t>zé</a:t>
            </a:r>
            <a:r>
              <a:rPr lang="en-US" b="1" dirty="0"/>
              <a:t> </a:t>
            </a:r>
            <a:r>
              <a:rPr lang="en-US" b="1" dirty="0" err="1"/>
              <a:t>dài</a:t>
            </a:r>
            <a:r>
              <a:rPr lang="en-US" b="1" dirty="0"/>
              <a:t> </a:t>
            </a:r>
            <a:br>
              <a:rPr lang="en-US" dirty="0"/>
            </a:br>
            <a:r>
              <a:rPr lang="en-US" b="1" dirty="0"/>
              <a:t> </a:t>
            </a:r>
            <a:r>
              <a:rPr lang="zh-CN" altLang="en-US" b="1" dirty="0"/>
              <a:t>学   而  不  思 则 罔</a:t>
            </a:r>
            <a:r>
              <a:rPr lang="en-US" altLang="zh-CN" b="1" dirty="0"/>
              <a:t>,    </a:t>
            </a:r>
            <a:r>
              <a:rPr lang="zh-CN" altLang="en-US" b="1" dirty="0"/>
              <a:t>思 而 不  学 则 殆</a:t>
            </a:r>
            <a:r>
              <a:rPr lang="en-US" altLang="zh-CN" b="1" dirty="0"/>
              <a:t>.</a:t>
            </a:r>
            <a:br>
              <a:rPr lang="zh-CN" altLang="en-US" dirty="0"/>
            </a:br>
            <a:r>
              <a:rPr lang="en-US" dirty="0"/>
              <a:t>Explanation:</a:t>
            </a:r>
            <a:br>
              <a:rPr lang="en-US" dirty="0"/>
            </a:br>
            <a:r>
              <a:rPr lang="zh-CN" altLang="en-US" dirty="0"/>
              <a:t>只读书却不思考</a:t>
            </a:r>
            <a:r>
              <a:rPr lang="en-US" altLang="zh-CN" dirty="0"/>
              <a:t>,</a:t>
            </a:r>
            <a:r>
              <a:rPr lang="zh-CN" altLang="en-US" dirty="0"/>
              <a:t>就会迷惑而无所适从</a:t>
            </a:r>
            <a:r>
              <a:rPr lang="en-US" altLang="zh-CN" dirty="0"/>
              <a:t>;</a:t>
            </a:r>
            <a:r>
              <a:rPr lang="zh-CN" altLang="en-US" dirty="0"/>
              <a:t>只是空想却不读书</a:t>
            </a:r>
            <a:r>
              <a:rPr lang="en-US" altLang="zh-CN" dirty="0"/>
              <a:t>,</a:t>
            </a:r>
            <a:r>
              <a:rPr lang="zh-CN" altLang="en-US" dirty="0"/>
              <a:t>就会有害</a:t>
            </a:r>
            <a:r>
              <a:rPr lang="en-US" altLang="zh-CN" dirty="0"/>
              <a:t>. </a:t>
            </a:r>
            <a:br>
              <a:rPr lang="zh-CN" altLang="en-US" dirty="0"/>
            </a:br>
            <a:r>
              <a:rPr lang="en-US" dirty="0"/>
              <a:t>To learn without thinking is labor in vain, to think without learning is desolation.</a:t>
            </a:r>
          </a:p>
          <a:p>
            <a:r>
              <a:rPr lang="en-US" b="1" dirty="0">
                <a:solidFill>
                  <a:srgbClr val="FF0000"/>
                </a:solidFill>
              </a:rPr>
              <a:t>10 Inspirational Chinese Proverbs from Confucius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https://www.writtenchinese.com/10-inspirational-chinese-proverbs-from-confucius/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1803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92C27-102F-4EA3-81B0-754D199C6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Project</a:t>
            </a:r>
            <a:r>
              <a:rPr lang="zh-CN" altLang="en-US" sz="4000" dirty="0"/>
              <a:t>课题学习</a:t>
            </a:r>
            <a:r>
              <a:rPr lang="zh-CN" altLang="en-US" dirty="0"/>
              <a:t>：</a:t>
            </a:r>
            <a:r>
              <a:rPr lang="zh-CN" altLang="en-US" b="1" dirty="0">
                <a:solidFill>
                  <a:schemeClr val="accent4"/>
                </a:solidFill>
              </a:rPr>
              <a:t>中国学生留学史</a:t>
            </a:r>
            <a:endParaRPr lang="en-US" b="1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AAE7A-9F25-4177-808B-42BF7265693E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4038600" cy="3581400"/>
          </a:xfrm>
        </p:spPr>
        <p:txBody>
          <a:bodyPr>
            <a:normAutofit fontScale="92500"/>
          </a:bodyPr>
          <a:lstStyle/>
          <a:p>
            <a:r>
              <a:rPr lang="zh-CN" altLang="en-US" dirty="0"/>
              <a:t>十九世纪中期，清朝</a:t>
            </a:r>
            <a:endParaRPr lang="en-US" altLang="zh-CN" dirty="0"/>
          </a:p>
          <a:p>
            <a:r>
              <a:rPr lang="zh-CN" altLang="en-US" dirty="0"/>
              <a:t>最早留学生</a:t>
            </a:r>
            <a:r>
              <a:rPr lang="en-US" altLang="zh-CN" dirty="0"/>
              <a:t>—1854</a:t>
            </a:r>
            <a:r>
              <a:rPr lang="zh-CN" altLang="en-US" dirty="0"/>
              <a:t>年</a:t>
            </a:r>
            <a:r>
              <a:rPr lang="en-US" altLang="zh-CN" dirty="0"/>
              <a:t>-</a:t>
            </a:r>
            <a:r>
              <a:rPr lang="zh-CN" altLang="en-US" dirty="0"/>
              <a:t>容闳</a:t>
            </a:r>
            <a:endParaRPr lang="en-US" altLang="zh-CN" dirty="0"/>
          </a:p>
          <a:p>
            <a:r>
              <a:rPr lang="en-US" altLang="zh-CN" dirty="0"/>
              <a:t>1872</a:t>
            </a:r>
            <a:r>
              <a:rPr lang="zh-CN" altLang="en-US" dirty="0"/>
              <a:t>年</a:t>
            </a:r>
            <a:r>
              <a:rPr lang="en-US" altLang="zh-CN" dirty="0"/>
              <a:t> –30 </a:t>
            </a:r>
            <a:r>
              <a:rPr lang="zh-CN" altLang="en-US" dirty="0"/>
              <a:t>名</a:t>
            </a:r>
            <a:r>
              <a:rPr lang="en-US" altLang="zh-CN" dirty="0"/>
              <a:t>10 – 16</a:t>
            </a:r>
            <a:r>
              <a:rPr lang="zh-CN" altLang="en-US" dirty="0"/>
              <a:t>岁</a:t>
            </a:r>
            <a:r>
              <a:rPr lang="en-US" altLang="zh-CN" dirty="0"/>
              <a:t>—</a:t>
            </a:r>
            <a:r>
              <a:rPr lang="zh-CN" altLang="en-US" dirty="0"/>
              <a:t>清政府</a:t>
            </a:r>
            <a:endParaRPr lang="en-US" altLang="zh-CN" dirty="0"/>
          </a:p>
          <a:p>
            <a:r>
              <a:rPr lang="zh-CN" altLang="en-US" dirty="0"/>
              <a:t>坐邮轮前往美国</a:t>
            </a:r>
            <a:endParaRPr lang="en-US" altLang="zh-CN" dirty="0"/>
          </a:p>
          <a:p>
            <a:r>
              <a:rPr lang="zh-CN" altLang="en-US" dirty="0"/>
              <a:t>持续三年，总共</a:t>
            </a:r>
            <a:r>
              <a:rPr lang="en-US" altLang="zh-CN" dirty="0"/>
              <a:t>209</a:t>
            </a:r>
            <a:r>
              <a:rPr lang="zh-CN" altLang="en-US" dirty="0"/>
              <a:t>名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0EDB7B-6C37-4A4B-9B44-42F47D52D47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zh-CN" altLang="en-US" dirty="0"/>
              <a:t>学习机械、造船、铁路、教育、外交</a:t>
            </a:r>
            <a:endParaRPr lang="en-US" altLang="zh-CN" dirty="0"/>
          </a:p>
          <a:p>
            <a:r>
              <a:rPr lang="zh-CN" altLang="en-US" dirty="0"/>
              <a:t>学习</a:t>
            </a:r>
            <a:endParaRPr lang="en-US" altLang="zh-CN" dirty="0"/>
          </a:p>
          <a:p>
            <a:r>
              <a:rPr lang="zh-CN" altLang="en-US" dirty="0"/>
              <a:t>带回国先进的技术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B8EF1C-B007-43CF-98D3-CB9978E4E7C4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zh-CN" altLang="en-US" dirty="0"/>
              <a:t>什么时候开始？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0781BBB-9773-4F23-A6F3-A80F401770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zh-CN" altLang="en-US" dirty="0"/>
              <a:t>留学的目的？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7695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5FED0-3C8C-4779-9B3F-816AC5BFA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中国留学生的历史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768EC9-9A8F-4A36-98DB-827089BE957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中国近代著名的教育家、外交家和社会活动家</a:t>
            </a:r>
            <a:endParaRPr lang="en-US" altLang="zh-CN" dirty="0"/>
          </a:p>
          <a:p>
            <a:r>
              <a:rPr lang="zh-CN" altLang="en-US" dirty="0"/>
              <a:t>创建上海江南机器制造总局</a:t>
            </a:r>
            <a:endParaRPr lang="en-US" altLang="zh-CN" dirty="0"/>
          </a:p>
          <a:p>
            <a:r>
              <a:rPr lang="zh-CN" altLang="en-US" dirty="0"/>
              <a:t>组织第一批幼童官费赴美留学</a:t>
            </a:r>
            <a:endParaRPr lang="en-US" altLang="zh-CN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043808-D9BA-4ED1-98E1-3BDD0A7542C5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zh-CN" altLang="en-US" dirty="0"/>
              <a:t>留学生之父</a:t>
            </a:r>
            <a:r>
              <a:rPr lang="en-US" altLang="zh-CN" dirty="0"/>
              <a:t>—</a:t>
            </a:r>
            <a:r>
              <a:rPr lang="zh-CN" altLang="en-US" dirty="0"/>
              <a:t>耶鲁</a:t>
            </a:r>
            <a:r>
              <a:rPr lang="en-US" altLang="zh-CN" dirty="0"/>
              <a:t>--</a:t>
            </a:r>
            <a:r>
              <a:rPr lang="en-US" b="0" dirty="0"/>
              <a:t>Yung Wing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E5E9F9E-5106-40BD-819E-5FB665C7D3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zh-CN" altLang="en-US" dirty="0"/>
              <a:t>生平简介</a:t>
            </a:r>
            <a:endParaRPr lang="en-US" dirty="0"/>
          </a:p>
        </p:txBody>
      </p:sp>
      <p:pic>
        <p:nvPicPr>
          <p:cNvPr id="1026" name="Picture 2" descr="https://bkimg.cdn.bcebos.com/pic/2fdda3cc7cd98d10d36d9c1b223fb80e7bec905b?x-bce-process=image/resize,m_lfit,w_268,limit_1/format,f_jpg">
            <a:hlinkClick r:id="rId2"/>
            <a:extLst>
              <a:ext uri="{FF2B5EF4-FFF2-40B4-BE49-F238E27FC236}">
                <a16:creationId xmlns:a16="http://schemas.microsoft.com/office/drawing/2014/main" id="{71746E0E-B0AD-4063-AD61-9497177BAA0F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73960"/>
            <a:ext cx="2971800" cy="374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1000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1077B-BC6E-4903-BCD6-4A2B4890E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AE95C1-9FF5-47EF-9337-C76249942759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F02C84-F33D-46EA-B91C-F0B3CB1C1FF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2CDD772-B869-45F0-BFC7-87328AE820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87766" y="1534427"/>
            <a:ext cx="3886200" cy="640080"/>
          </a:xfrm>
        </p:spPr>
        <p:txBody>
          <a:bodyPr>
            <a:normAutofit/>
          </a:bodyPr>
          <a:lstStyle/>
          <a:p>
            <a:r>
              <a:rPr lang="zh-CN" altLang="en-US" dirty="0"/>
              <a:t>晚年合影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775B73-59A7-47CC-8EAB-6CFB7B911421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638476" y="1524000"/>
            <a:ext cx="3476324" cy="762000"/>
          </a:xfrm>
        </p:spPr>
        <p:txBody>
          <a:bodyPr>
            <a:normAutofit/>
          </a:bodyPr>
          <a:lstStyle/>
          <a:p>
            <a:r>
              <a:rPr lang="zh-CN" altLang="en-US" dirty="0"/>
              <a:t>第一批留美学生</a:t>
            </a:r>
            <a:r>
              <a:rPr lang="en-US" altLang="zh-CN" dirty="0"/>
              <a:t>-</a:t>
            </a:r>
            <a:endParaRPr lang="en-US" dirty="0"/>
          </a:p>
        </p:txBody>
      </p:sp>
      <p:pic>
        <p:nvPicPr>
          <p:cNvPr id="2050" name="Picture 2" descr="d4628535e5dde711f975607aadefce1b9c166192 (500×330)">
            <a:extLst>
              <a:ext uri="{FF2B5EF4-FFF2-40B4-BE49-F238E27FC236}">
                <a16:creationId xmlns:a16="http://schemas.microsoft.com/office/drawing/2014/main" id="{6FB11F2C-12D3-4974-92F6-9E5961BB1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70" y="2650156"/>
            <a:ext cx="4082230" cy="269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4a36acaf2edda3cc60e5c0770ee93901213f9267 (640×453)">
            <a:extLst>
              <a:ext uri="{FF2B5EF4-FFF2-40B4-BE49-F238E27FC236}">
                <a16:creationId xmlns:a16="http://schemas.microsoft.com/office/drawing/2014/main" id="{BB7CA524-99DA-4604-AEEF-82B8C4648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345151"/>
            <a:ext cx="4305300" cy="304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75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3462E-993D-4931-9C2D-785BC0853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早期留学者的贡献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BFB94-831B-45A9-9ADA-20F3945ED185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09600" y="1600200"/>
            <a:ext cx="3886200" cy="4419600"/>
          </a:xfrm>
        </p:spPr>
        <p:txBody>
          <a:bodyPr>
            <a:normAutofit/>
          </a:bodyPr>
          <a:lstStyle/>
          <a:p>
            <a:r>
              <a:rPr lang="zh-CN" altLang="en-US" dirty="0"/>
              <a:t>大学校长</a:t>
            </a:r>
            <a:endParaRPr lang="en-US" altLang="zh-CN" dirty="0"/>
          </a:p>
          <a:p>
            <a:r>
              <a:rPr lang="zh-CN" altLang="en-US" dirty="0"/>
              <a:t>领事、外事</a:t>
            </a:r>
            <a:endParaRPr lang="en-US" altLang="zh-CN" dirty="0"/>
          </a:p>
          <a:p>
            <a:r>
              <a:rPr lang="zh-CN" altLang="en-US" dirty="0"/>
              <a:t>工矿业</a:t>
            </a:r>
            <a:endParaRPr lang="en-US" altLang="zh-CN" dirty="0"/>
          </a:p>
          <a:p>
            <a:r>
              <a:rPr lang="zh-CN" altLang="en-US" dirty="0"/>
              <a:t>铁路业</a:t>
            </a:r>
            <a:endParaRPr lang="en-US" altLang="zh-CN" dirty="0"/>
          </a:p>
          <a:p>
            <a:r>
              <a:rPr lang="zh-CN" altLang="en-US" dirty="0"/>
              <a:t>贸易</a:t>
            </a:r>
            <a:endParaRPr lang="en-US" altLang="zh-CN" dirty="0"/>
          </a:p>
          <a:p>
            <a:r>
              <a:rPr lang="zh-CN" altLang="en-US" dirty="0"/>
              <a:t>商业</a:t>
            </a:r>
            <a:endParaRPr lang="en-US" altLang="zh-CN" dirty="0"/>
          </a:p>
          <a:p>
            <a:r>
              <a:rPr lang="zh-CN" altLang="en-US" dirty="0"/>
              <a:t>海军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CD1D58-C073-43D8-89FF-671C3E2537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53552" y="1593782"/>
            <a:ext cx="4438048" cy="4502217"/>
          </a:xfrm>
        </p:spPr>
        <p:txBody>
          <a:bodyPr>
            <a:normAutofit/>
          </a:bodyPr>
          <a:lstStyle/>
          <a:p>
            <a:r>
              <a:rPr lang="en-US" altLang="zh-CN" dirty="0"/>
              <a:t>University President</a:t>
            </a:r>
          </a:p>
          <a:p>
            <a:r>
              <a:rPr lang="en-US" altLang="zh-CN" dirty="0"/>
              <a:t>Consul</a:t>
            </a:r>
            <a:r>
              <a:rPr lang="zh-CN" altLang="en-US" dirty="0"/>
              <a:t>，</a:t>
            </a:r>
            <a:r>
              <a:rPr lang="en-US" altLang="zh-CN" dirty="0" err="1"/>
              <a:t>foreignaffairs</a:t>
            </a:r>
            <a:endParaRPr lang="en-US" altLang="zh-CN" dirty="0"/>
          </a:p>
          <a:p>
            <a:r>
              <a:rPr lang="en-US" dirty="0"/>
              <a:t>Industrial &amp; mining enterprises</a:t>
            </a:r>
          </a:p>
          <a:p>
            <a:r>
              <a:rPr lang="en-US" dirty="0"/>
              <a:t>Railway industry</a:t>
            </a:r>
          </a:p>
          <a:p>
            <a:r>
              <a:rPr lang="en-US" dirty="0"/>
              <a:t>Trading </a:t>
            </a:r>
          </a:p>
          <a:p>
            <a:r>
              <a:rPr lang="en-US" dirty="0"/>
              <a:t>Business</a:t>
            </a:r>
          </a:p>
          <a:p>
            <a:r>
              <a:rPr lang="en-US" dirty="0"/>
              <a:t>Army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4086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D6610-576A-46E0-9360-5E8A3889B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0678D-D570-4EF6-8D2B-8024D1DCE75D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0EFD1E-35A7-4744-BE4C-C802924C4C2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024479-219E-45CB-8A24-BDA4CE6B6FCB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0872081-0EC8-461D-BB39-9E240FF9E1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135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0970FC9-45A5-4862-9156-B958029BB6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D68862-12FE-40E9-9357-12584EBD4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生词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B3C438-1DE6-47AE-8BA5-7F8102A814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1158" y="3515028"/>
            <a:ext cx="2810125" cy="21075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888CC6-195B-487B-AB6A-F511A549B8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610668" y="522810"/>
            <a:ext cx="3139425" cy="26266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D4D2B38-6BFE-491A-9536-54029469EE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842146" y="3373277"/>
            <a:ext cx="2911115" cy="21930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16BD6BF-C09F-4C13-8F63-5FA197AF2D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3038365" y="3555640"/>
            <a:ext cx="2724290" cy="204321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FA4C519-57C4-4CC9-9C76-2B65C0C012F1}"/>
              </a:ext>
            </a:extLst>
          </p:cNvPr>
          <p:cNvSpPr txBox="1"/>
          <p:nvPr/>
        </p:nvSpPr>
        <p:spPr>
          <a:xfrm>
            <a:off x="3473173" y="4273331"/>
            <a:ext cx="1123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9" tooltip="https://en.wikipedia.org/wiki/Air_conditionin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10" tooltip="https://creativecommons.org/licenses/by-sa/3.0/"/>
              </a:rPr>
              <a:t>CC BY-SA</a:t>
            </a:r>
            <a:endParaRPr lang="en-US" sz="9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9FC0DE-7C5D-4FDC-AC3C-C34CB8A1F050}"/>
              </a:ext>
            </a:extLst>
          </p:cNvPr>
          <p:cNvSpPr/>
          <p:nvPr/>
        </p:nvSpPr>
        <p:spPr>
          <a:xfrm>
            <a:off x="2881283" y="921004"/>
            <a:ext cx="2092560" cy="18221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/>
              <a:t>空调</a:t>
            </a:r>
            <a:endParaRPr lang="en-US" altLang="zh-CN" sz="3200" b="1" dirty="0"/>
          </a:p>
          <a:p>
            <a:pPr algn="ctr"/>
            <a:r>
              <a:rPr lang="zh-CN" altLang="en-US" sz="3200" b="1" dirty="0"/>
              <a:t>中央空调</a:t>
            </a:r>
            <a:endParaRPr lang="en-US" altLang="zh-CN" sz="3200" b="1" dirty="0"/>
          </a:p>
          <a:p>
            <a:pPr algn="ctr"/>
            <a:r>
              <a:rPr lang="zh-CN" altLang="en-US" sz="3200" b="1" dirty="0"/>
              <a:t>室内</a:t>
            </a:r>
            <a:endParaRPr lang="en-US" sz="3200" b="1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21E5441C-060B-4EAA-9CB0-D13269EBEB47}"/>
              </a:ext>
            </a:extLst>
          </p:cNvPr>
          <p:cNvSpPr/>
          <p:nvPr/>
        </p:nvSpPr>
        <p:spPr>
          <a:xfrm>
            <a:off x="5064361" y="1247595"/>
            <a:ext cx="698294" cy="128748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471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587359B-9432-4A0A-B544-7E1A1967BF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BE7263-C4AB-4F73-90FA-5E98CB5F4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09600"/>
            <a:ext cx="7620000" cy="990600"/>
          </a:xfrm>
        </p:spPr>
        <p:txBody>
          <a:bodyPr/>
          <a:lstStyle/>
          <a:p>
            <a:r>
              <a:rPr lang="zh-CN" altLang="en-US" b="1" dirty="0">
                <a:solidFill>
                  <a:schemeClr val="accent1"/>
                </a:solidFill>
              </a:rPr>
              <a:t>宿舍里有什么？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848364-2A39-4854-81C8-A6D3A3F9D6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9287" y="1634794"/>
            <a:ext cx="3787079" cy="38725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A33CA5C-359E-4A3E-AF5E-380DA95575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081081" y="1669389"/>
            <a:ext cx="3942224" cy="383792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CD3970F-743A-4167-A191-5C26DEA0EB39}"/>
              </a:ext>
            </a:extLst>
          </p:cNvPr>
          <p:cNvSpPr txBox="1"/>
          <p:nvPr/>
        </p:nvSpPr>
        <p:spPr>
          <a:xfrm>
            <a:off x="-2521725" y="8809237"/>
            <a:ext cx="211974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://www.thelovelyside.com/2011/03/annas-lovely-thrifty-room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-nc-nd/3.0/"/>
              </a:rPr>
              <a:t>CC BY-NC-ND</a:t>
            </a:r>
            <a:endParaRPr lang="en-US" sz="90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6DC0FA8-9AE0-472D-A480-81FA810C44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-7799208" y="2743200"/>
            <a:ext cx="6668368" cy="715773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DCDBAF9-FE2F-4914-9F25-7DEB9D9C62FA}"/>
              </a:ext>
            </a:extLst>
          </p:cNvPr>
          <p:cNvSpPr txBox="1"/>
          <p:nvPr/>
        </p:nvSpPr>
        <p:spPr>
          <a:xfrm>
            <a:off x="762000" y="6611324"/>
            <a:ext cx="66683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8" tooltip="https://www.tipwiki.net/wiki/Few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9" tooltip="https://creativecommons.org/licenses/by-sa/3.0/"/>
              </a:rPr>
              <a:t>CC BY-SA</a:t>
            </a:r>
            <a:endParaRPr lang="en-US" sz="9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B5ADE2-96D3-4A8D-ADB0-7ADB1575050F}"/>
              </a:ext>
            </a:extLst>
          </p:cNvPr>
          <p:cNvSpPr txBox="1"/>
          <p:nvPr/>
        </p:nvSpPr>
        <p:spPr>
          <a:xfrm>
            <a:off x="1791475" y="6542135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10" tooltip="https://en.wikipedia.org/wiki/Emergency_preparedness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9" tooltip="https://creativecommons.org/licenses/by-sa/3.0/"/>
              </a:rPr>
              <a:t>CC BY-SA</a:t>
            </a:r>
            <a:endParaRPr lang="en-US" sz="9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DC3540F-A796-446A-917B-E52D8F11AD66}"/>
              </a:ext>
            </a:extLst>
          </p:cNvPr>
          <p:cNvSpPr/>
          <p:nvPr/>
        </p:nvSpPr>
        <p:spPr>
          <a:xfrm>
            <a:off x="5158653" y="5756606"/>
            <a:ext cx="3787079" cy="8201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/>
              <a:t>五斗橱、衣柜</a:t>
            </a:r>
            <a:endParaRPr lang="en-US" sz="3200" b="1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8F2515E-8007-4B73-9116-DD890218544A}"/>
              </a:ext>
            </a:extLst>
          </p:cNvPr>
          <p:cNvSpPr/>
          <p:nvPr/>
        </p:nvSpPr>
        <p:spPr>
          <a:xfrm>
            <a:off x="649287" y="5791200"/>
            <a:ext cx="3787079" cy="8201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/>
              <a:t>被子、毯子、枕头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729087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C8D06-E9B0-49DF-A58F-752D85F18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生词：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A9868D-D354-4CBB-8498-843988D888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B8DB5F-2A4C-41BF-8FA6-7965D26372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272944" y="1641160"/>
            <a:ext cx="3571875" cy="41690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E2ACB6-C57A-4295-9AE6-C06A1C2F32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87946" y="1581223"/>
            <a:ext cx="3884054" cy="41690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0698659-1B62-486C-9749-C7859A9B5DF9}"/>
              </a:ext>
            </a:extLst>
          </p:cNvPr>
          <p:cNvSpPr/>
          <p:nvPr/>
        </p:nvSpPr>
        <p:spPr>
          <a:xfrm>
            <a:off x="763073" y="5942524"/>
            <a:ext cx="3733800" cy="5601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/>
              <a:t>柜子、床、书桌</a:t>
            </a:r>
            <a:endParaRPr lang="en-US" sz="36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A427BB-7338-4879-8B25-26A439813297}"/>
              </a:ext>
            </a:extLst>
          </p:cNvPr>
          <p:cNvSpPr/>
          <p:nvPr/>
        </p:nvSpPr>
        <p:spPr>
          <a:xfrm>
            <a:off x="763073" y="5947337"/>
            <a:ext cx="3733800" cy="5601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/>
              <a:t>柜子、床、书桌</a:t>
            </a:r>
            <a:endParaRPr lang="en-US" sz="36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3334AE-529C-4E19-AB63-EC8C554DFC53}"/>
              </a:ext>
            </a:extLst>
          </p:cNvPr>
          <p:cNvSpPr/>
          <p:nvPr/>
        </p:nvSpPr>
        <p:spPr>
          <a:xfrm>
            <a:off x="5195887" y="5897479"/>
            <a:ext cx="3733800" cy="5601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/>
              <a:t>衣柜、壁橱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30433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D555F-1A44-4D49-8C31-EFF6E4663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生词：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78C923-7B6C-4AE6-A0F6-B536652F74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8153400" cy="452628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BF8FF6-9095-4E57-B6D9-0C9578EE73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14400" y="1600199"/>
            <a:ext cx="2590800" cy="45712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87AF043-2A32-4122-98F7-0C726B700617}"/>
              </a:ext>
            </a:extLst>
          </p:cNvPr>
          <p:cNvSpPr/>
          <p:nvPr/>
        </p:nvSpPr>
        <p:spPr>
          <a:xfrm>
            <a:off x="3505200" y="1600200"/>
            <a:ext cx="2057400" cy="13752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/>
              <a:t>橱柜</a:t>
            </a:r>
            <a:endParaRPr lang="en-US" altLang="zh-CN" sz="3600" b="1" dirty="0"/>
          </a:p>
          <a:p>
            <a:pPr algn="ctr"/>
            <a:r>
              <a:rPr lang="zh-CN" altLang="en-US" sz="3600" b="1" dirty="0"/>
              <a:t>储藏柜</a:t>
            </a:r>
            <a:endParaRPr lang="en-US" sz="36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CB28E4-E437-4DEC-A291-A791DB69A0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191000" y="3771141"/>
            <a:ext cx="4572000" cy="24003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5772FD5-E9DF-4207-8D4D-1EBF6390CEE2}"/>
              </a:ext>
            </a:extLst>
          </p:cNvPr>
          <p:cNvSpPr txBox="1"/>
          <p:nvPr/>
        </p:nvSpPr>
        <p:spPr>
          <a:xfrm>
            <a:off x="4648200" y="5264040"/>
            <a:ext cx="4114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://www.thelovelyside.com/2014/02/studio-apartment-spotlight-clean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-nc-nd/3.0/"/>
              </a:rPr>
              <a:t>CC BY-NC-ND</a:t>
            </a:r>
            <a:endParaRPr lang="en-US" sz="9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501A9F-81D9-49BD-B3E5-8CC0FEDA2B42}"/>
              </a:ext>
            </a:extLst>
          </p:cNvPr>
          <p:cNvSpPr/>
          <p:nvPr/>
        </p:nvSpPr>
        <p:spPr>
          <a:xfrm>
            <a:off x="6512560" y="1649460"/>
            <a:ext cx="2057400" cy="13752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/>
              <a:t>书架</a:t>
            </a:r>
            <a:endParaRPr lang="en-US" altLang="zh-CN" sz="3600" b="1" dirty="0"/>
          </a:p>
          <a:p>
            <a:pPr algn="ctr"/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614533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B0513-CBAD-414D-A949-53C8F9C35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生词：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D98587-F8A0-4946-8D78-1E0DB8E057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382274" y="11811000"/>
            <a:ext cx="3542525" cy="33419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DCE419-821B-4F67-8141-DFA6AA4CF4E9}"/>
              </a:ext>
            </a:extLst>
          </p:cNvPr>
          <p:cNvSpPr txBox="1"/>
          <p:nvPr/>
        </p:nvSpPr>
        <p:spPr>
          <a:xfrm>
            <a:off x="-2521725" y="8809237"/>
            <a:ext cx="211974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www.thelovelyside.com/2011/03/annas-lovely-thrifty-room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nd/3.0/"/>
              </a:rPr>
              <a:t>CC BY-NC-ND</a:t>
            </a:r>
            <a:endParaRPr lang="en-US" sz="9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6DB617-7EAE-4C87-BAB4-E15932682A21}"/>
              </a:ext>
            </a:extLst>
          </p:cNvPr>
          <p:cNvSpPr txBox="1"/>
          <p:nvPr/>
        </p:nvSpPr>
        <p:spPr>
          <a:xfrm>
            <a:off x="762000" y="6611324"/>
            <a:ext cx="66683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5" tooltip="https://www.tipwiki.net/wiki/Few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6" tooltip="https://creativecommons.org/licenses/by-sa/3.0/"/>
              </a:rPr>
              <a:t>CC BY-SA</a:t>
            </a:r>
            <a:endParaRPr lang="en-US" sz="9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85AC69-ABB5-402A-BFC8-DB5AA64A9D6A}"/>
              </a:ext>
            </a:extLst>
          </p:cNvPr>
          <p:cNvSpPr/>
          <p:nvPr/>
        </p:nvSpPr>
        <p:spPr>
          <a:xfrm>
            <a:off x="3787170" y="1630001"/>
            <a:ext cx="1569660" cy="120032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</a:rPr>
              <a:t>洗衣机</a:t>
            </a:r>
            <a:endParaRPr lang="en-US" altLang="zh-CN" sz="3600" b="1" dirty="0">
              <a:solidFill>
                <a:schemeClr val="bg1"/>
              </a:solidFill>
            </a:endParaRPr>
          </a:p>
          <a:p>
            <a:r>
              <a:rPr lang="zh-CN" altLang="en-US" sz="3600" b="1" dirty="0">
                <a:solidFill>
                  <a:schemeClr val="bg1"/>
                </a:solidFill>
              </a:rPr>
              <a:t>洗衣房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AD25033-7E03-43D8-876E-BFD32217E7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28600" y="1600200"/>
            <a:ext cx="3432277" cy="501112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B551A8F-FBF2-4420-B9F3-27FF343D316E}"/>
              </a:ext>
            </a:extLst>
          </p:cNvPr>
          <p:cNvSpPr txBox="1"/>
          <p:nvPr/>
        </p:nvSpPr>
        <p:spPr>
          <a:xfrm>
            <a:off x="-13465652" y="27290560"/>
            <a:ext cx="78934" cy="604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8" tooltip="http://www.thepeakoftreschic.com/2015/02/the-10-chicest-laundry-rooms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9" tooltip="https://creativecommons.org/licenses/by/3.0/"/>
              </a:rPr>
              <a:t>CC BY</a:t>
            </a:r>
            <a:endParaRPr lang="en-US" sz="90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F9E19F0-18BB-4554-8A2A-BE67EC63AA1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4173635" y="2987510"/>
            <a:ext cx="3959801" cy="3468126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07831E60-4EAA-4C87-A02A-E29CF63A1853}"/>
              </a:ext>
            </a:extLst>
          </p:cNvPr>
          <p:cNvSpPr/>
          <p:nvPr/>
        </p:nvSpPr>
        <p:spPr>
          <a:xfrm>
            <a:off x="6248400" y="1630001"/>
            <a:ext cx="1885036" cy="116399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/>
              <a:t>烘干机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502429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1777B-9C29-4640-AE97-4E55A5D97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800" b="1" dirty="0"/>
              <a:t>动词：</a:t>
            </a:r>
            <a:endParaRPr lang="en-US" sz="4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0CE46-D794-42AB-82DE-87164DC360F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CN" altLang="en-US" dirty="0"/>
              <a:t>（桌上）摆 著</a:t>
            </a:r>
            <a:r>
              <a:rPr lang="en-US" altLang="zh-CN" dirty="0"/>
              <a:t>:      </a:t>
            </a:r>
            <a:r>
              <a:rPr lang="zh-CN" altLang="en-US" dirty="0"/>
              <a:t>镜框、古董、花盆</a:t>
            </a:r>
            <a:endParaRPr lang="en-US" altLang="zh-CN" dirty="0"/>
          </a:p>
          <a:p>
            <a:r>
              <a:rPr lang="zh-CN" altLang="en-US" dirty="0"/>
              <a:t>（地上、床上）放着：</a:t>
            </a:r>
            <a:r>
              <a:rPr lang="en-US" altLang="zh-CN" dirty="0"/>
              <a:t>	</a:t>
            </a:r>
            <a:r>
              <a:rPr lang="zh-CN" altLang="en-US" dirty="0"/>
              <a:t>书包、衣服、鞋子</a:t>
            </a:r>
            <a:endParaRPr lang="en-US" altLang="zh-CN" dirty="0"/>
          </a:p>
          <a:p>
            <a:r>
              <a:rPr lang="zh-CN" altLang="en-US" dirty="0"/>
              <a:t>（墙上）挂着： 海报、油画、工艺品、镜框</a:t>
            </a:r>
            <a:endParaRPr lang="en-US" altLang="zh-CN" dirty="0"/>
          </a:p>
          <a:p>
            <a:r>
              <a:rPr lang="zh-CN" altLang="en-US" dirty="0"/>
              <a:t>（屋顶）吊着： 灯、风扇、灯笼</a:t>
            </a:r>
            <a:endParaRPr lang="en-US" altLang="zh-CN" dirty="0"/>
          </a:p>
          <a:p>
            <a:r>
              <a:rPr lang="zh-CN" altLang="en-US" dirty="0"/>
              <a:t>（墙上）贴着：</a:t>
            </a:r>
            <a:r>
              <a:rPr lang="en-US" altLang="zh-CN" dirty="0"/>
              <a:t>	</a:t>
            </a:r>
            <a:r>
              <a:rPr lang="zh-CN" altLang="en-US" dirty="0"/>
              <a:t>画、照片、墙纸</a:t>
            </a:r>
            <a:endParaRPr lang="en-US" altLang="zh-C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87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D233C-F23F-4FE6-A873-1458886BD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70C0"/>
                </a:solidFill>
              </a:rPr>
              <a:t>请描写一下你居住的地方：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21FCA-0D7F-4F3E-A048-022B1589E2A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CN" altLang="en-US" dirty="0"/>
              <a:t>家具</a:t>
            </a:r>
            <a:endParaRPr lang="en-US" altLang="zh-CN" dirty="0"/>
          </a:p>
          <a:p>
            <a:r>
              <a:rPr lang="zh-CN" altLang="en-US" dirty="0"/>
              <a:t>位置</a:t>
            </a:r>
            <a:endParaRPr lang="en-US" altLang="zh-CN" dirty="0"/>
          </a:p>
          <a:p>
            <a:r>
              <a:rPr lang="zh-CN" altLang="en-US" dirty="0"/>
              <a:t>门、窗</a:t>
            </a:r>
            <a:endParaRPr lang="en-US" altLang="zh-CN" dirty="0"/>
          </a:p>
          <a:p>
            <a:r>
              <a:rPr lang="zh-CN" altLang="en-US" dirty="0"/>
              <a:t>用动词：摆、放、挂、帖</a:t>
            </a:r>
            <a:r>
              <a:rPr lang="en-US" altLang="zh-CN" dirty="0"/>
              <a:t>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4460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5244</TotalTime>
  <Words>1254</Words>
  <Application>Microsoft Office PowerPoint</Application>
  <PresentationFormat>On-screen Show (4:3)</PresentationFormat>
  <Paragraphs>155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华文仿宋</vt:lpstr>
      <vt:lpstr>Arial</vt:lpstr>
      <vt:lpstr>Cambria Math</vt:lpstr>
      <vt:lpstr>Tw Cen MT</vt:lpstr>
      <vt:lpstr>Wingdings</vt:lpstr>
      <vt:lpstr>Wingdings 2</vt:lpstr>
      <vt:lpstr>Median</vt:lpstr>
      <vt:lpstr>第二课  宿舍</vt:lpstr>
      <vt:lpstr>生词：</vt:lpstr>
      <vt:lpstr>生词</vt:lpstr>
      <vt:lpstr>宿舍里有什么？</vt:lpstr>
      <vt:lpstr>生词：</vt:lpstr>
      <vt:lpstr>生词：</vt:lpstr>
      <vt:lpstr>生词：</vt:lpstr>
      <vt:lpstr>动词：</vt:lpstr>
      <vt:lpstr>请描写一下你居住的地方：</vt:lpstr>
      <vt:lpstr>Word and phrases 组词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复习(程度词语）：这么、那么、极了、真</vt:lpstr>
      <vt:lpstr>复习：比、比较</vt:lpstr>
      <vt:lpstr>孔子--中国古代思想家、政治家、教育家，儒家学派创始人</vt:lpstr>
      <vt:lpstr>孔子 语录</vt:lpstr>
      <vt:lpstr>孔子语录</vt:lpstr>
      <vt:lpstr>Project课题学习：中国学生留学史</vt:lpstr>
      <vt:lpstr>中国留学生的历史</vt:lpstr>
      <vt:lpstr>PowerPoint Presentation</vt:lpstr>
      <vt:lpstr>早期留学者的贡献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第一课  开学</dc:title>
  <dc:creator>alin</dc:creator>
  <cp:lastModifiedBy>Anita Lin</cp:lastModifiedBy>
  <cp:revision>37</cp:revision>
  <dcterms:created xsi:type="dcterms:W3CDTF">2011-09-07T21:36:45Z</dcterms:created>
  <dcterms:modified xsi:type="dcterms:W3CDTF">2020-09-10T06:40:58Z</dcterms:modified>
</cp:coreProperties>
</file>