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31" autoAdjust="0"/>
    <p:restoredTop sz="94660"/>
  </p:normalViewPr>
  <p:slideViewPr>
    <p:cSldViewPr>
      <p:cViewPr>
        <p:scale>
          <a:sx n="100" d="100"/>
          <a:sy n="100" d="100"/>
        </p:scale>
        <p:origin x="42" y="-6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8C85-736F-40F4-B1B2-0350FE622C92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AC68-9EC2-4EC8-BFC8-956E29DD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815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8C85-736F-40F4-B1B2-0350FE622C92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AC68-9EC2-4EC8-BFC8-956E29DD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491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8C85-736F-40F4-B1B2-0350FE622C92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AC68-9EC2-4EC8-BFC8-956E29DDC94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3386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8C85-736F-40F4-B1B2-0350FE622C92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AC68-9EC2-4EC8-BFC8-956E29DD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801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8C85-736F-40F4-B1B2-0350FE622C92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AC68-9EC2-4EC8-BFC8-956E29DDC94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2842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8C85-736F-40F4-B1B2-0350FE622C92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AC68-9EC2-4EC8-BFC8-956E29DD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89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8C85-736F-40F4-B1B2-0350FE622C92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AC68-9EC2-4EC8-BFC8-956E29DD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059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8C85-736F-40F4-B1B2-0350FE622C92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AC68-9EC2-4EC8-BFC8-956E29DD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88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8C85-736F-40F4-B1B2-0350FE622C92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AC68-9EC2-4EC8-BFC8-956E29DD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95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8C85-736F-40F4-B1B2-0350FE622C92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AC68-9EC2-4EC8-BFC8-956E29DD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8C85-736F-40F4-B1B2-0350FE622C92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AC68-9EC2-4EC8-BFC8-956E29DD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793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8C85-736F-40F4-B1B2-0350FE622C92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AC68-9EC2-4EC8-BFC8-956E29DD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033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8C85-736F-40F4-B1B2-0350FE622C92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AC68-9EC2-4EC8-BFC8-956E29DD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17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8C85-736F-40F4-B1B2-0350FE622C92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AC68-9EC2-4EC8-BFC8-956E29DD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46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8C85-736F-40F4-B1B2-0350FE622C92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AC68-9EC2-4EC8-BFC8-956E29DD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396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8C85-736F-40F4-B1B2-0350FE622C92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AC68-9EC2-4EC8-BFC8-956E29DD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679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C8C85-736F-40F4-B1B2-0350FE622C92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F5FAC68-9EC2-4EC8-BFC8-956E29DDC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9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838200"/>
            <a:ext cx="5029200" cy="29718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6600" b="1" dirty="0" smtClean="0">
                <a:solidFill>
                  <a:schemeClr val="tx1"/>
                </a:solidFill>
              </a:rPr>
              <a:t/>
            </a:r>
            <a:br>
              <a:rPr lang="en-US" altLang="zh-CN" sz="6600" b="1" dirty="0" smtClean="0">
                <a:solidFill>
                  <a:schemeClr val="tx1"/>
                </a:solidFill>
              </a:rPr>
            </a:br>
            <a:r>
              <a:rPr lang="en-US" altLang="zh-CN" sz="6600" b="1" dirty="0">
                <a:solidFill>
                  <a:schemeClr val="tx1"/>
                </a:solidFill>
              </a:rPr>
              <a:t/>
            </a:r>
            <a:br>
              <a:rPr lang="en-US" altLang="zh-CN" sz="6600" b="1" dirty="0">
                <a:solidFill>
                  <a:schemeClr val="tx1"/>
                </a:solidFill>
              </a:rPr>
            </a:br>
            <a:r>
              <a:rPr lang="zh-CN" altLang="en-US" sz="6600" b="1" dirty="0" smtClean="0">
                <a:solidFill>
                  <a:schemeClr val="tx1"/>
                </a:solidFill>
              </a:rPr>
              <a:t>第七课</a:t>
            </a:r>
            <a:r>
              <a:rPr lang="en-US" altLang="zh-CN" sz="6600" b="1" dirty="0" smtClean="0">
                <a:solidFill>
                  <a:schemeClr val="tx1"/>
                </a:solidFill>
              </a:rPr>
              <a:t/>
            </a:r>
            <a:br>
              <a:rPr lang="en-US" altLang="zh-CN" sz="6600" b="1" dirty="0" smtClean="0">
                <a:solidFill>
                  <a:schemeClr val="tx1"/>
                </a:solidFill>
              </a:rPr>
            </a:br>
            <a:r>
              <a:rPr lang="zh-CN" altLang="en-US" sz="6600" b="1" dirty="0" smtClean="0">
                <a:solidFill>
                  <a:schemeClr val="tx1"/>
                </a:solidFill>
              </a:rPr>
              <a:t>电</a:t>
            </a:r>
            <a:r>
              <a:rPr lang="zh-CN" altLang="en-US" sz="6600" b="1" dirty="0">
                <a:solidFill>
                  <a:schemeClr val="tx1"/>
                </a:solidFill>
              </a:rPr>
              <a:t>脑和网络</a:t>
            </a:r>
            <a:r>
              <a:rPr lang="en-US" altLang="zh-CN" sz="6600" b="1" dirty="0" smtClean="0">
                <a:solidFill>
                  <a:schemeClr val="tx1"/>
                </a:solidFill>
              </a:rPr>
              <a:t/>
            </a:r>
            <a:br>
              <a:rPr lang="en-US" altLang="zh-CN" sz="6600" b="1" dirty="0" smtClean="0">
                <a:solidFill>
                  <a:schemeClr val="tx1"/>
                </a:solidFill>
              </a:rPr>
            </a:b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catlist name=internet orderby=created order=desc date=yes comments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0915" y="2667000"/>
            <a:ext cx="3381884" cy="325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08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几乎  </a:t>
            </a:r>
            <a:r>
              <a:rPr lang="en-US" altLang="zh-CN" dirty="0" smtClean="0"/>
              <a:t>almost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52600"/>
            <a:ext cx="7010401" cy="3880773"/>
          </a:xfrm>
        </p:spPr>
        <p:txBody>
          <a:bodyPr>
            <a:normAutofit/>
          </a:bodyPr>
          <a:lstStyle/>
          <a:p>
            <a:r>
              <a:rPr lang="zh-CN" altLang="en-US" sz="3200" dirty="0" smtClean="0"/>
              <a:t>他是球迷，</a:t>
            </a:r>
            <a:r>
              <a:rPr lang="zh-CN" altLang="en-US" sz="3200" dirty="0" smtClean="0">
                <a:solidFill>
                  <a:srgbClr val="FF0000"/>
                </a:solidFill>
              </a:rPr>
              <a:t>几乎</a:t>
            </a:r>
            <a:r>
              <a:rPr lang="zh-CN" altLang="en-US" sz="3200" dirty="0" smtClean="0"/>
              <a:t>每场比赛都看。</a:t>
            </a:r>
            <a:endParaRPr lang="en-US" altLang="zh-CN" sz="3200" dirty="0" smtClean="0"/>
          </a:p>
          <a:p>
            <a:endParaRPr lang="en-US" altLang="zh-CN" sz="3200" dirty="0" smtClean="0"/>
          </a:p>
          <a:p>
            <a:r>
              <a:rPr lang="zh-CN" altLang="en-US" sz="3200" dirty="0"/>
              <a:t>他玩游</a:t>
            </a:r>
            <a:r>
              <a:rPr lang="zh-CN" altLang="en-US" sz="3200" dirty="0" smtClean="0"/>
              <a:t>戏上瘾，</a:t>
            </a:r>
            <a:r>
              <a:rPr lang="zh-CN" altLang="en-US" sz="3200" dirty="0" smtClean="0">
                <a:solidFill>
                  <a:srgbClr val="FF0000"/>
                </a:solidFill>
              </a:rPr>
              <a:t>几乎</a:t>
            </a:r>
            <a:r>
              <a:rPr lang="zh-CN" altLang="en-US" sz="3200" dirty="0" smtClean="0"/>
              <a:t>从早到晚都在电脑上</a:t>
            </a:r>
            <a:r>
              <a:rPr lang="en-US" altLang="zh-CN" sz="3200" dirty="0" smtClean="0"/>
              <a:t>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3114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看起来  </a:t>
            </a:r>
            <a:r>
              <a:rPr lang="en-US" altLang="zh-CN" dirty="0" smtClean="0"/>
              <a:t>it seems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/>
              <a:t>她</a:t>
            </a:r>
            <a:r>
              <a:rPr lang="zh-CN" altLang="en-US" sz="3200" dirty="0" smtClean="0">
                <a:solidFill>
                  <a:srgbClr val="FF0000"/>
                </a:solidFill>
              </a:rPr>
              <a:t>看起来</a:t>
            </a:r>
            <a:r>
              <a:rPr lang="zh-CN" altLang="en-US" sz="3200" dirty="0" smtClean="0"/>
              <a:t>心情不好，怎么啦？</a:t>
            </a:r>
            <a:endParaRPr lang="en-US" altLang="zh-CN" sz="3200" dirty="0" smtClean="0"/>
          </a:p>
          <a:p>
            <a:endParaRPr lang="en-US" altLang="zh-CN" sz="3200" dirty="0" smtClean="0"/>
          </a:p>
          <a:p>
            <a:r>
              <a:rPr lang="zh-CN" altLang="en-US" sz="3200" dirty="0"/>
              <a:t>天</a:t>
            </a:r>
            <a:r>
              <a:rPr lang="zh-CN" altLang="en-US" sz="3200" dirty="0" smtClean="0"/>
              <a:t>气不好，</a:t>
            </a:r>
            <a:r>
              <a:rPr lang="zh-CN" altLang="en-US" sz="3200" dirty="0" smtClean="0">
                <a:solidFill>
                  <a:srgbClr val="FF0000"/>
                </a:solidFill>
              </a:rPr>
              <a:t>看起来</a:t>
            </a:r>
            <a:r>
              <a:rPr lang="zh-CN" altLang="en-US" sz="3200" dirty="0" smtClean="0"/>
              <a:t>我们不能去公园了。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727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听起来   </a:t>
            </a:r>
            <a:r>
              <a:rPr lang="en-US" altLang="zh-CN" dirty="0"/>
              <a:t>it </a:t>
            </a:r>
            <a:r>
              <a:rPr lang="en-US" altLang="zh-CN" dirty="0" smtClean="0"/>
              <a:t>sounds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261" y="1752600"/>
            <a:ext cx="7315201" cy="3880773"/>
          </a:xfrm>
        </p:spPr>
        <p:txBody>
          <a:bodyPr>
            <a:normAutofit/>
          </a:bodyPr>
          <a:lstStyle/>
          <a:p>
            <a:r>
              <a:rPr lang="zh-CN" altLang="en-US" sz="3200" dirty="0" smtClean="0"/>
              <a:t>你的歌声</a:t>
            </a:r>
            <a:r>
              <a:rPr lang="zh-CN" altLang="en-US" sz="3200" dirty="0" smtClean="0">
                <a:solidFill>
                  <a:srgbClr val="FF0000"/>
                </a:solidFill>
              </a:rPr>
              <a:t>听起来</a:t>
            </a:r>
            <a:r>
              <a:rPr lang="zh-CN" altLang="en-US" sz="3200" dirty="0" smtClean="0"/>
              <a:t>不错，参加合唱团吧！</a:t>
            </a:r>
            <a:endParaRPr lang="en-US" altLang="zh-CN" sz="3200" dirty="0" smtClean="0"/>
          </a:p>
          <a:p>
            <a:r>
              <a:rPr lang="zh-CN" altLang="en-US" sz="3200" dirty="0"/>
              <a:t>电</a:t>
            </a:r>
            <a:r>
              <a:rPr lang="zh-CN" altLang="en-US" sz="3200" dirty="0" smtClean="0"/>
              <a:t>视里</a:t>
            </a:r>
            <a:r>
              <a:rPr lang="zh-CN" altLang="en-US" sz="3200" smtClean="0"/>
              <a:t>在放放毛衣的广</a:t>
            </a:r>
            <a:r>
              <a:rPr lang="zh-CN" altLang="en-US" sz="3200" dirty="0" smtClean="0"/>
              <a:t>告，</a:t>
            </a:r>
            <a:r>
              <a:rPr lang="zh-CN" altLang="en-US" sz="3200" dirty="0" smtClean="0">
                <a:solidFill>
                  <a:srgbClr val="FF0000"/>
                </a:solidFill>
              </a:rPr>
              <a:t>听起</a:t>
            </a:r>
            <a:r>
              <a:rPr lang="zh-CN" altLang="en-US" sz="3200" smtClean="0">
                <a:solidFill>
                  <a:srgbClr val="FF0000"/>
                </a:solidFill>
              </a:rPr>
              <a:t>来</a:t>
            </a:r>
            <a:r>
              <a:rPr lang="zh-CN" altLang="en-US" sz="3200" smtClean="0"/>
              <a:t>这些毛衣不但便宜而且质量也好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304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696201" cy="1320800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甚</a:t>
            </a:r>
            <a:r>
              <a:rPr lang="zh-CN" altLang="en-US" dirty="0" smtClean="0"/>
              <a:t>至   </a:t>
            </a:r>
            <a:r>
              <a:rPr lang="en-US" altLang="zh-CN" dirty="0" err="1" smtClean="0"/>
              <a:t>conjuction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chemeClr val="tx1"/>
                </a:solidFill>
              </a:rPr>
              <a:t>is used to single out an item for emphasis in order to stress the </a:t>
            </a:r>
            <a:r>
              <a:rPr lang="en-US" altLang="zh-CN" dirty="0" err="1" smtClean="0">
                <a:solidFill>
                  <a:schemeClr val="tx1"/>
                </a:solidFill>
              </a:rPr>
              <a:t>speake’s</a:t>
            </a:r>
            <a:r>
              <a:rPr lang="en-US" altLang="zh-CN" dirty="0" smtClean="0">
                <a:solidFill>
                  <a:schemeClr val="tx1"/>
                </a:solidFill>
              </a:rPr>
              <a:t> point of view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667000"/>
            <a:ext cx="7772400" cy="3374363"/>
          </a:xfrm>
        </p:spPr>
        <p:txBody>
          <a:bodyPr>
            <a:normAutofit/>
          </a:bodyPr>
          <a:lstStyle/>
          <a:p>
            <a:r>
              <a:rPr lang="zh-CN" altLang="en-US" sz="3600" dirty="0" smtClean="0"/>
              <a:t>她很会做菜，</a:t>
            </a:r>
            <a:r>
              <a:rPr lang="zh-CN" altLang="en-US" sz="3600" dirty="0" smtClean="0">
                <a:solidFill>
                  <a:srgbClr val="FF0000"/>
                </a:solidFill>
              </a:rPr>
              <a:t>甚至</a:t>
            </a:r>
            <a:r>
              <a:rPr lang="zh-CN" altLang="en-US" sz="3600" dirty="0" smtClean="0"/>
              <a:t>连法国菜都会做。</a:t>
            </a:r>
            <a:endParaRPr lang="en-US" altLang="zh-CN" sz="3600" dirty="0" smtClean="0"/>
          </a:p>
          <a:p>
            <a:endParaRPr lang="en-US" altLang="zh-CN" sz="3600" dirty="0" smtClean="0"/>
          </a:p>
          <a:p>
            <a:r>
              <a:rPr lang="zh-CN" altLang="en-US" sz="3600" dirty="0"/>
              <a:t>弟</a:t>
            </a:r>
            <a:r>
              <a:rPr lang="zh-CN" altLang="en-US" sz="3600" dirty="0" smtClean="0"/>
              <a:t>弟才五岁，不但会说中文，</a:t>
            </a:r>
            <a:r>
              <a:rPr lang="zh-CN" altLang="en-US" sz="3600" dirty="0" smtClean="0">
                <a:solidFill>
                  <a:srgbClr val="FF0000"/>
                </a:solidFill>
              </a:rPr>
              <a:t>甚至</a:t>
            </a:r>
            <a:r>
              <a:rPr lang="zh-CN" altLang="en-US" sz="3600" dirty="0" smtClean="0"/>
              <a:t>连英文也会说。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0164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609600"/>
            <a:ext cx="7772400" cy="4953000"/>
          </a:xfrm>
        </p:spPr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 smtClean="0"/>
              <a:t>Potential Complements</a:t>
            </a:r>
            <a:r>
              <a:rPr lang="zh-CN" altLang="en-US" dirty="0" smtClean="0"/>
              <a:t>：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A. verb + </a:t>
            </a:r>
            <a:r>
              <a:rPr lang="zh-CN" altLang="en-US" sz="2400" dirty="0" smtClean="0"/>
              <a:t>得</a:t>
            </a:r>
            <a:r>
              <a:rPr lang="en-US" altLang="zh-CN" sz="2400" dirty="0" smtClean="0"/>
              <a:t>/</a:t>
            </a:r>
            <a:r>
              <a:rPr lang="zh-CN" altLang="en-US" sz="2400" dirty="0" smtClean="0"/>
              <a:t>不</a:t>
            </a:r>
            <a:r>
              <a:rPr lang="zh-CN" altLang="en-US" dirty="0" smtClean="0"/>
              <a:t> </a:t>
            </a:r>
            <a:r>
              <a:rPr lang="en-US" altLang="zh-CN" sz="2400" dirty="0" smtClean="0"/>
              <a:t>+ resultative complements/ directional complements</a:t>
            </a:r>
            <a:br>
              <a:rPr lang="en-US" altLang="zh-CN" sz="2400" dirty="0" smtClean="0"/>
            </a:br>
            <a:r>
              <a:rPr lang="en-US" altLang="zh-CN" sz="2400" dirty="0" smtClean="0"/>
              <a:t>     </a:t>
            </a:r>
            <a:r>
              <a:rPr lang="en-US" altLang="zh-CN" sz="2400" dirty="0" smtClean="0">
                <a:solidFill>
                  <a:schemeClr val="tx1"/>
                </a:solidFill>
              </a:rPr>
              <a:t>	</a:t>
            </a:r>
            <a:r>
              <a:rPr lang="en-US" altLang="zh-CN" dirty="0" smtClean="0">
                <a:solidFill>
                  <a:schemeClr val="tx1"/>
                </a:solidFill>
              </a:rPr>
              <a:t>--</a:t>
            </a:r>
            <a:r>
              <a:rPr lang="zh-CN" altLang="en-US" dirty="0" smtClean="0">
                <a:solidFill>
                  <a:schemeClr val="tx1"/>
                </a:solidFill>
              </a:rPr>
              <a:t>我的中文很好，</a:t>
            </a:r>
            <a:r>
              <a:rPr lang="zh-CN" altLang="en-US" dirty="0" smtClean="0">
                <a:solidFill>
                  <a:srgbClr val="FF0000"/>
                </a:solidFill>
              </a:rPr>
              <a:t>看得懂</a:t>
            </a:r>
            <a:r>
              <a:rPr lang="zh-CN" altLang="en-US" dirty="0" smtClean="0">
                <a:solidFill>
                  <a:schemeClr val="tx1"/>
                </a:solidFill>
              </a:rPr>
              <a:t>中文。</a:t>
            </a:r>
            <a:r>
              <a:rPr lang="en-US" altLang="zh-CN" dirty="0" smtClean="0">
                <a:solidFill>
                  <a:schemeClr val="tx1"/>
                </a:solidFill>
              </a:rPr>
              <a:t/>
            </a:r>
            <a:br>
              <a:rPr lang="en-US" altLang="zh-CN" dirty="0" smtClean="0">
                <a:solidFill>
                  <a:schemeClr val="tx1"/>
                </a:solidFill>
              </a:rPr>
            </a:br>
            <a:r>
              <a:rPr lang="en-US" altLang="zh-CN" dirty="0" smtClean="0">
                <a:solidFill>
                  <a:schemeClr val="tx1"/>
                </a:solidFill>
              </a:rPr>
              <a:t>        --</a:t>
            </a:r>
            <a:r>
              <a:rPr lang="zh-CN" altLang="en-US" dirty="0" smtClean="0">
                <a:solidFill>
                  <a:schemeClr val="tx1"/>
                </a:solidFill>
              </a:rPr>
              <a:t>我的房间很小，</a:t>
            </a:r>
            <a:r>
              <a:rPr lang="zh-CN" altLang="en-US" dirty="0" smtClean="0">
                <a:solidFill>
                  <a:srgbClr val="FF0000"/>
                </a:solidFill>
              </a:rPr>
              <a:t>住不下</a:t>
            </a:r>
            <a:r>
              <a:rPr lang="zh-CN" altLang="en-US" dirty="0" smtClean="0">
                <a:solidFill>
                  <a:schemeClr val="tx1"/>
                </a:solidFill>
              </a:rPr>
              <a:t>三个人</a:t>
            </a:r>
            <a:r>
              <a:rPr lang="en-US" altLang="zh-CN" sz="2400" dirty="0"/>
              <a:t/>
            </a:r>
            <a:br>
              <a:rPr lang="en-US" altLang="zh-CN" sz="2400" dirty="0"/>
            </a:br>
            <a:r>
              <a:rPr lang="en-US" altLang="zh-CN" sz="2400" dirty="0" smtClean="0"/>
              <a:t/>
            </a:r>
            <a:br>
              <a:rPr lang="en-US" altLang="zh-CN" sz="2400" dirty="0" smtClean="0"/>
            </a:br>
            <a:r>
              <a:rPr lang="en-US" altLang="zh-CN" sz="2400" dirty="0" smtClean="0"/>
              <a:t>B. verb + </a:t>
            </a:r>
            <a:r>
              <a:rPr lang="zh-CN" altLang="en-US" sz="2400" dirty="0" smtClean="0"/>
              <a:t>得</a:t>
            </a:r>
            <a:r>
              <a:rPr lang="en-US" altLang="zh-CN" sz="2400" dirty="0" smtClean="0"/>
              <a:t>/</a:t>
            </a:r>
            <a:r>
              <a:rPr lang="zh-CN" altLang="en-US" sz="2400" dirty="0" smtClean="0"/>
              <a:t>不 </a:t>
            </a:r>
            <a:r>
              <a:rPr lang="en-US" altLang="zh-CN" sz="2400" dirty="0" smtClean="0"/>
              <a:t>+ </a:t>
            </a:r>
            <a:r>
              <a:rPr lang="zh-CN" altLang="en-US" sz="2400" dirty="0" smtClean="0"/>
              <a:t>了（</a:t>
            </a:r>
            <a:r>
              <a:rPr lang="en-US" altLang="zh-CN" sz="2400" dirty="0" err="1" smtClean="0"/>
              <a:t>liao</a:t>
            </a:r>
            <a:r>
              <a:rPr lang="en-US" altLang="zh-CN" sz="2400" dirty="0" smtClean="0"/>
              <a:t>) –negative form </a:t>
            </a:r>
            <a:br>
              <a:rPr lang="en-US" altLang="zh-CN" sz="2400" dirty="0" smtClean="0"/>
            </a:br>
            <a:r>
              <a:rPr lang="en-US" altLang="zh-CN" sz="2400" dirty="0"/>
              <a:t> </a:t>
            </a:r>
            <a:r>
              <a:rPr lang="en-US" altLang="zh-CN" sz="2400" dirty="0" smtClean="0"/>
              <a:t>	</a:t>
            </a:r>
            <a:r>
              <a:rPr lang="en-US" altLang="zh-CN" sz="2400" dirty="0"/>
              <a:t>	</a:t>
            </a:r>
            <a:r>
              <a:rPr lang="en-US" altLang="zh-CN" sz="2400" dirty="0" smtClean="0"/>
              <a:t>--</a:t>
            </a:r>
            <a:r>
              <a:rPr lang="zh-CN" altLang="en-US" sz="3200" dirty="0" smtClean="0">
                <a:solidFill>
                  <a:schemeClr val="tx1"/>
                </a:solidFill>
              </a:rPr>
              <a:t>明天晚上我有课，那个舞会我</a:t>
            </a:r>
            <a:r>
              <a:rPr lang="zh-CN" altLang="en-US" sz="3200" dirty="0" smtClean="0">
                <a:solidFill>
                  <a:srgbClr val="FF0000"/>
                </a:solidFill>
              </a:rPr>
              <a:t>去不了</a:t>
            </a:r>
            <a:r>
              <a:rPr lang="zh-CN" altLang="en-US" sz="3200" dirty="0" smtClean="0">
                <a:solidFill>
                  <a:schemeClr val="tx1"/>
                </a:solidFill>
              </a:rPr>
              <a:t>。</a:t>
            </a:r>
            <a:r>
              <a:rPr lang="en-US" altLang="zh-CN" sz="3200" dirty="0" smtClean="0">
                <a:solidFill>
                  <a:schemeClr val="tx1"/>
                </a:solidFill>
              </a:rPr>
              <a:t/>
            </a:r>
            <a:br>
              <a:rPr lang="en-US" altLang="zh-CN" sz="3200" dirty="0" smtClean="0">
                <a:solidFill>
                  <a:schemeClr val="tx1"/>
                </a:solidFill>
              </a:rPr>
            </a:br>
            <a:r>
              <a:rPr lang="en-US" altLang="zh-CN" sz="3200" dirty="0">
                <a:solidFill>
                  <a:schemeClr val="tx1"/>
                </a:solidFill>
              </a:rPr>
              <a:t>	 </a:t>
            </a:r>
            <a:r>
              <a:rPr lang="en-US" altLang="zh-CN" sz="3200" dirty="0" smtClean="0">
                <a:solidFill>
                  <a:schemeClr val="tx1"/>
                </a:solidFill>
              </a:rPr>
              <a:t>--</a:t>
            </a:r>
            <a:r>
              <a:rPr lang="zh-CN" altLang="en-US" sz="3200" dirty="0" smtClean="0">
                <a:solidFill>
                  <a:schemeClr val="tx1"/>
                </a:solidFill>
              </a:rPr>
              <a:t>这栋楼没有电，</a:t>
            </a:r>
            <a:r>
              <a:rPr lang="zh-CN" altLang="en-US" sz="3200" dirty="0" smtClean="0">
                <a:solidFill>
                  <a:srgbClr val="FF0000"/>
                </a:solidFill>
              </a:rPr>
              <a:t>住不了</a:t>
            </a:r>
            <a:r>
              <a:rPr lang="zh-CN" altLang="en-US" sz="3200" dirty="0" smtClean="0">
                <a:solidFill>
                  <a:schemeClr val="tx1"/>
                </a:solidFill>
              </a:rPr>
              <a:t>人。</a:t>
            </a:r>
            <a:r>
              <a:rPr lang="en-US" altLang="zh-CN" sz="2400" dirty="0" smtClean="0"/>
              <a:t/>
            </a:r>
            <a:br>
              <a:rPr lang="en-US" altLang="zh-CN" sz="2400" dirty="0" smtClean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5856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8001001" cy="155099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好 </a:t>
            </a:r>
            <a:r>
              <a:rPr lang="en-US" altLang="zh-CN" dirty="0" smtClean="0"/>
              <a:t>as a </a:t>
            </a:r>
            <a:r>
              <a:rPr lang="en-US" altLang="zh-CN" dirty="0" smtClean="0"/>
              <a:t>R</a:t>
            </a:r>
            <a:r>
              <a:rPr lang="en-US" altLang="zh-CN" dirty="0" smtClean="0"/>
              <a:t>esultative Complements     --</a:t>
            </a:r>
            <a:r>
              <a:rPr lang="en-US" altLang="zh-CN" dirty="0" smtClean="0">
                <a:solidFill>
                  <a:schemeClr val="tx1"/>
                </a:solidFill>
              </a:rPr>
              <a:t>indicating an action to completion and being ready for the next action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590800"/>
            <a:ext cx="6347714" cy="3450563"/>
          </a:xfrm>
        </p:spPr>
        <p:txBody>
          <a:bodyPr>
            <a:normAutofit/>
          </a:bodyPr>
          <a:lstStyle/>
          <a:p>
            <a:r>
              <a:rPr lang="zh-CN" altLang="en-US" sz="3200" dirty="0" smtClean="0"/>
              <a:t>饭做好了，快来吃吧</a:t>
            </a:r>
            <a:r>
              <a:rPr lang="en-US" altLang="zh-CN" sz="3200" dirty="0" smtClean="0"/>
              <a:t>!</a:t>
            </a:r>
          </a:p>
          <a:p>
            <a:endParaRPr lang="en-US" altLang="zh-CN" sz="3200" dirty="0" smtClean="0"/>
          </a:p>
          <a:p>
            <a:r>
              <a:rPr lang="zh-CN" altLang="en-US" sz="3200" dirty="0"/>
              <a:t>明天</a:t>
            </a:r>
            <a:r>
              <a:rPr lang="zh-CN" altLang="en-US" sz="3200" dirty="0" smtClean="0"/>
              <a:t>的比赛，我准备好了</a:t>
            </a:r>
            <a:r>
              <a:rPr lang="en-US" altLang="zh-CN" sz="3200" dirty="0" smtClean="0"/>
              <a:t>.</a:t>
            </a:r>
          </a:p>
          <a:p>
            <a:endParaRPr lang="en-US" altLang="zh-CN" sz="3200" dirty="0" smtClean="0"/>
          </a:p>
          <a:p>
            <a:r>
              <a:rPr lang="zh-CN" altLang="en-US" sz="3200" dirty="0"/>
              <a:t>你要不要</a:t>
            </a:r>
            <a:r>
              <a:rPr lang="zh-CN" altLang="en-US" sz="3200" dirty="0" smtClean="0"/>
              <a:t>去打球，想好了吗？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5726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好 </a:t>
            </a:r>
            <a:r>
              <a:rPr lang="en-US" altLang="zh-CN" dirty="0" smtClean="0"/>
              <a:t>also mean </a:t>
            </a:r>
            <a:r>
              <a:rPr lang="zh-CN" altLang="en-US" dirty="0" smtClean="0"/>
              <a:t>“</a:t>
            </a:r>
            <a:r>
              <a:rPr lang="en-US" altLang="zh-CN" dirty="0" smtClean="0"/>
              <a:t>well”</a:t>
            </a:r>
            <a:br>
              <a:rPr lang="en-US" altLang="zh-CN" dirty="0" smtClean="0"/>
            </a:br>
            <a:r>
              <a:rPr lang="en-US" altLang="zh-CN" dirty="0"/>
              <a:t> </a:t>
            </a:r>
            <a:r>
              <a:rPr lang="en-US" altLang="zh-CN" dirty="0" smtClean="0"/>
              <a:t>    verb + </a:t>
            </a:r>
            <a:r>
              <a:rPr lang="zh-CN" altLang="en-US" dirty="0" smtClean="0"/>
              <a:t>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6347714" cy="3880773"/>
          </a:xfrm>
        </p:spPr>
        <p:txBody>
          <a:bodyPr>
            <a:normAutofit/>
          </a:bodyPr>
          <a:lstStyle/>
          <a:p>
            <a:r>
              <a:rPr lang="zh-CN" altLang="en-US" sz="3200" dirty="0" smtClean="0"/>
              <a:t>你要吃</a:t>
            </a:r>
            <a:r>
              <a:rPr lang="zh-CN" altLang="en-US" sz="3200" dirty="0" smtClean="0">
                <a:solidFill>
                  <a:srgbClr val="FF0000"/>
                </a:solidFill>
              </a:rPr>
              <a:t>好</a:t>
            </a:r>
            <a:r>
              <a:rPr lang="zh-CN" altLang="en-US" sz="3200" dirty="0" smtClean="0"/>
              <a:t>、玩儿</a:t>
            </a:r>
            <a:r>
              <a:rPr lang="zh-CN" altLang="en-US" sz="3200" dirty="0" smtClean="0">
                <a:solidFill>
                  <a:srgbClr val="FF0000"/>
                </a:solidFill>
              </a:rPr>
              <a:t>好。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r>
              <a:rPr lang="zh-CN" altLang="en-US" sz="3200" dirty="0"/>
              <a:t>楼上太</a:t>
            </a:r>
            <a:r>
              <a:rPr lang="zh-CN" altLang="en-US" sz="3200" dirty="0" smtClean="0"/>
              <a:t>吵，我没</a:t>
            </a:r>
            <a:r>
              <a:rPr lang="zh-CN" altLang="en-US" sz="3200" dirty="0" smtClean="0">
                <a:solidFill>
                  <a:srgbClr val="FF0000"/>
                </a:solidFill>
              </a:rPr>
              <a:t>睡好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r>
              <a:rPr lang="zh-CN" altLang="en-US" sz="3200" dirty="0"/>
              <a:t>今天太</a:t>
            </a:r>
            <a:r>
              <a:rPr lang="zh-CN" altLang="en-US" sz="3200" dirty="0" smtClean="0"/>
              <a:t>忙，我的功课还没</a:t>
            </a:r>
            <a:r>
              <a:rPr lang="zh-CN" altLang="en-US" sz="3200" dirty="0" smtClean="0">
                <a:solidFill>
                  <a:srgbClr val="FF0000"/>
                </a:solidFill>
              </a:rPr>
              <a:t>做好</a:t>
            </a:r>
            <a:r>
              <a:rPr lang="zh-CN" altLang="en-US" sz="3200" dirty="0" smtClean="0"/>
              <a:t>，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6968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 smtClean="0">
                <a:solidFill>
                  <a:schemeClr val="tx1"/>
                </a:solidFill>
              </a:rPr>
              <a:t>Words &amp; Phrases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00200"/>
            <a:ext cx="6347714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dirty="0" smtClean="0">
                <a:solidFill>
                  <a:schemeClr val="accent2"/>
                </a:solidFill>
              </a:rPr>
              <a:t>从</a:t>
            </a:r>
            <a:r>
              <a:rPr lang="en-US" altLang="zh-CN" sz="3600" dirty="0" smtClean="0">
                <a:solidFill>
                  <a:schemeClr val="accent2"/>
                </a:solidFill>
              </a:rPr>
              <a:t>….</a:t>
            </a:r>
            <a:r>
              <a:rPr lang="zh-CN" altLang="en-US" sz="3600" dirty="0" smtClean="0">
                <a:solidFill>
                  <a:schemeClr val="accent2"/>
                </a:solidFill>
              </a:rPr>
              <a:t>到 </a:t>
            </a:r>
            <a:r>
              <a:rPr lang="en-US" altLang="zh-CN" sz="3600" dirty="0" smtClean="0">
                <a:solidFill>
                  <a:schemeClr val="accent2"/>
                </a:solidFill>
              </a:rPr>
              <a:t>….   </a:t>
            </a:r>
            <a:r>
              <a:rPr lang="zh-CN" altLang="en-US" sz="3600" dirty="0" smtClean="0">
                <a:solidFill>
                  <a:schemeClr val="accent2"/>
                </a:solidFill>
              </a:rPr>
              <a:t> </a:t>
            </a:r>
            <a:r>
              <a:rPr lang="en-US" altLang="zh-CN" sz="3600" dirty="0" smtClean="0">
                <a:solidFill>
                  <a:schemeClr val="accent2"/>
                </a:solidFill>
              </a:rPr>
              <a:t>from --- to----</a:t>
            </a:r>
          </a:p>
          <a:p>
            <a:pPr marL="0" indent="0">
              <a:buNone/>
            </a:pPr>
            <a:endParaRPr lang="en-US" altLang="zh-CN" sz="3600" dirty="0">
              <a:solidFill>
                <a:schemeClr val="accent2"/>
              </a:solidFill>
            </a:endParaRPr>
          </a:p>
          <a:p>
            <a:r>
              <a:rPr lang="zh-CN" altLang="en-US" sz="2800" dirty="0">
                <a:solidFill>
                  <a:srgbClr val="FF0000"/>
                </a:solidFill>
              </a:rPr>
              <a:t>从</a:t>
            </a:r>
            <a:r>
              <a:rPr lang="zh-CN" altLang="en-US" sz="2800" dirty="0"/>
              <a:t>小</a:t>
            </a:r>
            <a:r>
              <a:rPr lang="zh-CN" altLang="en-US" sz="2800" dirty="0">
                <a:solidFill>
                  <a:srgbClr val="FF0000"/>
                </a:solidFill>
              </a:rPr>
              <a:t>到</a:t>
            </a:r>
            <a:r>
              <a:rPr lang="zh-CN" altLang="en-US" sz="2800" dirty="0" smtClean="0"/>
              <a:t>大， 我都喜欢 看电影。</a:t>
            </a:r>
            <a:endParaRPr lang="en-US" altLang="zh-CN" sz="2800" dirty="0" smtClean="0"/>
          </a:p>
          <a:p>
            <a:r>
              <a:rPr lang="zh-CN" altLang="en-US" sz="2800" dirty="0"/>
              <a:t>学电</a:t>
            </a:r>
            <a:r>
              <a:rPr lang="zh-CN" altLang="en-US" sz="2800" dirty="0" smtClean="0"/>
              <a:t>脑要</a:t>
            </a:r>
            <a:r>
              <a:rPr lang="zh-CN" altLang="en-US" sz="2800" dirty="0" smtClean="0">
                <a:solidFill>
                  <a:srgbClr val="FF0000"/>
                </a:solidFill>
              </a:rPr>
              <a:t>从</a:t>
            </a:r>
            <a:r>
              <a:rPr lang="zh-CN" altLang="en-US" sz="2800" dirty="0" smtClean="0"/>
              <a:t>易</a:t>
            </a:r>
            <a:r>
              <a:rPr lang="zh-CN" altLang="en-US" sz="2800" dirty="0" smtClean="0">
                <a:solidFill>
                  <a:srgbClr val="FF0000"/>
                </a:solidFill>
              </a:rPr>
              <a:t>到</a:t>
            </a:r>
            <a:r>
              <a:rPr lang="zh-CN" altLang="en-US" sz="2800" dirty="0" smtClean="0"/>
              <a:t>难。</a:t>
            </a:r>
            <a:endParaRPr lang="en-US" altLang="zh-CN" sz="2800" dirty="0" smtClean="0"/>
          </a:p>
          <a:p>
            <a:r>
              <a:rPr lang="zh-CN" altLang="en-US" sz="2800" dirty="0" smtClean="0">
                <a:solidFill>
                  <a:srgbClr val="FF0000"/>
                </a:solidFill>
              </a:rPr>
              <a:t>从</a:t>
            </a:r>
            <a:r>
              <a:rPr lang="zh-CN" altLang="en-US" sz="2800" dirty="0" smtClean="0"/>
              <a:t>我家</a:t>
            </a:r>
            <a:r>
              <a:rPr lang="zh-CN" altLang="en-US" sz="2800" dirty="0" smtClean="0">
                <a:solidFill>
                  <a:srgbClr val="FF0000"/>
                </a:solidFill>
              </a:rPr>
              <a:t>到</a:t>
            </a:r>
            <a:r>
              <a:rPr lang="zh-CN" altLang="en-US" sz="2800" dirty="0" smtClean="0"/>
              <a:t>学校，开车要四十分钟。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957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结果 </a:t>
            </a:r>
            <a:r>
              <a:rPr lang="en-US" altLang="zh-CN" dirty="0" smtClean="0"/>
              <a:t>as a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153400" cy="3880773"/>
          </a:xfrm>
        </p:spPr>
        <p:txBody>
          <a:bodyPr>
            <a:normAutofit/>
          </a:bodyPr>
          <a:lstStyle/>
          <a:p>
            <a:r>
              <a:rPr lang="zh-CN" altLang="en-US" sz="2800" dirty="0" smtClean="0"/>
              <a:t>他一天到晚都不学习，</a:t>
            </a:r>
            <a:r>
              <a:rPr lang="zh-CN" altLang="en-US" sz="2800" dirty="0" smtClean="0">
                <a:solidFill>
                  <a:srgbClr val="FF0000"/>
                </a:solidFill>
              </a:rPr>
              <a:t>结果</a:t>
            </a:r>
            <a:r>
              <a:rPr lang="zh-CN" altLang="en-US" sz="2800" dirty="0" smtClean="0"/>
              <a:t>高中念了五年才毕业。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zh-CN" altLang="en-US" sz="2800" dirty="0" smtClean="0"/>
              <a:t>他一点都不愿意帮助别人，</a:t>
            </a:r>
            <a:r>
              <a:rPr lang="zh-CN" altLang="en-US" sz="2800" dirty="0" smtClean="0">
                <a:solidFill>
                  <a:srgbClr val="FF0000"/>
                </a:solidFill>
              </a:rPr>
              <a:t>结果</a:t>
            </a:r>
            <a:r>
              <a:rPr lang="zh-CN" altLang="en-US" sz="2800" dirty="0" smtClean="0"/>
              <a:t>一个朋友都没有。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zh-CN" altLang="en-US" sz="2800" dirty="0" smtClean="0"/>
              <a:t>他一直打工赚钱，</a:t>
            </a:r>
            <a:r>
              <a:rPr lang="zh-CN" altLang="en-US" sz="2800" dirty="0" smtClean="0">
                <a:solidFill>
                  <a:srgbClr val="FF0000"/>
                </a:solidFill>
              </a:rPr>
              <a:t>结果</a:t>
            </a:r>
            <a:r>
              <a:rPr lang="zh-CN" altLang="en-US" sz="2800" dirty="0" smtClean="0"/>
              <a:t>今年他买了一辆车。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9176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或者  </a:t>
            </a:r>
            <a:r>
              <a:rPr lang="en-US" altLang="zh-CN" dirty="0" smtClean="0"/>
              <a:t>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7162801" cy="3880773"/>
          </a:xfrm>
        </p:spPr>
        <p:txBody>
          <a:bodyPr>
            <a:normAutofit/>
          </a:bodyPr>
          <a:lstStyle/>
          <a:p>
            <a:r>
              <a:rPr lang="zh-CN" altLang="en-US" sz="3200" dirty="0" smtClean="0"/>
              <a:t>我有空的时候，看电视</a:t>
            </a:r>
            <a:r>
              <a:rPr lang="zh-CN" altLang="en-US" sz="3200" dirty="0" smtClean="0">
                <a:solidFill>
                  <a:srgbClr val="FF0000"/>
                </a:solidFill>
              </a:rPr>
              <a:t>或者</a:t>
            </a:r>
            <a:r>
              <a:rPr lang="zh-CN" altLang="en-US" sz="3200" dirty="0" smtClean="0"/>
              <a:t>睡觉。</a:t>
            </a:r>
            <a:endParaRPr lang="en-US" altLang="zh-CN" sz="3200" dirty="0" smtClean="0"/>
          </a:p>
          <a:p>
            <a:endParaRPr lang="en-US" altLang="zh-CN" sz="3200" dirty="0" smtClean="0"/>
          </a:p>
          <a:p>
            <a:r>
              <a:rPr lang="zh-CN" altLang="en-US" sz="3200" dirty="0"/>
              <a:t>老师让我</a:t>
            </a:r>
            <a:r>
              <a:rPr lang="zh-CN" altLang="en-US" sz="3200" dirty="0" smtClean="0"/>
              <a:t>们做小组作业，两个人</a:t>
            </a:r>
            <a:r>
              <a:rPr lang="zh-CN" altLang="en-US" sz="3200" dirty="0" smtClean="0">
                <a:solidFill>
                  <a:srgbClr val="FF0000"/>
                </a:solidFill>
              </a:rPr>
              <a:t>或者</a:t>
            </a:r>
            <a:r>
              <a:rPr lang="zh-CN" altLang="en-US" sz="3200" dirty="0" smtClean="0"/>
              <a:t>三个人。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9888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害的  </a:t>
            </a:r>
            <a:r>
              <a:rPr lang="en-US" altLang="zh-CN" dirty="0" smtClean="0"/>
              <a:t>to cause trouble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00200"/>
            <a:ext cx="6858001" cy="3880773"/>
          </a:xfrm>
        </p:spPr>
        <p:txBody>
          <a:bodyPr>
            <a:normAutofit/>
          </a:bodyPr>
          <a:lstStyle/>
          <a:p>
            <a:r>
              <a:rPr lang="zh-CN" altLang="en-US" sz="3200" dirty="0" smtClean="0"/>
              <a:t>你昨天没回家，</a:t>
            </a:r>
            <a:r>
              <a:rPr lang="zh-CN" altLang="en-US" sz="3200" dirty="0" smtClean="0">
                <a:solidFill>
                  <a:srgbClr val="FF0000"/>
                </a:solidFill>
              </a:rPr>
              <a:t>害的</a:t>
            </a:r>
            <a:r>
              <a:rPr lang="zh-CN" altLang="en-US" sz="3200" dirty="0" smtClean="0"/>
              <a:t>我等了你一夜。</a:t>
            </a:r>
            <a:endParaRPr lang="en-US" altLang="zh-CN" sz="3200" dirty="0" smtClean="0"/>
          </a:p>
          <a:p>
            <a:endParaRPr lang="en-US" altLang="zh-CN" sz="3200" dirty="0" smtClean="0"/>
          </a:p>
          <a:p>
            <a:r>
              <a:rPr lang="zh-CN" altLang="en-US" sz="3200" dirty="0"/>
              <a:t>我</a:t>
            </a:r>
            <a:r>
              <a:rPr lang="zh-CN" altLang="en-US" sz="3200" dirty="0" smtClean="0"/>
              <a:t>的手机丢了，</a:t>
            </a:r>
            <a:r>
              <a:rPr lang="zh-CN" altLang="en-US" sz="3200" dirty="0" smtClean="0">
                <a:solidFill>
                  <a:srgbClr val="FF0000"/>
                </a:solidFill>
              </a:rPr>
              <a:t>害的</a:t>
            </a:r>
            <a:r>
              <a:rPr lang="zh-CN" altLang="en-US" sz="3200" dirty="0" smtClean="0"/>
              <a:t>我找了一天。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8032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522</TotalTime>
  <Words>467</Words>
  <Application>Microsoft Office PowerPoint</Application>
  <PresentationFormat>On-screen Show (4:3)</PresentationFormat>
  <Paragraphs>47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方正姚体</vt:lpstr>
      <vt:lpstr>华文新魏</vt:lpstr>
      <vt:lpstr>Arial</vt:lpstr>
      <vt:lpstr>Trebuchet MS</vt:lpstr>
      <vt:lpstr>Wingdings 3</vt:lpstr>
      <vt:lpstr>Facet</vt:lpstr>
      <vt:lpstr>  第七课 电脑和网络 </vt:lpstr>
      <vt:lpstr>甚至   conjuction is used to single out an item for emphasis in order to stress the speake’s point of view</vt:lpstr>
      <vt:lpstr>Potential Complements：  A. verb + 得/不 + resultative complements/ directional complements       --我的中文很好，看得懂中文。         --我的房间很小，住不下三个人  B. verb + 得/不 + 了（liao) –negative form     --明天晚上我有课，那个舞会我去不了。   --这栋楼没有电，住不了人。 </vt:lpstr>
      <vt:lpstr>好 as a Resultative Complements     --indicating an action to completion and being ready for the next action</vt:lpstr>
      <vt:lpstr>好 also mean “well”      verb + 好</vt:lpstr>
      <vt:lpstr>Words &amp; Phrases</vt:lpstr>
      <vt:lpstr>结果 as a result</vt:lpstr>
      <vt:lpstr>或者  or</vt:lpstr>
      <vt:lpstr>害的  to cause trouble</vt:lpstr>
      <vt:lpstr>几乎  almost</vt:lpstr>
      <vt:lpstr>看起来  it seems</vt:lpstr>
      <vt:lpstr>听起来   it sounds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第四课</dc:title>
  <dc:creator>Anita Lin</dc:creator>
  <cp:lastModifiedBy>Anita Lin</cp:lastModifiedBy>
  <cp:revision>12</cp:revision>
  <dcterms:created xsi:type="dcterms:W3CDTF">2014-11-03T08:30:55Z</dcterms:created>
  <dcterms:modified xsi:type="dcterms:W3CDTF">2016-11-03T07:14:50Z</dcterms:modified>
</cp:coreProperties>
</file>