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16"/>
  </p:notesMasterIdLst>
  <p:handoutMasterIdLst>
    <p:handoutMasterId r:id="rId17"/>
  </p:handoutMasterIdLst>
  <p:sldIdLst>
    <p:sldId id="327" r:id="rId3"/>
    <p:sldId id="322" r:id="rId4"/>
    <p:sldId id="314" r:id="rId5"/>
    <p:sldId id="315" r:id="rId6"/>
    <p:sldId id="309" r:id="rId7"/>
    <p:sldId id="323" r:id="rId8"/>
    <p:sldId id="324" r:id="rId9"/>
    <p:sldId id="316" r:id="rId10"/>
    <p:sldId id="317" r:id="rId11"/>
    <p:sldId id="318" r:id="rId12"/>
    <p:sldId id="319" r:id="rId13"/>
    <p:sldId id="320" r:id="rId14"/>
    <p:sldId id="328" r:id="rId15"/>
  </p:sldIdLst>
  <p:sldSz cx="9144000" cy="6858000" type="screen4x3"/>
  <p:notesSz cx="7010400" cy="9296400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6B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064" autoAdjust="0"/>
    <p:restoredTop sz="94660"/>
  </p:normalViewPr>
  <p:slideViewPr>
    <p:cSldViewPr>
      <p:cViewPr varScale="1">
        <p:scale>
          <a:sx n="55" d="100"/>
          <a:sy n="55" d="100"/>
        </p:scale>
        <p:origin x="162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658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157" y="79085"/>
            <a:ext cx="3105997" cy="472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47" tIns="47474" rIns="94947" bIns="47474" numCol="1" anchor="t" anchorCtr="0" compatLnSpc="1">
            <a:prstTxWarp prst="textNoShape">
              <a:avLst/>
            </a:prstTxWarp>
          </a:bodyPr>
          <a:lstStyle>
            <a:lvl1pPr defTabSz="949568">
              <a:defRPr sz="1200"/>
            </a:lvl1pPr>
          </a:lstStyle>
          <a:p>
            <a:r>
              <a:rPr lang="en-US" smtClean="0"/>
              <a:t>Day 17</a:t>
            </a:r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2738" y="79085"/>
            <a:ext cx="3105997" cy="661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47" tIns="47474" rIns="94947" bIns="47474" numCol="1" anchor="t" anchorCtr="0" compatLnSpc="1">
            <a:prstTxWarp prst="textNoShape">
              <a:avLst/>
            </a:prstTxWarp>
          </a:bodyPr>
          <a:lstStyle>
            <a:lvl1pPr algn="r" defTabSz="949568">
              <a:defRPr sz="1200"/>
            </a:lvl1pPr>
          </a:lstStyle>
          <a:p>
            <a:r>
              <a:rPr lang="en-US" smtClean="0"/>
              <a:t>POE Unit 1 – Lesson 17.1</a:t>
            </a:r>
            <a:endParaRPr lang="en-US" dirty="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9517" y="8728287"/>
            <a:ext cx="3105997" cy="472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47" tIns="47474" rIns="94947" bIns="47474" numCol="1" anchor="b" anchorCtr="0" compatLnSpc="1">
            <a:prstTxWarp prst="textNoShape">
              <a:avLst/>
            </a:prstTxWarp>
          </a:bodyPr>
          <a:lstStyle>
            <a:lvl1pPr defTabSz="949568" eaLnBrk="0" hangingPunct="0">
              <a:defRPr sz="1200"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4667" y="8823510"/>
            <a:ext cx="3105997" cy="472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47" tIns="47474" rIns="94947" bIns="47474" numCol="1" anchor="b" anchorCtr="0" compatLnSpc="1">
            <a:prstTxWarp prst="textNoShape">
              <a:avLst/>
            </a:prstTxWarp>
          </a:bodyPr>
          <a:lstStyle>
            <a:lvl1pPr algn="r" defTabSz="949568">
              <a:defRPr sz="1200"/>
            </a:lvl1pPr>
          </a:lstStyle>
          <a:p>
            <a:fld id="{AA6F666A-3503-4EB4-9796-FFB36F66CA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89534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157" y="79085"/>
            <a:ext cx="3105997" cy="472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47" tIns="47474" rIns="94947" bIns="47474" numCol="1" anchor="t" anchorCtr="0" compatLnSpc="1">
            <a:prstTxWarp prst="textNoShape">
              <a:avLst/>
            </a:prstTxWarp>
          </a:bodyPr>
          <a:lstStyle>
            <a:lvl1pPr defTabSz="949568">
              <a:defRPr sz="1200"/>
            </a:lvl1pPr>
          </a:lstStyle>
          <a:p>
            <a:r>
              <a:rPr lang="en-US" smtClean="0"/>
              <a:t>Day 17</a:t>
            </a:r>
            <a:endParaRPr lang="en-US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2738" y="79085"/>
            <a:ext cx="3105997" cy="661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47" tIns="47474" rIns="94947" bIns="47474" numCol="1" anchor="t" anchorCtr="0" compatLnSpc="1">
            <a:prstTxWarp prst="textNoShape">
              <a:avLst/>
            </a:prstTxWarp>
          </a:bodyPr>
          <a:lstStyle>
            <a:lvl1pPr algn="r" defTabSz="949568">
              <a:defRPr sz="1200"/>
            </a:lvl1pPr>
          </a:lstStyle>
          <a:p>
            <a:r>
              <a:rPr lang="en-US" smtClean="0"/>
              <a:t>POE Unit 1 – Lesson 17.1</a:t>
            </a:r>
            <a:endParaRPr lang="en-US" dirty="0"/>
          </a:p>
        </p:txBody>
      </p:sp>
      <p:sp>
        <p:nvSpPr>
          <p:cNvPr id="11" name="Rectangle 9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9517" y="8728287"/>
            <a:ext cx="3105997" cy="472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47" tIns="47474" rIns="94947" bIns="47474" numCol="1" anchor="b" anchorCtr="0" compatLnSpc="1">
            <a:prstTxWarp prst="textNoShape">
              <a:avLst/>
            </a:prstTxWarp>
          </a:bodyPr>
          <a:lstStyle>
            <a:lvl1pPr defTabSz="949568" eaLnBrk="0" hangingPunct="0">
              <a:defRPr sz="1200"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4667" y="8823510"/>
            <a:ext cx="3105997" cy="472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47" tIns="47474" rIns="94947" bIns="47474" numCol="1" anchor="b" anchorCtr="0" compatLnSpc="1">
            <a:prstTxWarp prst="textNoShape">
              <a:avLst/>
            </a:prstTxWarp>
          </a:bodyPr>
          <a:lstStyle>
            <a:lvl1pPr algn="r" defTabSz="949568">
              <a:defRPr sz="1200"/>
            </a:lvl1pPr>
          </a:lstStyle>
          <a:p>
            <a:fld id="{AA6F666A-3503-4EB4-9796-FFB36F66CA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68100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Day 17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 smtClean="0"/>
              <a:t>POE Unit 1 – Lesson 17.1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666A-3503-4EB4-9796-FFB36F66CA1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501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37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charset="0"/>
              </a:defRPr>
            </a:lvl1pPr>
            <a:lvl2pPr marL="757018" indent="-291161">
              <a:defRPr sz="2500">
                <a:solidFill>
                  <a:schemeClr val="tx1"/>
                </a:solidFill>
                <a:latin typeface="Arial" charset="0"/>
              </a:defRPr>
            </a:lvl2pPr>
            <a:lvl3pPr marL="1164643" indent="-232928">
              <a:defRPr sz="2500">
                <a:solidFill>
                  <a:schemeClr val="tx1"/>
                </a:solidFill>
                <a:latin typeface="Arial" charset="0"/>
              </a:defRPr>
            </a:lvl3pPr>
            <a:lvl4pPr marL="1630500" indent="-232928">
              <a:defRPr sz="2500">
                <a:solidFill>
                  <a:schemeClr val="tx1"/>
                </a:solidFill>
                <a:latin typeface="Arial" charset="0"/>
              </a:defRPr>
            </a:lvl4pPr>
            <a:lvl5pPr marL="2096357" indent="-232928">
              <a:defRPr sz="2500">
                <a:solidFill>
                  <a:schemeClr val="tx1"/>
                </a:solidFill>
                <a:latin typeface="Arial" charset="0"/>
              </a:defRPr>
            </a:lvl5pPr>
            <a:lvl6pPr marL="2562214" indent="-232928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6pPr>
            <a:lvl7pPr marL="3028071" indent="-232928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7pPr>
            <a:lvl8pPr marL="3493928" indent="-232928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8pPr>
            <a:lvl9pPr marL="3959785" indent="-232928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5F1FE99-8784-44AA-A32C-E9A58DCFDC71}" type="slidenum">
              <a:rPr lang="en-US" sz="1200"/>
              <a:pPr/>
              <a:t>3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32133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charset="0"/>
              </a:defRPr>
            </a:lvl1pPr>
            <a:lvl2pPr marL="757018" indent="-291161">
              <a:defRPr sz="2500">
                <a:solidFill>
                  <a:schemeClr val="tx1"/>
                </a:solidFill>
                <a:latin typeface="Arial" charset="0"/>
              </a:defRPr>
            </a:lvl2pPr>
            <a:lvl3pPr marL="1164643" indent="-232928">
              <a:defRPr sz="2500">
                <a:solidFill>
                  <a:schemeClr val="tx1"/>
                </a:solidFill>
                <a:latin typeface="Arial" charset="0"/>
              </a:defRPr>
            </a:lvl3pPr>
            <a:lvl4pPr marL="1630500" indent="-232928">
              <a:defRPr sz="2500">
                <a:solidFill>
                  <a:schemeClr val="tx1"/>
                </a:solidFill>
                <a:latin typeface="Arial" charset="0"/>
              </a:defRPr>
            </a:lvl4pPr>
            <a:lvl5pPr marL="2096357" indent="-232928">
              <a:defRPr sz="2500">
                <a:solidFill>
                  <a:schemeClr val="tx1"/>
                </a:solidFill>
                <a:latin typeface="Arial" charset="0"/>
              </a:defRPr>
            </a:lvl5pPr>
            <a:lvl6pPr marL="2562214" indent="-232928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6pPr>
            <a:lvl7pPr marL="3028071" indent="-232928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7pPr>
            <a:lvl8pPr marL="3493928" indent="-232928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8pPr>
            <a:lvl9pPr marL="3959785" indent="-232928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1B471252-073C-4EBA-A289-F776B32EB413}" type="slidenum">
              <a:rPr lang="en-US" sz="1200"/>
              <a:pPr/>
              <a:t>5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5442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81400"/>
            <a:ext cx="7772400" cy="838199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00386B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rgbClr val="00386B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3" descr="PLTW_MT_L_3C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447800" y="381000"/>
            <a:ext cx="6246479" cy="2377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609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386B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BA66F-768A-496E-B201-B0F50C2CC7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A5C21-3EFD-42C5-84BD-6FC92D3A6C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0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0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E46C69-9418-40E3-B341-72FC08C7A5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60E8F6-9527-4481-96FF-48BB1CF639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D7CA6-A1F5-49C9-A354-4074CB0AFA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658C5-DD2C-4943-B20E-6C1888758E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74047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68B3C12-BC1A-4959-8182-8B391870C7D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7" r:id="rId4"/>
    <p:sldLayoutId id="2147483668" r:id="rId5"/>
    <p:sldLayoutId id="2147483669" r:id="rId6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00386B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3657601"/>
            <a:ext cx="7772400" cy="761999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Principles of Engineering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4876800"/>
            <a:ext cx="6400800" cy="83820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Unit 1.1:  Mechanisms Study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9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609600"/>
            <a:ext cx="8053388" cy="4383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654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1.1.5 Gears, Pulley Drives, and Sprockets Practice Problems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9070" y="1295400"/>
            <a:ext cx="7285859" cy="4830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58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295400"/>
            <a:ext cx="7815263" cy="3903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550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439" y="228600"/>
            <a:ext cx="7363161" cy="655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077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0"/>
            <a:ext cx="5257800" cy="68389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1295400"/>
            <a:ext cx="3352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You will have your Engineering</a:t>
            </a:r>
          </a:p>
          <a:p>
            <a:pPr algn="ctr"/>
            <a:r>
              <a:rPr lang="en-US" sz="2800" b="1" dirty="0" smtClean="0"/>
              <a:t>Formula Sheet to use.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891320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>
          <a:xfrm>
            <a:off x="237500" y="237500"/>
            <a:ext cx="7377113" cy="6731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00386B"/>
                </a:solidFill>
              </a:rPr>
              <a:t>Let’s do some substitutions to predict F</a:t>
            </a:r>
            <a:r>
              <a:rPr lang="en-US" sz="4000" baseline="-25000" dirty="0" smtClean="0">
                <a:solidFill>
                  <a:srgbClr val="00386B"/>
                </a:solidFill>
              </a:rPr>
              <a:t>EI</a:t>
            </a:r>
            <a:r>
              <a:rPr lang="en-US" sz="4000" dirty="0" smtClean="0">
                <a:solidFill>
                  <a:srgbClr val="00386B"/>
                </a:solidFill>
              </a:rPr>
              <a:t> (Ideal Effort Force)</a:t>
            </a:r>
          </a:p>
        </p:txBody>
      </p:sp>
      <p:sp>
        <p:nvSpPr>
          <p:cNvPr id="229393" name="Text Box 17"/>
          <p:cNvSpPr txBox="1">
            <a:spLocks noChangeArrowheads="1"/>
          </p:cNvSpPr>
          <p:nvPr/>
        </p:nvSpPr>
        <p:spPr bwMode="auto">
          <a:xfrm>
            <a:off x="341804" y="1898807"/>
            <a:ext cx="8410575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dirty="0"/>
              <a:t>When </a:t>
            </a:r>
            <a:r>
              <a:rPr lang="en-US" sz="3200" dirty="0" smtClean="0"/>
              <a:t> lever is in </a:t>
            </a:r>
            <a:r>
              <a:rPr lang="en-US" sz="3200" b="1" dirty="0" smtClean="0"/>
              <a:t>rotational equilibrium:</a:t>
            </a:r>
          </a:p>
          <a:p>
            <a:pPr algn="ctr">
              <a:spcBef>
                <a:spcPct val="50000"/>
              </a:spcBef>
            </a:pPr>
            <a:r>
              <a:rPr lang="en-US" sz="3200" b="1" dirty="0" smtClean="0"/>
              <a:t>F</a:t>
            </a:r>
            <a:r>
              <a:rPr lang="en-US" sz="3200" b="1" baseline="-25000" dirty="0" smtClean="0"/>
              <a:t>EI</a:t>
            </a:r>
            <a:r>
              <a:rPr lang="en-US" sz="3200" b="1" dirty="0" smtClean="0"/>
              <a:t> x D</a:t>
            </a:r>
            <a:r>
              <a:rPr lang="en-US" sz="3200" b="1" baseline="-25000" dirty="0" smtClean="0"/>
              <a:t>E</a:t>
            </a:r>
            <a:r>
              <a:rPr lang="en-US" sz="3200" b="1" dirty="0" smtClean="0"/>
              <a:t> = F</a:t>
            </a:r>
            <a:r>
              <a:rPr lang="en-US" sz="3200" b="1" baseline="-25000" dirty="0" smtClean="0"/>
              <a:t>R</a:t>
            </a:r>
            <a:r>
              <a:rPr lang="en-US" sz="3200" b="1" dirty="0" smtClean="0"/>
              <a:t> x D</a:t>
            </a:r>
            <a:r>
              <a:rPr lang="en-US" sz="3200" b="1" baseline="-25000" dirty="0" smtClean="0"/>
              <a:t>R</a:t>
            </a:r>
          </a:p>
          <a:p>
            <a:pPr algn="ctr">
              <a:spcBef>
                <a:spcPct val="50000"/>
              </a:spcBef>
            </a:pPr>
            <a:r>
              <a:rPr lang="en-US" sz="3200" b="1" dirty="0"/>
              <a:t>m</a:t>
            </a:r>
            <a:r>
              <a:rPr lang="en-US" sz="3200" b="1" dirty="0" smtClean="0"/>
              <a:t>ultiple both sides by 1/</a:t>
            </a:r>
            <a:r>
              <a:rPr lang="en-US" sz="3200" b="1" dirty="0"/>
              <a:t> </a:t>
            </a:r>
            <a:r>
              <a:rPr lang="en-US" sz="3200" b="1" dirty="0" smtClean="0"/>
              <a:t>F</a:t>
            </a:r>
            <a:r>
              <a:rPr lang="en-US" sz="3200" b="1" baseline="-25000" dirty="0" smtClean="0"/>
              <a:t>EI </a:t>
            </a:r>
            <a:r>
              <a:rPr lang="en-US" sz="3200" b="1" dirty="0" smtClean="0"/>
              <a:t>x</a:t>
            </a:r>
            <a:r>
              <a:rPr lang="en-US" sz="3200" b="1" baseline="-25000" dirty="0" smtClean="0"/>
              <a:t> </a:t>
            </a:r>
            <a:r>
              <a:rPr lang="en-US" sz="3200" b="1" dirty="0" smtClean="0"/>
              <a:t>D</a:t>
            </a:r>
            <a:r>
              <a:rPr lang="en-US" sz="3200" b="1" baseline="-25000" dirty="0" smtClean="0"/>
              <a:t>R</a:t>
            </a:r>
          </a:p>
          <a:p>
            <a:pPr algn="ctr">
              <a:spcBef>
                <a:spcPct val="50000"/>
              </a:spcBef>
            </a:pPr>
            <a:r>
              <a:rPr lang="en-US" sz="3200" b="1" dirty="0" smtClean="0"/>
              <a:t>D</a:t>
            </a:r>
            <a:r>
              <a:rPr lang="en-US" sz="3200" b="1" baseline="-25000" dirty="0" smtClean="0"/>
              <a:t>E     </a:t>
            </a:r>
            <a:r>
              <a:rPr lang="en-US" sz="3200" b="1" dirty="0" smtClean="0"/>
              <a:t>     </a:t>
            </a:r>
            <a:r>
              <a:rPr lang="en-US" sz="3200" b="1" baseline="-25000" dirty="0" smtClean="0"/>
              <a:t>  </a:t>
            </a:r>
            <a:r>
              <a:rPr lang="en-US" sz="3200" b="1" dirty="0" smtClean="0"/>
              <a:t>F</a:t>
            </a:r>
            <a:r>
              <a:rPr lang="en-US" sz="3200" b="1" baseline="-25000" dirty="0" smtClean="0"/>
              <a:t>R</a:t>
            </a:r>
          </a:p>
          <a:p>
            <a:pPr algn="ctr">
              <a:spcBef>
                <a:spcPct val="50000"/>
              </a:spcBef>
            </a:pPr>
            <a:r>
              <a:rPr lang="en-US" sz="3200" b="1" dirty="0" smtClean="0"/>
              <a:t>D</a:t>
            </a:r>
            <a:r>
              <a:rPr lang="en-US" sz="3200" b="1" baseline="-25000" dirty="0" smtClean="0"/>
              <a:t>R               </a:t>
            </a:r>
            <a:r>
              <a:rPr lang="en-US" sz="3200" b="1" dirty="0" smtClean="0"/>
              <a:t>F</a:t>
            </a:r>
            <a:r>
              <a:rPr lang="en-US" sz="3200" b="1" baseline="-25000" dirty="0" smtClean="0"/>
              <a:t>EI</a:t>
            </a:r>
            <a:r>
              <a:rPr lang="en-US" sz="3200" b="1" dirty="0" smtClean="0"/>
              <a:t> </a:t>
            </a:r>
            <a:endParaRPr lang="en-US" sz="3200" b="1" baseline="-25000" dirty="0"/>
          </a:p>
          <a:p>
            <a:pPr algn="ctr">
              <a:spcBef>
                <a:spcPct val="50000"/>
              </a:spcBef>
            </a:pPr>
            <a:endParaRPr lang="en-US" sz="3200" b="1" baseline="-25000" dirty="0"/>
          </a:p>
          <a:p>
            <a:pPr algn="ctr">
              <a:spcBef>
                <a:spcPct val="50000"/>
              </a:spcBef>
            </a:pPr>
            <a:endParaRPr lang="en-US" sz="3200" b="1" baseline="-25000" dirty="0" smtClean="0"/>
          </a:p>
          <a:p>
            <a:pPr algn="ctr">
              <a:spcBef>
                <a:spcPct val="50000"/>
              </a:spcBef>
            </a:pPr>
            <a:endParaRPr lang="en-US" sz="3200" b="1" baseline="-25000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3505200" y="4367054"/>
            <a:ext cx="4670275" cy="662146"/>
            <a:chOff x="3505200" y="3745041"/>
            <a:chExt cx="4670275" cy="662146"/>
          </a:xfrm>
        </p:grpSpPr>
        <p:sp>
          <p:nvSpPr>
            <p:cNvPr id="2" name="TextBox 1"/>
            <p:cNvSpPr txBox="1"/>
            <p:nvPr/>
          </p:nvSpPr>
          <p:spPr>
            <a:xfrm>
              <a:off x="4547092" y="3745041"/>
              <a:ext cx="42511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/>
                <a:t>=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3505200" y="4114800"/>
              <a:ext cx="7620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5257800" y="4114800"/>
              <a:ext cx="7620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6629400" y="3822412"/>
              <a:ext cx="42511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/>
                <a:t>=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239000" y="3822411"/>
              <a:ext cx="93647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IMA</a:t>
              </a:r>
              <a:endParaRPr lang="en-US" sz="3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284919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Gear Ratio Review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6847001"/>
              </p:ext>
            </p:extLst>
          </p:nvPr>
        </p:nvGraphicFramePr>
        <p:xfrm>
          <a:off x="289322" y="914400"/>
          <a:ext cx="8565355" cy="1335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Equation" r:id="rId3" imgW="2768600" imgH="431800" progId="Equation.DSMT4">
                  <p:embed/>
                </p:oleObj>
              </mc:Choice>
              <mc:Fallback>
                <p:oleObj name="Equation" r:id="rId3" imgW="27686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322" y="914400"/>
                        <a:ext cx="8565355" cy="133588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435015" y="2438400"/>
            <a:ext cx="100584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 smtClean="0">
                <a:solidFill>
                  <a:srgbClr val="FF0000"/>
                </a:solidFill>
              </a:rPr>
              <a:t>Conservation of Work</a:t>
            </a:r>
          </a:p>
          <a:p>
            <a:pPr>
              <a:buFontTx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U</a:t>
            </a:r>
            <a:r>
              <a:rPr lang="en-US" sz="2000" dirty="0" smtClean="0">
                <a:solidFill>
                  <a:srgbClr val="FF0000"/>
                </a:solidFill>
              </a:rPr>
              <a:t>sed </a:t>
            </a:r>
            <a:r>
              <a:rPr lang="en-US" sz="2000" dirty="0">
                <a:solidFill>
                  <a:srgbClr val="FF0000"/>
                </a:solidFill>
              </a:rPr>
              <a:t>similarly to MA</a:t>
            </a:r>
          </a:p>
          <a:p>
            <a:pPr>
              <a:buFontTx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Apply to torque instead of force</a:t>
            </a:r>
          </a:p>
          <a:p>
            <a:pPr>
              <a:buFontTx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lvl="1">
              <a:buFontTx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endParaRPr lang="en-US" sz="1200" dirty="0">
              <a:solidFill>
                <a:srgbClr val="FF0000"/>
              </a:solidFill>
            </a:endParaRPr>
          </a:p>
          <a:p>
            <a:endParaRPr lang="en-US" sz="1200" dirty="0">
              <a:solidFill>
                <a:srgbClr val="FF0000"/>
              </a:solidFill>
            </a:endParaRPr>
          </a:p>
          <a:p>
            <a:pPr>
              <a:buFontTx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In a compound machine, total MA and GR are products of components</a:t>
            </a:r>
          </a:p>
          <a:p>
            <a:pPr>
              <a:buFontTx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>
              <a:buFontTx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>
              <a:buFontTx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>
              <a:buFontTx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MA is used only to calculate forces, not torques.</a:t>
            </a:r>
          </a:p>
          <a:p>
            <a:pPr>
              <a:buFontTx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GR is used only to calculate torques, not forces.  </a:t>
            </a:r>
          </a:p>
          <a:p>
            <a:endParaRPr lang="en-US" sz="1600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1800" y="3429000"/>
            <a:ext cx="2952750" cy="9620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57400" y="4724400"/>
            <a:ext cx="4781550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3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72751" y="228600"/>
            <a:ext cx="9366250" cy="82657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00386B"/>
                </a:solidFill>
              </a:rPr>
              <a:t>Final Reminder:</a:t>
            </a:r>
            <a:br>
              <a:rPr lang="en-US" sz="4000" dirty="0" smtClean="0">
                <a:solidFill>
                  <a:srgbClr val="00386B"/>
                </a:solidFill>
              </a:rPr>
            </a:br>
            <a:r>
              <a:rPr lang="en-US" sz="4000" dirty="0" smtClean="0">
                <a:solidFill>
                  <a:srgbClr val="00386B"/>
                </a:solidFill>
              </a:rPr>
              <a:t>Actual Mechanical Advantage (AMA)</a:t>
            </a:r>
          </a:p>
        </p:txBody>
      </p:sp>
      <p:sp>
        <p:nvSpPr>
          <p:cNvPr id="2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8450118" cy="5029200"/>
          </a:xfrm>
        </p:spPr>
        <p:txBody>
          <a:bodyPr/>
          <a:lstStyle/>
          <a:p>
            <a:pPr marL="344488" indent="-344488" eaLnBrk="1" hangingPunct="1">
              <a:spcBef>
                <a:spcPct val="50000"/>
              </a:spcBef>
            </a:pPr>
            <a:r>
              <a:rPr lang="en-US" dirty="0" smtClean="0"/>
              <a:t>Inquiry-based calculation</a:t>
            </a:r>
          </a:p>
          <a:p>
            <a:pPr marL="344488" indent="-344488" eaLnBrk="1" hangingPunct="1">
              <a:spcBef>
                <a:spcPts val="1200"/>
              </a:spcBef>
            </a:pPr>
            <a:r>
              <a:rPr lang="en-US" dirty="0" smtClean="0"/>
              <a:t>Frictional losses </a:t>
            </a:r>
            <a:r>
              <a:rPr lang="en-US" b="1" dirty="0" smtClean="0"/>
              <a:t>are</a:t>
            </a:r>
            <a:r>
              <a:rPr lang="en-US" dirty="0" smtClean="0"/>
              <a:t> taken into consideration</a:t>
            </a:r>
          </a:p>
          <a:p>
            <a:pPr marL="344488" indent="-344488" eaLnBrk="1" hangingPunct="1">
              <a:spcBef>
                <a:spcPts val="1200"/>
              </a:spcBef>
            </a:pPr>
            <a:r>
              <a:rPr lang="en-US" dirty="0" smtClean="0"/>
              <a:t>Used in efficiency calculations</a:t>
            </a:r>
          </a:p>
          <a:p>
            <a:pPr marL="344488" indent="-344488" eaLnBrk="1" hangingPunct="1">
              <a:spcBef>
                <a:spcPts val="1200"/>
              </a:spcBef>
            </a:pPr>
            <a:r>
              <a:rPr lang="en-US" dirty="0" smtClean="0"/>
              <a:t>Ratio of </a:t>
            </a:r>
            <a:r>
              <a:rPr lang="en-US" b="1" dirty="0" smtClean="0"/>
              <a:t>force magnitudes</a:t>
            </a:r>
            <a:endParaRPr lang="en-US" dirty="0" smtClean="0"/>
          </a:p>
        </p:txBody>
      </p:sp>
      <p:sp>
        <p:nvSpPr>
          <p:cNvPr id="2060" name="Rectangle 5"/>
          <p:cNvSpPr>
            <a:spLocks noChangeArrowheads="1"/>
          </p:cNvSpPr>
          <p:nvPr/>
        </p:nvSpPr>
        <p:spPr bwMode="auto">
          <a:xfrm>
            <a:off x="801388" y="5707563"/>
            <a:ext cx="4154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F</a:t>
            </a:r>
            <a:r>
              <a:rPr lang="en-US" baseline="-25000" dirty="0"/>
              <a:t>E</a:t>
            </a:r>
            <a:r>
              <a:rPr lang="en-US" dirty="0"/>
              <a:t> = Magnitude of effort force</a:t>
            </a:r>
          </a:p>
        </p:txBody>
      </p:sp>
      <p:graphicFrame>
        <p:nvGraphicFramePr>
          <p:cNvPr id="2057" name="Object 9"/>
          <p:cNvGraphicFramePr>
            <a:graphicFrameLocks noGrp="1" noChangeAspect="1"/>
          </p:cNvGraphicFramePr>
          <p:nvPr>
            <p:ph sz="half" idx="2"/>
          </p:nvPr>
        </p:nvGraphicFramePr>
        <p:xfrm>
          <a:off x="4472392" y="3747612"/>
          <a:ext cx="3006377" cy="19866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" name="Equation" r:id="rId4" imgW="710891" imgH="469696" progId="">
                  <p:embed/>
                </p:oleObj>
              </mc:Choice>
              <mc:Fallback>
                <p:oleObj name="Equation" r:id="rId4" imgW="710891" imgH="469696" progId="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2392" y="3747612"/>
                        <a:ext cx="3006377" cy="19866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1" name="Rectangle 8"/>
          <p:cNvSpPr>
            <a:spLocks noChangeArrowheads="1"/>
          </p:cNvSpPr>
          <p:nvPr/>
        </p:nvSpPr>
        <p:spPr bwMode="auto">
          <a:xfrm>
            <a:off x="801388" y="5200200"/>
            <a:ext cx="5118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F</a:t>
            </a:r>
            <a:r>
              <a:rPr lang="en-US" baseline="-25000" dirty="0"/>
              <a:t>R</a:t>
            </a:r>
            <a:r>
              <a:rPr lang="en-US" dirty="0"/>
              <a:t> = Magnitude of resistance force</a:t>
            </a:r>
          </a:p>
        </p:txBody>
      </p:sp>
    </p:spTree>
    <p:extLst>
      <p:ext uri="{BB962C8B-B14F-4D97-AF65-F5344CB8AC3E}">
        <p14:creationId xmlns:p14="http://schemas.microsoft.com/office/powerpoint/2010/main" val="30038284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it all together to solve a compound mechanism problem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Compute IMA for each stage using its geometry</a:t>
            </a:r>
          </a:p>
          <a:p>
            <a:pPr marL="914400" lvl="1" indent="-514350"/>
            <a:r>
              <a:rPr lang="en-US" dirty="0" smtClean="0"/>
              <a:t>Effort ~ input</a:t>
            </a:r>
          </a:p>
          <a:p>
            <a:pPr marL="914400" lvl="1" indent="-514350"/>
            <a:r>
              <a:rPr lang="en-US" dirty="0" smtClean="0"/>
              <a:t>Resistance ~ output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Total IMA is the product of all stages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Can then determine Force required to generate an output Force desired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900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08238"/>
            <a:ext cx="8229600" cy="715962"/>
          </a:xfrm>
        </p:spPr>
        <p:txBody>
          <a:bodyPr/>
          <a:lstStyle/>
          <a:p>
            <a:r>
              <a:rPr lang="en-US" dirty="0" smtClean="0"/>
              <a:t>Some Activity Answers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053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/>
          <a:lstStyle/>
          <a:p>
            <a:r>
              <a:rPr lang="en-US" dirty="0"/>
              <a:t>Activity 1.1.3 Gears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762000"/>
            <a:ext cx="8229600" cy="283604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7300" y="3505200"/>
            <a:ext cx="6629400" cy="3370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317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52400"/>
            <a:ext cx="7162800" cy="6319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1226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044&quot;&gt;&lt;/object&gt;&lt;object type=&quot;2&quot; unique_id=&quot;10045&quot;&gt;&lt;object type=&quot;3&quot; unique_id=&quot;10046&quot;&gt;&lt;property id=&quot;20148&quot; value=&quot;5&quot;/&gt;&lt;property id=&quot;20300&quot; value=&quot;Slide 1&quot;/&gt;&lt;property id=&quot;20307&quot; value=&quot;256&quot;/&gt;&lt;/object&gt;&lt;object type=&quot;3&quot; unique_id=&quot;10047&quot;&gt;&lt;property id=&quot;20148&quot; value=&quot;5&quot;/&gt;&lt;property id=&quot;20300&quot; value=&quot;Slide 2&quot;/&gt;&lt;property id=&quot;20307&quot; value=&quot;258&quot;/&gt;&lt;/object&gt;&lt;object type=&quot;3&quot; unique_id=&quot;10048&quot;&gt;&lt;property id=&quot;20148&quot; value=&quot;5&quot;/&gt;&lt;property id=&quot;20300&quot; value=&quot;Slide 3 - &amp;quot;References&amp;quot;&quot;/&gt;&lt;property id=&quot;20307&quot; value=&quot;25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PowerPointTemplateAE_2009_1217_NEW NEW Template">
  <a:themeElements>
    <a:clrScheme name="General_PowerPoint_Template_200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eneral_PowerPoint_Template_20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eneral_PowerPoint_Template_20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al_PowerPoint_Template_200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al_PowerPoint_Template_200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al_PowerPoint_Template_200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al_PowerPoint_Template_200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al_PowerPoint_Template_200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al_PowerPoint_Template_200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al_PowerPoint_Template_200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al_PowerPoint_Template_200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al_PowerPoint_Template_200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al_PowerPoint_Template_200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al_PowerPoint_Template_200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PowerPointTemplateAE_2009_1217_NEW NEW Template</Template>
  <TotalTime>2672</TotalTime>
  <Words>214</Words>
  <Application>Microsoft Office PowerPoint</Application>
  <PresentationFormat>On-screen Show (4:3)</PresentationFormat>
  <Paragraphs>49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PowerPointTemplateAE_2009_1217_NEW NEW Template</vt:lpstr>
      <vt:lpstr>1_Custom Design</vt:lpstr>
      <vt:lpstr>Equation</vt:lpstr>
      <vt:lpstr>Principles of Engineering</vt:lpstr>
      <vt:lpstr>PowerPoint Presentation</vt:lpstr>
      <vt:lpstr>Let’s do some substitutions to predict FEI (Ideal Effort Force)</vt:lpstr>
      <vt:lpstr>Gear Ratio Review</vt:lpstr>
      <vt:lpstr>Final Reminder: Actual Mechanical Advantage (AMA)</vt:lpstr>
      <vt:lpstr>Put it all together to solve a compound mechanism problem</vt:lpstr>
      <vt:lpstr>Some Activity Answers</vt:lpstr>
      <vt:lpstr>Activity 1.1.3 Gears</vt:lpstr>
      <vt:lpstr>PowerPoint Presentation</vt:lpstr>
      <vt:lpstr>PowerPoint Presentation</vt:lpstr>
      <vt:lpstr>Activity 1.1.5 Gears, Pulley Drives, and Sprockets Practice Problems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U1 Brainstorming Solutions</dc:title>
  <dc:subject>IED - Lesson x.y - Lesson title</dc:subject>
  <dc:creator>IED Curriculum Team</dc:creator>
  <cp:lastModifiedBy>George Sousa</cp:lastModifiedBy>
  <cp:revision>183</cp:revision>
  <cp:lastPrinted>2016-10-02T22:58:10Z</cp:lastPrinted>
  <dcterms:created xsi:type="dcterms:W3CDTF">2010-01-04T14:07:12Z</dcterms:created>
  <dcterms:modified xsi:type="dcterms:W3CDTF">2016-10-02T23:00:50Z</dcterms:modified>
</cp:coreProperties>
</file>