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6" r:id="rId3"/>
  </p:sldMasterIdLst>
  <p:notesMasterIdLst>
    <p:notesMasterId r:id="rId26"/>
  </p:notesMasterIdLst>
  <p:handoutMasterIdLst>
    <p:handoutMasterId r:id="rId27"/>
  </p:handoutMasterIdLst>
  <p:sldIdLst>
    <p:sldId id="301" r:id="rId4"/>
    <p:sldId id="259" r:id="rId5"/>
    <p:sldId id="263" r:id="rId6"/>
    <p:sldId id="280" r:id="rId7"/>
    <p:sldId id="287" r:id="rId8"/>
    <p:sldId id="264" r:id="rId9"/>
    <p:sldId id="290" r:id="rId10"/>
    <p:sldId id="285" r:id="rId11"/>
    <p:sldId id="286" r:id="rId12"/>
    <p:sldId id="271" r:id="rId13"/>
    <p:sldId id="291" r:id="rId14"/>
    <p:sldId id="293" r:id="rId15"/>
    <p:sldId id="297" r:id="rId16"/>
    <p:sldId id="298" r:id="rId17"/>
    <p:sldId id="299" r:id="rId18"/>
    <p:sldId id="300" r:id="rId19"/>
    <p:sldId id="288" r:id="rId20"/>
    <p:sldId id="289" r:id="rId21"/>
    <p:sldId id="275" r:id="rId22"/>
    <p:sldId id="276" r:id="rId23"/>
    <p:sldId id="260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" lastIdx="1" clrIdx="0"/>
  <p:cmAuthor id="1" name="Elliot Mork" initials="EM" lastIdx="2" clrIdx="1"/>
  <p:cmAuthor id="2" name="Adaobi Obi Tulton" initials="AOT" lastIdx="7" clrIdx="2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86B"/>
    <a:srgbClr val="33CC33"/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2293" autoAdjust="0"/>
  </p:normalViewPr>
  <p:slideViewPr>
    <p:cSldViewPr snapToGrid="0">
      <p:cViewPr varScale="1">
        <p:scale>
          <a:sx n="100" d="100"/>
          <a:sy n="100" d="100"/>
        </p:scale>
        <p:origin x="19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1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</a:t>
            </a:r>
            <a:r>
              <a:rPr lang="en-US" smtClean="0"/>
              <a:t>Pulley Drives, </a:t>
            </a:r>
            <a:r>
              <a:rPr lang="en-US"/>
              <a:t>and Sprockets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55676-2843-47EC-A6C7-03A41F3C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Pulley Drives, and Sprockets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</a:rPr>
              <a:t>Project Lead The Way, Inc.</a:t>
            </a:r>
            <a:endParaRPr lang="en-US" sz="1200" baseline="300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  <a:cs typeface="Arial" charset="0"/>
              </a:rPr>
              <a:t>Copyright 2010</a:t>
            </a:r>
          </a:p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3E9B5F-CAC3-4EBA-9C7D-DC4163022419}" type="slidenum">
              <a:rPr lang="en-US" sz="1200">
                <a:latin typeface="Arial" charset="0"/>
              </a:rPr>
              <a:pPr algn="r"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35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12827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designing a compound machine,</a:t>
            </a:r>
            <a:r>
              <a:rPr lang="en-US" baseline="0" dirty="0" smtClean="0"/>
              <a:t> each mechanism is either a simple machine </a:t>
            </a:r>
            <a:r>
              <a:rPr lang="en-US" baseline="0" dirty="0" smtClean="0"/>
              <a:t>or </a:t>
            </a:r>
            <a:r>
              <a:rPr lang="en-US" baseline="0" dirty="0" smtClean="0"/>
              <a:t>power train element.  The six simple machines (lever, wheel/axle, pulley, inclined plane, wedge, screw) contribute mechanical advantage (but not gear ratio.)  The three power train elements (gears, belt/pulley, chain/sprocket) contribute gear ratio (but not mechanical advantage.)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18633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input force F_E on the black bar transfers force, with mechanical advantage, to the teeth of the </a:t>
            </a:r>
            <a:r>
              <a:rPr lang="en-US" baseline="0" dirty="0" smtClean="0"/>
              <a:t>purple </a:t>
            </a:r>
            <a:r>
              <a:rPr lang="en-US" baseline="0" dirty="0" smtClean="0"/>
              <a:t>gear</a:t>
            </a:r>
            <a:r>
              <a:rPr lang="en-US" baseline="0" dirty="0" smtClean="0"/>
              <a:t>. This </a:t>
            </a:r>
            <a:r>
              <a:rPr lang="en-US" baseline="0" dirty="0" smtClean="0"/>
              <a:t>wheel/axle </a:t>
            </a:r>
            <a:r>
              <a:rPr lang="en-US" baseline="0" dirty="0" smtClean="0"/>
              <a:t>system has a </a:t>
            </a:r>
            <a:r>
              <a:rPr lang="en-US" baseline="0" dirty="0" smtClean="0"/>
              <a:t>mechanical </a:t>
            </a:r>
            <a:r>
              <a:rPr lang="en-US" baseline="0" dirty="0" smtClean="0"/>
              <a:t>advantage of </a:t>
            </a:r>
            <a:r>
              <a:rPr lang="en-US" baseline="0" dirty="0" smtClean="0"/>
              <a:t>2.67.  Since the black bar and the </a:t>
            </a:r>
            <a:r>
              <a:rPr lang="en-US" baseline="0" dirty="0" smtClean="0"/>
              <a:t>purple </a:t>
            </a:r>
            <a:r>
              <a:rPr lang="en-US" baseline="0" dirty="0" smtClean="0"/>
              <a:t>gear turn at the same angular speed, </a:t>
            </a:r>
            <a:r>
              <a:rPr lang="en-US" baseline="0" dirty="0" smtClean="0"/>
              <a:t>no </a:t>
            </a:r>
            <a:r>
              <a:rPr lang="en-US" baseline="0" dirty="0" smtClean="0"/>
              <a:t>gear ratio contributed by this component; i.e., GR = 1.</a:t>
            </a:r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67376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purple </a:t>
            </a:r>
            <a:r>
              <a:rPr lang="en-US" baseline="0" dirty="0" smtClean="0"/>
              <a:t>gear transfers force to the blue gear.  The force is transmitted teeth-to-teeth, unchanged (i.e., MA = 1</a:t>
            </a:r>
            <a:r>
              <a:rPr lang="en-US" baseline="0" dirty="0" smtClean="0"/>
              <a:t>), </a:t>
            </a:r>
            <a:r>
              <a:rPr lang="en-US" baseline="0" dirty="0" smtClean="0"/>
              <a:t>but the force on the blue gear is now at a different distance from its axis of rotation, causing </a:t>
            </a:r>
            <a:r>
              <a:rPr lang="en-US" baseline="0" dirty="0" smtClean="0"/>
              <a:t>a </a:t>
            </a:r>
            <a:r>
              <a:rPr lang="en-US" baseline="0" dirty="0" smtClean="0"/>
              <a:t>gear ratio that is not 1.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136631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gear transfers</a:t>
            </a:r>
            <a:r>
              <a:rPr lang="en-US" baseline="0" dirty="0" smtClean="0"/>
              <a:t> force to the black bar at the output.  Because the force on the blue teeth and the force F_R at the output are at different distances from the same axis, rotational equilibrium requires these force to be different.  This is a wheel/axle system with mechanical advantage.  Again, GR = 1 since the bar and the blue gear rotate around their shared axis at the same rate.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4315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mechanical advantage is the product of all</a:t>
            </a:r>
            <a:r>
              <a:rPr lang="en-US" baseline="0" dirty="0" smtClean="0"/>
              <a:t> the component mechanical advantages.  MA_2 = 1, which doesn’t change the product, since mechanism #2 was a power train element, not a simple machine.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overall mechanical advantage is used </a:t>
            </a:r>
            <a:r>
              <a:rPr lang="en-US" baseline="0" dirty="0" smtClean="0"/>
              <a:t>when </a:t>
            </a:r>
            <a:r>
              <a:rPr lang="en-US" baseline="0" dirty="0" smtClean="0"/>
              <a:t>comparing F_E with F_R.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368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gear ratio is the product of all component gear ratios.  In this </a:t>
            </a:r>
            <a:r>
              <a:rPr lang="en-US" dirty="0" smtClean="0"/>
              <a:t>example, only </a:t>
            </a:r>
            <a:r>
              <a:rPr lang="en-US" dirty="0" smtClean="0"/>
              <a:t>one GR </a:t>
            </a:r>
            <a:r>
              <a:rPr lang="en-US" baseline="0" dirty="0" smtClean="0"/>
              <a:t>was </a:t>
            </a:r>
            <a:r>
              <a:rPr lang="en-US" baseline="0" dirty="0" smtClean="0"/>
              <a:t>not 1.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You would use the </a:t>
            </a:r>
            <a:r>
              <a:rPr lang="en-US" baseline="0" dirty="0" smtClean="0"/>
              <a:t>total gear ratio </a:t>
            </a:r>
            <a:r>
              <a:rPr lang="en-US" baseline="0" dirty="0" smtClean="0"/>
              <a:t>if </a:t>
            </a:r>
            <a:r>
              <a:rPr lang="en-US" baseline="0" dirty="0" smtClean="0"/>
              <a:t>you </a:t>
            </a:r>
            <a:r>
              <a:rPr lang="en-US" baseline="0" dirty="0" smtClean="0"/>
              <a:t>want </a:t>
            </a:r>
            <a:r>
              <a:rPr lang="en-US" baseline="0" dirty="0" smtClean="0"/>
              <a:t>to know how many full revolutions of the effort force </a:t>
            </a:r>
            <a:r>
              <a:rPr lang="en-US" baseline="0" dirty="0" smtClean="0"/>
              <a:t>are </a:t>
            </a:r>
            <a:r>
              <a:rPr lang="en-US" baseline="0" dirty="0" smtClean="0"/>
              <a:t>required to get one full revolution at the output.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99139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simple method to gain torque </a:t>
            </a:r>
            <a:r>
              <a:rPr lang="en-US" dirty="0" smtClean="0"/>
              <a:t>is to </a:t>
            </a:r>
            <a:r>
              <a:rPr lang="en-US" dirty="0" smtClean="0"/>
              <a:t>turn the final gear that was added into the driver gear. </a:t>
            </a:r>
          </a:p>
        </p:txBody>
      </p:sp>
    </p:spTree>
    <p:extLst>
      <p:ext uri="{BB962C8B-B14F-4D97-AF65-F5344CB8AC3E}">
        <p14:creationId xmlns:p14="http://schemas.microsoft.com/office/powerpoint/2010/main" val="201523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this compound machine has a simple machine right in the middle! Transferring energy and power from gear B to gear C is a wheel/axle,</a:t>
            </a:r>
            <a:r>
              <a:rPr lang="en-US" baseline="0" dirty="0" smtClean="0"/>
              <a:t> with mechanical advantage of DE/DR = 40/20 = 2.</a:t>
            </a:r>
            <a:endParaRPr lang="en-US" dirty="0" smtClean="0"/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44900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belt is a continuous band that wraps around the pulleys to transmit power. The ratios are the same as for gears. The only exception is that there are no teeth to count.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Another difference is that two pulleys connected by a </a:t>
            </a:r>
            <a:r>
              <a:rPr lang="en-US" dirty="0" smtClean="0"/>
              <a:t>belt </a:t>
            </a:r>
            <a:r>
              <a:rPr lang="en-US" dirty="0" smtClean="0"/>
              <a:t>rotate in the same direction.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Also, </a:t>
            </a:r>
            <a:r>
              <a:rPr lang="en-US" dirty="0" smtClean="0"/>
              <a:t>belt/pulley </a:t>
            </a:r>
            <a:r>
              <a:rPr lang="en-US" dirty="0" smtClean="0"/>
              <a:t>systems</a:t>
            </a:r>
            <a:r>
              <a:rPr lang="en-US" baseline="0" dirty="0" smtClean="0"/>
              <a:t> are able to slip.  This is useful, for example, in a compressor where a motor would otherwise stall once the system was </a:t>
            </a:r>
            <a:r>
              <a:rPr lang="en-US" baseline="0" dirty="0" smtClean="0"/>
              <a:t>pressurized </a:t>
            </a:r>
            <a:r>
              <a:rPr lang="en-US" baseline="0" dirty="0" smtClean="0"/>
              <a:t>or </a:t>
            </a:r>
            <a:r>
              <a:rPr lang="en-US" baseline="0" dirty="0" smtClean="0"/>
              <a:t>in a </a:t>
            </a:r>
            <a:r>
              <a:rPr lang="en-US" baseline="0" dirty="0" smtClean="0"/>
              <a:t>lawn mower where the pulley is engaged as a clutch.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070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Sprockets and gears are often confused. Gears mesh directly with other gears, while sprockets use chains to transfer power between sprockets.</a:t>
            </a:r>
          </a:p>
        </p:txBody>
      </p:sp>
    </p:spTree>
    <p:extLst>
      <p:ext uri="{BB962C8B-B14F-4D97-AF65-F5344CB8AC3E}">
        <p14:creationId xmlns:p14="http://schemas.microsoft.com/office/powerpoint/2010/main" val="9757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08946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26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841136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46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3057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385371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24773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403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To effectively </a:t>
            </a:r>
            <a:r>
              <a:rPr lang="en-US" dirty="0" smtClean="0"/>
              <a:t>work </a:t>
            </a:r>
            <a:r>
              <a:rPr lang="en-US" dirty="0" smtClean="0"/>
              <a:t>with </a:t>
            </a:r>
            <a:r>
              <a:rPr lang="en-US" dirty="0" smtClean="0"/>
              <a:t>the ratios, you must </a:t>
            </a:r>
            <a:r>
              <a:rPr lang="en-US" dirty="0" smtClean="0"/>
              <a:t>understand </a:t>
            </a:r>
            <a:r>
              <a:rPr lang="en-US" dirty="0" smtClean="0"/>
              <a:t>the following symbols.</a:t>
            </a:r>
          </a:p>
          <a:p>
            <a:pPr eaLnBrk="1" hangingPunct="1"/>
            <a:r>
              <a:rPr lang="en-US" dirty="0" smtClean="0"/>
              <a:t>The symbol for angular velocity is the Greek lower case Omega.</a:t>
            </a:r>
          </a:p>
          <a:p>
            <a:pPr eaLnBrk="1" hangingPunct="1"/>
            <a:r>
              <a:rPr lang="en-US" dirty="0" smtClean="0"/>
              <a:t>The symbol for torque is the Greek lower case Tau.</a:t>
            </a:r>
          </a:p>
          <a:p>
            <a:pPr eaLnBrk="1" hangingPunct="1"/>
            <a:r>
              <a:rPr lang="en-US" dirty="0" smtClean="0"/>
              <a:t>The subscript “in” and “out” simply identify whether </a:t>
            </a:r>
            <a:r>
              <a:rPr lang="en-US" dirty="0" smtClean="0"/>
              <a:t>the </a:t>
            </a:r>
            <a:r>
              <a:rPr lang="en-US" dirty="0" smtClean="0"/>
              <a:t>characteristic of the gear refers to the input or output gear.</a:t>
            </a:r>
          </a:p>
          <a:p>
            <a:pPr eaLnBrk="1" hangingPunct="1"/>
            <a:r>
              <a:rPr lang="en-US" dirty="0" smtClean="0"/>
              <a:t>Note the rotation direction of the gears.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75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87044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2161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62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0355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264873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Force is </a:t>
            </a:r>
            <a:r>
              <a:rPr lang="en-US" dirty="0" smtClean="0"/>
              <a:t>measured</a:t>
            </a:r>
            <a:r>
              <a:rPr lang="en-US" baseline="0" dirty="0" smtClean="0"/>
              <a:t> through cables or strings; </a:t>
            </a:r>
            <a:r>
              <a:rPr lang="en-US" baseline="0" dirty="0" smtClean="0"/>
              <a:t>torque is </a:t>
            </a:r>
            <a:r>
              <a:rPr lang="en-US" baseline="0" dirty="0" smtClean="0"/>
              <a:t>measured about an axis of rotation.  In many compound machines, a</a:t>
            </a:r>
            <a:r>
              <a:rPr lang="en-US" dirty="0" smtClean="0"/>
              <a:t>n input force causes a torque</a:t>
            </a:r>
            <a:r>
              <a:rPr lang="en-US" baseline="0" dirty="0" smtClean="0"/>
              <a:t> around a drive shaft.  Similarly, an</a:t>
            </a:r>
            <a:r>
              <a:rPr lang="en-US" dirty="0" smtClean="0"/>
              <a:t> output torque around a drive shaft can result in an output force from an object attached to the drive shaft.  If</a:t>
            </a:r>
            <a:r>
              <a:rPr lang="en-US" baseline="0" dirty="0" smtClean="0"/>
              <a:t> you only need to know the ratio of the input force and output force, you can ignore the gear ratio; those gear sizes will show up in your mechanical advantage calculations as wheel and axle radii.  </a:t>
            </a:r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  <p:extLst>
      <p:ext uri="{BB962C8B-B14F-4D97-AF65-F5344CB8AC3E}">
        <p14:creationId xmlns:p14="http://schemas.microsoft.com/office/powerpoint/2010/main" val="17929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841-D646-406A-84C7-0577AE89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7931-DEF2-434C-B95F-4B04A42EF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D4B-1ECB-4061-B065-78E3C421D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77-744F-487F-B930-77A654D27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A02E-A84F-4FB0-9725-06A801777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EFF4-42C3-4F91-91E3-6C1A006F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3BF1-65F0-48BF-9E4C-8CCB1EEA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A3DC-D3C8-4F15-860F-E876AA42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87A2-F315-41D0-BE26-9598E517F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E5-54B4-438E-B781-910790BD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951-F35F-41B3-858D-7D27D258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B9025A-4980-4010-835F-3696E9885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wmf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0.gif"/><Relationship Id="rId5" Type="http://schemas.openxmlformats.org/officeDocument/2006/relationships/image" Target="../media/image55.wmf"/><Relationship Id="rId15" Type="http://schemas.openxmlformats.org/officeDocument/2006/relationships/image" Target="../media/image59.wmf"/><Relationship Id="rId10" Type="http://schemas.openxmlformats.org/officeDocument/2006/relationships/hyperlink" Target="http://upload.wikimedia.org/wikipedia/commons/0/03/Chain.gif" TargetMode="External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Gears, Pulley Drives, and Sprockets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8559360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rgbClr val="00386B"/>
                </a:solidFill>
                <a:latin typeface="Arial" charset="0"/>
              </a:rPr>
              <a:t>Gear </a:t>
            </a:r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Ratios—Compound Machines</a:t>
            </a:r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45058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Are u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sed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similarly to MA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Apply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to torque instead of force</a:t>
            </a: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In a compound machine, total MA and GR are products of components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MA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is used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only to calculate forces, not torques.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GR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is used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only to calculate torques, not forces.  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8" y="1976438"/>
            <a:ext cx="382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2" y="2596269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4213826"/>
            <a:ext cx="6286539" cy="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0" y="4748119"/>
            <a:ext cx="639448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8630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Here are three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mechanisms in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series: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Wheel–axle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Gear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train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Wheel–axle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#1: Wheel–axle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478" y="1470519"/>
            <a:ext cx="3957909" cy="2169476"/>
            <a:chOff x="135478" y="1470519"/>
            <a:chExt cx="3957909" cy="2169476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78" y="1470519"/>
              <a:ext cx="1965746" cy="953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79" y="2684930"/>
              <a:ext cx="3082608" cy="955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042" name="Picture 2" descr="C:\Users\emork\Dropbox (Project Lead The Way)\Documents\PoE Critical Design Review\Unit 1\Lesson 1.1\000_Development and Graphics\1.1.3.A GearsPulleyDrivesSprockets_slide12_Mech1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8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#2: Gear train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552920"/>
            <a:ext cx="2096843" cy="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3" y="2672128"/>
            <a:ext cx="2657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 descr="C:\Users\emork\Dropbox (Project Lead The Way)\Documents\PoE Critical Design Review\Unit 1\Lesson 1.1\000_Development and Graphics\1.1.3.A GearsPulleyDrivesSprockets_slide12_Mech2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8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#3: Wheel–axle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" y="2737702"/>
            <a:ext cx="3752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0" name="Picture 2" descr="C:\Users\emork\Dropbox (Project Lead The Way)\Documents\PoE Critical Design Review\Unit 1\Lesson 1.1\000_Development and Graphics\1.1.3.A GearsPulleyDrivesSprockets_slide12_Mech3_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9537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51531"/>
            <a:ext cx="6453554" cy="490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1040423"/>
            <a:ext cx="541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782848"/>
            <a:ext cx="440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1947672"/>
            <a:ext cx="6458629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952499"/>
            <a:ext cx="6846953" cy="7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33588" y="4418013"/>
            <a:ext cx="1279525" cy="1279525"/>
            <a:chOff x="3075" y="1667"/>
            <a:chExt cx="806" cy="806"/>
          </a:xfrm>
        </p:grpSpPr>
        <p:grpSp>
          <p:nvGrpSpPr>
            <p:cNvPr id="100373" name="Group 42"/>
            <p:cNvGrpSpPr>
              <a:grpSpLocks/>
            </p:cNvGrpSpPr>
            <p:nvPr/>
          </p:nvGrpSpPr>
          <p:grpSpPr bwMode="auto">
            <a:xfrm>
              <a:off x="3075" y="1667"/>
              <a:ext cx="806" cy="806"/>
              <a:chOff x="2349" y="2513"/>
              <a:chExt cx="806" cy="806"/>
            </a:xfrm>
          </p:grpSpPr>
          <p:sp>
            <p:nvSpPr>
              <p:cNvPr id="100375" name="Oval 37"/>
              <p:cNvSpPr>
                <a:spLocks noChangeArrowheads="1"/>
              </p:cNvSpPr>
              <p:nvPr/>
            </p:nvSpPr>
            <p:spPr bwMode="auto">
              <a:xfrm>
                <a:off x="2349" y="2513"/>
                <a:ext cx="806" cy="80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6" name="Oval 38"/>
              <p:cNvSpPr>
                <a:spLocks noChangeArrowheads="1"/>
              </p:cNvSpPr>
              <p:nvPr/>
            </p:nvSpPr>
            <p:spPr bwMode="auto">
              <a:xfrm>
                <a:off x="2694" y="2858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4" name="Oval 47"/>
            <p:cNvSpPr>
              <a:spLocks noChangeArrowheads="1"/>
            </p:cNvSpPr>
            <p:nvPr/>
          </p:nvSpPr>
          <p:spPr bwMode="auto">
            <a:xfrm>
              <a:off x="3138" y="183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Train</a:t>
            </a:r>
          </a:p>
        </p:txBody>
      </p:sp>
      <p:sp>
        <p:nvSpPr>
          <p:cNvPr id="10035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313238" y="5121275"/>
            <a:ext cx="1736725" cy="1736725"/>
            <a:chOff x="795" y="1154"/>
            <a:chExt cx="1094" cy="1094"/>
          </a:xfrm>
        </p:grpSpPr>
        <p:grpSp>
          <p:nvGrpSpPr>
            <p:cNvPr id="100369" name="Group 41"/>
            <p:cNvGrpSpPr>
              <a:grpSpLocks/>
            </p:cNvGrpSpPr>
            <p:nvPr/>
          </p:nvGrpSpPr>
          <p:grpSpPr bwMode="auto">
            <a:xfrm>
              <a:off x="795" y="1154"/>
              <a:ext cx="1094" cy="1094"/>
              <a:chOff x="873" y="1994"/>
              <a:chExt cx="1094" cy="1094"/>
            </a:xfrm>
          </p:grpSpPr>
          <p:sp>
            <p:nvSpPr>
              <p:cNvPr id="100371" name="Oval 29"/>
              <p:cNvSpPr>
                <a:spLocks noChangeArrowheads="1"/>
              </p:cNvSpPr>
              <p:nvPr/>
            </p:nvSpPr>
            <p:spPr bwMode="auto">
              <a:xfrm>
                <a:off x="873" y="1994"/>
                <a:ext cx="1094" cy="109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2" name="Oval 34"/>
              <p:cNvSpPr>
                <a:spLocks noChangeArrowheads="1"/>
              </p:cNvSpPr>
              <p:nvPr/>
            </p:nvSpPr>
            <p:spPr bwMode="auto">
              <a:xfrm>
                <a:off x="1359" y="2486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0" name="Oval 45"/>
            <p:cNvSpPr>
              <a:spLocks noChangeArrowheads="1"/>
            </p:cNvSpPr>
            <p:nvPr/>
          </p:nvSpPr>
          <p:spPr bwMode="auto">
            <a:xfrm>
              <a:off x="1086" y="2058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805237" y="4838701"/>
            <a:ext cx="619125" cy="619125"/>
            <a:chOff x="3870" y="3151"/>
            <a:chExt cx="390" cy="390"/>
          </a:xfrm>
        </p:grpSpPr>
        <p:grpSp>
          <p:nvGrpSpPr>
            <p:cNvPr id="100365" name="Group 44"/>
            <p:cNvGrpSpPr>
              <a:grpSpLocks/>
            </p:cNvGrpSpPr>
            <p:nvPr/>
          </p:nvGrpSpPr>
          <p:grpSpPr bwMode="auto">
            <a:xfrm>
              <a:off x="3870" y="3151"/>
              <a:ext cx="390" cy="390"/>
              <a:chOff x="3870" y="3151"/>
              <a:chExt cx="390" cy="390"/>
            </a:xfrm>
          </p:grpSpPr>
          <p:sp>
            <p:nvSpPr>
              <p:cNvPr id="100367" name="Oval 39"/>
              <p:cNvSpPr>
                <a:spLocks noChangeArrowheads="1"/>
              </p:cNvSpPr>
              <p:nvPr/>
            </p:nvSpPr>
            <p:spPr bwMode="auto">
              <a:xfrm>
                <a:off x="3870" y="3151"/>
                <a:ext cx="390" cy="390"/>
              </a:xfrm>
              <a:prstGeom prst="ellipse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8" name="Oval 40"/>
              <p:cNvSpPr>
                <a:spLocks noChangeArrowheads="1"/>
              </p:cNvSpPr>
              <p:nvPr/>
            </p:nvSpPr>
            <p:spPr bwMode="auto">
              <a:xfrm>
                <a:off x="4006" y="3287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6" name="Oval 46"/>
            <p:cNvSpPr>
              <a:spLocks noChangeArrowheads="1"/>
            </p:cNvSpPr>
            <p:nvPr/>
          </p:nvSpPr>
          <p:spPr bwMode="auto">
            <a:xfrm>
              <a:off x="4080" y="318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81050" y="4597400"/>
            <a:ext cx="776288" cy="776288"/>
            <a:chOff x="1896" y="1432"/>
            <a:chExt cx="489" cy="489"/>
          </a:xfrm>
        </p:grpSpPr>
        <p:grpSp>
          <p:nvGrpSpPr>
            <p:cNvPr id="100361" name="Group 43"/>
            <p:cNvGrpSpPr>
              <a:grpSpLocks/>
            </p:cNvGrpSpPr>
            <p:nvPr/>
          </p:nvGrpSpPr>
          <p:grpSpPr bwMode="auto">
            <a:xfrm>
              <a:off x="1896" y="1432"/>
              <a:ext cx="489" cy="489"/>
              <a:chOff x="3492" y="1972"/>
              <a:chExt cx="489" cy="489"/>
            </a:xfrm>
          </p:grpSpPr>
          <p:sp>
            <p:nvSpPr>
              <p:cNvPr id="100363" name="Oval 28"/>
              <p:cNvSpPr>
                <a:spLocks noChangeArrowheads="1"/>
              </p:cNvSpPr>
              <p:nvPr/>
            </p:nvSpPr>
            <p:spPr bwMode="auto">
              <a:xfrm>
                <a:off x="3492" y="1972"/>
                <a:ext cx="489" cy="48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4" name="Oval 30"/>
              <p:cNvSpPr>
                <a:spLocks noChangeArrowheads="1"/>
              </p:cNvSpPr>
              <p:nvPr/>
            </p:nvSpPr>
            <p:spPr bwMode="auto">
              <a:xfrm>
                <a:off x="3685" y="2159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2" name="Oval 48"/>
            <p:cNvSpPr>
              <a:spLocks noChangeArrowheads="1"/>
            </p:cNvSpPr>
            <p:nvPr/>
          </p:nvSpPr>
          <p:spPr bwMode="auto">
            <a:xfrm>
              <a:off x="2196" y="1752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256088" y="1782763"/>
            <a:ext cx="46466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The two middle gears share a common axle, so they rotate at the same speed.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This allows the final gear to rotate slower and produce  more torque than if it were connected only to the driver gear.</a:t>
            </a:r>
          </a:p>
        </p:txBody>
      </p:sp>
      <p:sp>
        <p:nvSpPr>
          <p:cNvPr id="100360" name="Text Box 54"/>
          <p:cNvSpPr txBox="1">
            <a:spLocks noChangeArrowheads="1"/>
          </p:cNvSpPr>
          <p:nvPr/>
        </p:nvSpPr>
        <p:spPr bwMode="auto">
          <a:xfrm>
            <a:off x="2755900" y="1320800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25 C -0.04584 0.01204 -0.04792 0.0125 -0.04792 0.01111 C -0.04792 0.00949 -0.04566 0.00949 -0.04479 0.00834 C -0.0375 -0.00023 -0.04254 0.00278 -0.03646 -2.59259E-6 C -0.02327 -0.01759 -0.00643 -0.02986 0.00625 -0.04861 C 0.02205 -0.07176 0.03455 -0.09745 0.04896 -0.12222 C 0.05659 -0.13541 0.05 -0.11967 0.05625 -0.13472 C 0.06111 -0.14653 0.06493 -0.16111 0.06875 -0.17361 C 0.07187 -0.18426 0.07639 -0.19537 0.08021 -0.20555 C 0.08333 -0.21389 0.0842 -0.22315 0.08646 -0.23194 C 0.08594 -0.25278 0.08906 -0.275 0.08333 -0.29444 C 0.07482 -0.32291 0.06875 -0.35162 0.05833 -0.37916 C 0.04305 -0.4199 0.01319 -0.45301 -0.01979 -0.46389 C -0.02587 -0.46944 -0.02865 -0.46782 -0.03646 -0.46666 C -0.04323 -0.46435 -0.04879 -0.46041 -0.05521 -0.45833 C -0.06285 -0.45162 -0.06997 -0.44838 -0.07604 -0.43889 C -0.07882 -0.43449 -0.07934 -0.43541 -0.08125 -0.43055 C -0.08177 -0.42916 -0.08334 -0.42569 -0.08229 -0.42639 C -0.08073 -0.42731 -0.07917 -0.43194 -0.07917 -0.4317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0833 -0.00371 -0.00313 0.00208 0.01146 -0.0125 C 0.01823 -0.01922 0.02361 -0.02778 0.03021 -0.03472 C 0.03698 -0.0419 0.03403 -0.03588 0.04167 -0.04306 C 0.04878 -0.04977 0.05555 -0.0581 0.0625 -0.06528 C 0.07552 -0.07871 0.08906 -0.09167 0.10208 -0.10556 C 0.11059 -0.11459 0.1191 -0.12477 0.12708 -0.13472 C 0.13003 -0.1382 0.13212 -0.14306 0.13542 -0.14584 C 0.14323 -0.15209 0.15087 -0.15949 0.15729 -0.16806 C 0.16423 -0.17732 0.17187 -0.18704 0.18021 -0.19445 C 0.18298 -0.20023 0.18837 -0.20347 0.19062 -0.20972 C 0.19774 -0.22847 0.2118 -0.24144 0.22083 -0.25834 C 0.23385 -0.28264 0.24514 -0.32014 0.24792 -0.35 C 0.24757 -0.36343 0.24757 -0.37685 0.24687 -0.39028 C 0.24601 -0.40926 0.22917 -0.43009 0.21979 -0.44167 C 0.21441 -0.44815 0.21024 -0.45579 0.20417 -0.46111 C 0.19184 -0.48565 0.16302 -0.4875 0.14375 -0.49167 C 0.13628 -0.49028 0.12934 -0.4875 0.12187 -0.48611 C 0.10851 -0.48009 0.09479 -0.47408 0.08125 -0.46945 C 0.06441 -0.4544 0.04479 -0.44259 0.025 -0.43611 C 0.01719 -0.42917 0.02708 -0.43727 0.01771 -0.43195 C 0.01302 -0.42917 0.00937 -0.42523 0.00417 -0.42361 C 0.00347 -0.42222 0.00312 -0.4206 0.00208 -0.41945 C 0.00121 -0.41852 -0.00035 -0.41898 -0.00104 -0.41806 C -0.00174 -0.41713 -0.00139 -0.41505 -0.00208 -0.41389 C -0.00434 -0.40949 -0.01337 -0.3956 -0.01771 -0.40139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434 -0.00856 0.01163 -0.01319 0.0177 -0.01944 C 0.0269 -0.0287 0.03663 -0.03773 0.04479 -0.04861 C 0.05902 -0.06759 0.07326 -0.08541 0.08958 -0.10139 C 0.10468 -0.11597 0.121 -0.12801 0.13645 -0.14166 C 0.15069 -0.15439 0.16284 -0.1699 0.175 -0.18611 C 0.19305 -0.21018 0.20538 -0.25092 0.21145 -0.28333 C 0.21197 -0.28935 0.21319 -0.29537 0.21354 -0.30139 C 0.2144 -0.31481 0.21562 -0.34166 0.21562 -0.34166 C 0.21475 -0.34907 0.2144 -0.35648 0.21354 -0.36389 C 0.2125 -0.37245 0.20885 -0.37986 0.20625 -0.3875 C 0.2019 -0.40046 0.19861 -0.41227 0.18958 -0.42083 C 0.18541 -0.42477 0.17986 -0.42615 0.175 -0.42777 C 0.16875 -0.42569 0.16111 -0.42338 0.1552 -0.41944 C 0.15138 -0.41689 0.14583 -0.40833 0.14583 -0.40833 C 0.14461 -0.40324 0.1427 -0.39305 0.1427 -0.39305 C 0.14305 -0.3912 0.14253 -0.38865 0.14375 -0.3875 C 0.14461 -0.38657 0.14618 -0.38773 0.14687 -0.38889 C 0.14756 -0.39004 0.14687 -0.39166 0.14687 -0.39305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69E-6 L -0.43108 -0.52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6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723900"/>
            <a:ext cx="4502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568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Ratios</a:t>
            </a:r>
          </a:p>
        </p:txBody>
      </p:sp>
      <p:sp>
        <p:nvSpPr>
          <p:cNvPr id="4130" name="TextBox 25"/>
          <p:cNvSpPr txBox="1">
            <a:spLocks noChangeArrowheads="1"/>
          </p:cNvSpPr>
          <p:nvPr/>
        </p:nvSpPr>
        <p:spPr bwMode="auto">
          <a:xfrm>
            <a:off x="1239838" y="2679700"/>
            <a:ext cx="143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50 T</a:t>
            </a: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2974975" y="2397125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40 T</a:t>
            </a:r>
          </a:p>
        </p:txBody>
      </p:sp>
      <p:sp>
        <p:nvSpPr>
          <p:cNvPr id="4132" name="TextBox 27"/>
          <p:cNvSpPr txBox="1">
            <a:spLocks noChangeArrowheads="1"/>
          </p:cNvSpPr>
          <p:nvPr/>
        </p:nvSpPr>
        <p:spPr bwMode="auto">
          <a:xfrm>
            <a:off x="2922588" y="199707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20 T</a:t>
            </a:r>
          </a:p>
        </p:txBody>
      </p:sp>
      <p:sp>
        <p:nvSpPr>
          <p:cNvPr id="4133" name="TextBox 28"/>
          <p:cNvSpPr txBox="1">
            <a:spLocks noChangeArrowheads="1"/>
          </p:cNvSpPr>
          <p:nvPr/>
        </p:nvSpPr>
        <p:spPr bwMode="auto">
          <a:xfrm>
            <a:off x="4098925" y="186055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10 T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7278688" y="3341688"/>
          <a:ext cx="11668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3341688"/>
                        <a:ext cx="1166812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4139" idx="1"/>
          </p:cNvCxnSpPr>
          <p:nvPr/>
        </p:nvCxnSpPr>
        <p:spPr>
          <a:xfrm flipH="1" flipV="1">
            <a:off x="3962401" y="1965327"/>
            <a:ext cx="830262" cy="77073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Box 35"/>
          <p:cNvSpPr txBox="1">
            <a:spLocks noChangeArrowheads="1"/>
          </p:cNvSpPr>
          <p:nvPr/>
        </p:nvSpPr>
        <p:spPr bwMode="auto">
          <a:xfrm>
            <a:off x="4362450" y="1376363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136" name="TextBox 36"/>
          <p:cNvSpPr txBox="1">
            <a:spLocks noChangeArrowheads="1"/>
          </p:cNvSpPr>
          <p:nvPr/>
        </p:nvSpPr>
        <p:spPr bwMode="auto">
          <a:xfrm>
            <a:off x="3248025" y="1071563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3048000" y="14192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1344613" y="893763"/>
            <a:ext cx="37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39" name="TextBox 41"/>
          <p:cNvSpPr txBox="1">
            <a:spLocks noChangeArrowheads="1"/>
          </p:cNvSpPr>
          <p:nvPr/>
        </p:nvSpPr>
        <p:spPr bwMode="auto">
          <a:xfrm>
            <a:off x="4792663" y="2259013"/>
            <a:ext cx="409203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B?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3055938" y="4451350"/>
          <a:ext cx="14239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451350"/>
                        <a:ext cx="142398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928812" y="2522538"/>
            <a:ext cx="1362075" cy="15240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7838" y="3336925"/>
            <a:ext cx="412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C and D?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1963" y="5338763"/>
            <a:ext cx="7808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of the entire gear train?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967038" y="5851525"/>
          <a:ext cx="2330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851525"/>
                        <a:ext cx="233045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019675" y="3309938"/>
          <a:ext cx="20494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11" imgW="914400" imgH="431800" progId="Equation.DSMT4">
                  <p:embed/>
                </p:oleObj>
              </mc:Choice>
              <mc:Fallback>
                <p:oleObj name="Equation" r:id="rId11" imgW="914400" imgH="431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309938"/>
                        <a:ext cx="20494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831850" y="4376738"/>
          <a:ext cx="2049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13" imgW="914400" imgH="431800" progId="Equation.DSMT4">
                  <p:embed/>
                </p:oleObj>
              </mc:Choice>
              <mc:Fallback>
                <p:oleObj name="Equation" r:id="rId13" imgW="9144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376738"/>
                        <a:ext cx="204946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714375"/>
          </a:xfrm>
        </p:spPr>
        <p:txBody>
          <a:bodyPr anchor="t"/>
          <a:lstStyle/>
          <a:p>
            <a:pPr algn="l" eaLnBrk="1" hangingPunct="1"/>
            <a:r>
              <a:rPr lang="en-US" sz="4000" dirty="0">
                <a:solidFill>
                  <a:srgbClr val="00386B"/>
                </a:solidFill>
              </a:rPr>
              <a:t>Belt </a:t>
            </a:r>
            <a:r>
              <a:rPr lang="en-US" sz="4000" dirty="0" smtClean="0">
                <a:solidFill>
                  <a:srgbClr val="00386B"/>
                </a:solidFill>
              </a:rPr>
              <a:t>and Pulley Systems</a:t>
            </a:r>
          </a:p>
        </p:txBody>
      </p:sp>
      <p:graphicFrame>
        <p:nvGraphicFramePr>
          <p:cNvPr id="5149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00138" y="2257425"/>
          <a:ext cx="34083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257425"/>
                        <a:ext cx="3408362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9363" y="4235450"/>
          <a:ext cx="550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6" imgW="291973" imgH="393529" progId="Equation.3">
                  <p:embed/>
                </p:oleObj>
              </mc:Choice>
              <mc:Fallback>
                <p:oleObj name="Equation" r:id="rId6" imgW="291973" imgH="393529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4235450"/>
                        <a:ext cx="5508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4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82813" y="4164013"/>
          <a:ext cx="1116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164013"/>
                        <a:ext cx="1116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Rectangle 29"/>
          <p:cNvSpPr>
            <a:spLocks noChangeArrowheads="1"/>
          </p:cNvSpPr>
          <p:nvPr/>
        </p:nvSpPr>
        <p:spPr bwMode="auto">
          <a:xfrm>
            <a:off x="180975" y="1627188"/>
            <a:ext cx="176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361950" y="57467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d = diameter      </a:t>
            </a:r>
            <a:r>
              <a:rPr lang="el-GR" sz="2400" i="1" dirty="0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= torque</a:t>
            </a: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436688" y="369728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4197350" y="3656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2714625" y="36687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 rot="-5400000">
            <a:off x="7814469" y="1367631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out</a:t>
            </a:r>
          </a:p>
        </p:txBody>
      </p:sp>
      <p:sp>
        <p:nvSpPr>
          <p:cNvPr id="5160" name="Line 27"/>
          <p:cNvSpPr>
            <a:spLocks noChangeShapeType="1"/>
          </p:cNvSpPr>
          <p:nvPr/>
        </p:nvSpPr>
        <p:spPr bwMode="auto">
          <a:xfrm>
            <a:off x="4332288" y="1419225"/>
            <a:ext cx="0" cy="742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 rot="-5400000">
            <a:off x="4193382" y="146288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59448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70300" y="4156075"/>
          <a:ext cx="15652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10" imgW="710891" imgH="583947" progId="Equation.3">
                  <p:embed/>
                </p:oleObj>
              </mc:Choice>
              <mc:Fallback>
                <p:oleObj name="Equation" r:id="rId10" imgW="710891" imgH="583947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56075"/>
                        <a:ext cx="15652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267200" y="4191000"/>
            <a:ext cx="942975" cy="923925"/>
            <a:chOff x="2688" y="2640"/>
            <a:chExt cx="594" cy="582"/>
          </a:xfrm>
        </p:grpSpPr>
        <p:sp>
          <p:nvSpPr>
            <p:cNvPr id="5170" name="Line 60"/>
            <p:cNvSpPr>
              <a:spLocks noChangeShapeType="1"/>
            </p:cNvSpPr>
            <p:nvPr/>
          </p:nvSpPr>
          <p:spPr bwMode="auto">
            <a:xfrm>
              <a:off x="2688" y="2640"/>
              <a:ext cx="5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1"/>
            <p:cNvSpPr>
              <a:spLocks noChangeShapeType="1"/>
            </p:cNvSpPr>
            <p:nvPr/>
          </p:nvSpPr>
          <p:spPr bwMode="auto">
            <a:xfrm>
              <a:off x="2730" y="3060"/>
              <a:ext cx="55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647950" y="4267200"/>
            <a:ext cx="628650" cy="866775"/>
            <a:chOff x="1668" y="2688"/>
            <a:chExt cx="396" cy="546"/>
          </a:xfrm>
        </p:grpSpPr>
        <p:sp>
          <p:nvSpPr>
            <p:cNvPr id="5168" name="Line 62"/>
            <p:cNvSpPr>
              <a:spLocks noChangeShapeType="1"/>
            </p:cNvSpPr>
            <p:nvPr/>
          </p:nvSpPr>
          <p:spPr bwMode="auto">
            <a:xfrm>
              <a:off x="1680" y="2688"/>
              <a:ext cx="2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3"/>
            <p:cNvSpPr>
              <a:spLocks noChangeShapeType="1"/>
            </p:cNvSpPr>
            <p:nvPr/>
          </p:nvSpPr>
          <p:spPr bwMode="auto">
            <a:xfrm>
              <a:off x="1668" y="3000"/>
              <a:ext cx="396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64"/>
          <p:cNvSpPr>
            <a:spLocks noChangeShapeType="1"/>
          </p:cNvSpPr>
          <p:nvPr/>
        </p:nvSpPr>
        <p:spPr bwMode="auto">
          <a:xfrm flipH="1" flipV="1">
            <a:off x="1511300" y="4343400"/>
            <a:ext cx="171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 flipV="1">
            <a:off x="1498600" y="4756150"/>
            <a:ext cx="219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Text Box 31"/>
          <p:cNvSpPr txBox="1">
            <a:spLocks noChangeArrowheads="1"/>
          </p:cNvSpPr>
          <p:nvPr/>
        </p:nvSpPr>
        <p:spPr bwMode="auto">
          <a:xfrm rot="-5400000">
            <a:off x="3725069" y="1500981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2in.</a:t>
            </a:r>
          </a:p>
        </p:txBody>
      </p:sp>
      <p:pic>
        <p:nvPicPr>
          <p:cNvPr id="5167" name="Picture 7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688" y="544513"/>
            <a:ext cx="397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5" grpId="0" animBg="1"/>
      <p:bldP spid="59436" grpId="0" animBg="1"/>
      <p:bldP spid="59456" grpId="0" animBg="1"/>
      <p:bldP spid="59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Gears, Pulleys, &amp; Sprockets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36625"/>
            <a:ext cx="8148638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These three power train elements transfer energy through rotary motion.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35463"/>
            <a:ext cx="30114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4310063"/>
            <a:ext cx="1954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5" y="4332288"/>
            <a:ext cx="322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41388" y="1978025"/>
            <a:ext cx="7824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speed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direction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amount of torque available to do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4235450" y="2124075"/>
            <a:ext cx="3132138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208463" y="817563"/>
            <a:ext cx="3235325" cy="69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448550" cy="80962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Sprocket and Chain Systems</a:t>
            </a:r>
          </a:p>
        </p:txBody>
      </p:sp>
      <p:graphicFrame>
        <p:nvGraphicFramePr>
          <p:cNvPr id="63511" name="Object 5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63850" y="3133725"/>
          <a:ext cx="33607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133725"/>
                        <a:ext cx="33607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5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1013" y="4603750"/>
          <a:ext cx="398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6" imgW="228501" imgH="393529" progId="Equation.3">
                  <p:embed/>
                </p:oleObj>
              </mc:Choice>
              <mc:Fallback>
                <p:oleObj name="Equation" r:id="rId6" imgW="228501" imgH="393529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603750"/>
                        <a:ext cx="398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7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4656138"/>
          <a:ext cx="5207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8" imgW="380835" imgH="393529" progId="Equation.3">
                  <p:embed/>
                </p:oleObj>
              </mc:Choice>
              <mc:Fallback>
                <p:oleObj name="Equation" r:id="rId8" imgW="380835" imgH="393529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656138"/>
                        <a:ext cx="5207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7" name="Oval 11"/>
          <p:cNvSpPr>
            <a:spLocks noChangeArrowheads="1"/>
          </p:cNvSpPr>
          <p:nvPr/>
        </p:nvSpPr>
        <p:spPr bwMode="auto">
          <a:xfrm>
            <a:off x="4103688" y="1733550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6208" name="Oval 12"/>
          <p:cNvSpPr>
            <a:spLocks noChangeArrowheads="1"/>
          </p:cNvSpPr>
          <p:nvPr/>
        </p:nvSpPr>
        <p:spPr bwMode="auto">
          <a:xfrm>
            <a:off x="7513638" y="1609725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pic>
        <p:nvPicPr>
          <p:cNvPr id="6209" name="Picture 18" descr="Image:Chain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938" y="1008063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AutoShape 21"/>
          <p:cNvSpPr>
            <a:spLocks noChangeArrowheads="1"/>
          </p:cNvSpPr>
          <p:nvPr/>
        </p:nvSpPr>
        <p:spPr bwMode="auto">
          <a:xfrm rot="5400000">
            <a:off x="3763963" y="1392238"/>
            <a:ext cx="833437" cy="833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48 w 21600"/>
              <a:gd name="T13" fmla="*/ 0 h 21600"/>
              <a:gd name="T14" fmla="*/ 20652 w 21600"/>
              <a:gd name="T15" fmla="*/ 70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72" y="5209"/>
                </a:moveTo>
                <a:cubicBezTo>
                  <a:pt x="5215" y="2923"/>
                  <a:pt x="7925" y="1582"/>
                  <a:pt x="10800" y="1583"/>
                </a:cubicBezTo>
                <a:cubicBezTo>
                  <a:pt x="13674" y="1583"/>
                  <a:pt x="16384" y="2923"/>
                  <a:pt x="18127" y="5209"/>
                </a:cubicBezTo>
                <a:lnTo>
                  <a:pt x="19386" y="4248"/>
                </a:lnTo>
                <a:cubicBezTo>
                  <a:pt x="17343" y="1571"/>
                  <a:pt x="14168" y="-1"/>
                  <a:pt x="10799" y="0"/>
                </a:cubicBezTo>
                <a:cubicBezTo>
                  <a:pt x="7431" y="0"/>
                  <a:pt x="4256" y="1571"/>
                  <a:pt x="2213" y="4248"/>
                </a:cubicBezTo>
                <a:lnTo>
                  <a:pt x="3472" y="52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AutoShape 22"/>
          <p:cNvSpPr>
            <a:spLocks noChangeArrowheads="1"/>
          </p:cNvSpPr>
          <p:nvPr/>
        </p:nvSpPr>
        <p:spPr bwMode="auto">
          <a:xfrm rot="-5575459">
            <a:off x="6638131" y="635794"/>
            <a:ext cx="2058988" cy="2063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3 w 21600"/>
              <a:gd name="T13" fmla="*/ 0 h 21600"/>
              <a:gd name="T14" fmla="*/ 21317 w 21600"/>
              <a:gd name="T15" fmla="*/ 9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242" y="8454"/>
                </a:moveTo>
                <a:cubicBezTo>
                  <a:pt x="7120" y="6746"/>
                  <a:pt x="8879" y="5673"/>
                  <a:pt x="10800" y="5674"/>
                </a:cubicBezTo>
                <a:cubicBezTo>
                  <a:pt x="12720" y="5674"/>
                  <a:pt x="14479" y="6746"/>
                  <a:pt x="15357" y="8454"/>
                </a:cubicBezTo>
                <a:lnTo>
                  <a:pt x="20402" y="5857"/>
                </a:lnTo>
                <a:cubicBezTo>
                  <a:pt x="18551" y="2260"/>
                  <a:pt x="14845" y="-1"/>
                  <a:pt x="10799" y="0"/>
                </a:cubicBezTo>
                <a:cubicBezTo>
                  <a:pt x="6754" y="0"/>
                  <a:pt x="3048" y="2260"/>
                  <a:pt x="1197" y="5857"/>
                </a:cubicBezTo>
                <a:lnTo>
                  <a:pt x="6242" y="84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25"/>
          <p:cNvSpPr>
            <a:spLocks noChangeArrowheads="1"/>
          </p:cNvSpPr>
          <p:nvPr/>
        </p:nvSpPr>
        <p:spPr bwMode="auto">
          <a:xfrm>
            <a:off x="142875" y="5857875"/>
            <a:ext cx="887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charset="0"/>
              </a:rPr>
              <a:t>n = number of teeth       d = diameter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τ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torque</a:t>
            </a:r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flipV="1">
            <a:off x="3800475" y="1800225"/>
            <a:ext cx="7429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672263" y="731838"/>
            <a:ext cx="1870075" cy="1868487"/>
            <a:chOff x="4203" y="461"/>
            <a:chExt cx="1178" cy="1177"/>
          </a:xfrm>
        </p:grpSpPr>
        <p:grpSp>
          <p:nvGrpSpPr>
            <p:cNvPr id="6241" name="Group 4"/>
            <p:cNvGrpSpPr>
              <a:grpSpLocks/>
            </p:cNvGrpSpPr>
            <p:nvPr/>
          </p:nvGrpSpPr>
          <p:grpSpPr bwMode="auto">
            <a:xfrm>
              <a:off x="4203" y="461"/>
              <a:ext cx="1178" cy="1177"/>
              <a:chOff x="3287" y="997"/>
              <a:chExt cx="1178" cy="1177"/>
            </a:xfrm>
          </p:grpSpPr>
          <p:sp>
            <p:nvSpPr>
              <p:cNvPr id="6245" name="Oval 5"/>
              <p:cNvSpPr>
                <a:spLocks noChangeArrowheads="1"/>
              </p:cNvSpPr>
              <p:nvPr/>
            </p:nvSpPr>
            <p:spPr bwMode="auto">
              <a:xfrm>
                <a:off x="3287" y="997"/>
                <a:ext cx="1178" cy="117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  <p:sp>
            <p:nvSpPr>
              <p:cNvPr id="6246" name="Oval 6"/>
              <p:cNvSpPr>
                <a:spLocks noChangeArrowheads="1"/>
              </p:cNvSpPr>
              <p:nvPr/>
            </p:nvSpPr>
            <p:spPr bwMode="auto">
              <a:xfrm>
                <a:off x="3439" y="1909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42" name="Line 31"/>
            <p:cNvSpPr>
              <a:spLocks noChangeShapeType="1"/>
            </p:cNvSpPr>
            <p:nvPr/>
          </p:nvSpPr>
          <p:spPr bwMode="auto">
            <a:xfrm>
              <a:off x="4212" y="1050"/>
              <a:ext cx="116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Text Box 33"/>
            <p:cNvSpPr txBox="1">
              <a:spLocks noChangeArrowheads="1"/>
            </p:cNvSpPr>
            <p:nvPr/>
          </p:nvSpPr>
          <p:spPr bwMode="auto">
            <a:xfrm>
              <a:off x="4740" y="870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3in.</a:t>
              </a:r>
            </a:p>
          </p:txBody>
        </p:sp>
        <p:sp>
          <p:nvSpPr>
            <p:cNvPr id="6244" name="Text Box 35"/>
            <p:cNvSpPr txBox="1">
              <a:spLocks noChangeArrowheads="1"/>
            </p:cNvSpPr>
            <p:nvPr/>
          </p:nvSpPr>
          <p:spPr bwMode="auto">
            <a:xfrm>
              <a:off x="4590" y="1176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out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62375" y="1430338"/>
            <a:ext cx="885825" cy="757237"/>
            <a:chOff x="2370" y="901"/>
            <a:chExt cx="558" cy="477"/>
          </a:xfrm>
        </p:grpSpPr>
        <p:grpSp>
          <p:nvGrpSpPr>
            <p:cNvPr id="6234" name="Group 40"/>
            <p:cNvGrpSpPr>
              <a:grpSpLocks/>
            </p:cNvGrpSpPr>
            <p:nvPr/>
          </p:nvGrpSpPr>
          <p:grpSpPr bwMode="auto">
            <a:xfrm>
              <a:off x="2394" y="901"/>
              <a:ext cx="534" cy="477"/>
              <a:chOff x="2394" y="901"/>
              <a:chExt cx="534" cy="477"/>
            </a:xfrm>
          </p:grpSpPr>
          <p:grpSp>
            <p:nvGrpSpPr>
              <p:cNvPr id="6236" name="Group 7"/>
              <p:cNvGrpSpPr>
                <a:grpSpLocks/>
              </p:cNvGrpSpPr>
              <p:nvPr/>
            </p:nvGrpSpPr>
            <p:grpSpPr bwMode="auto">
              <a:xfrm>
                <a:off x="2394" y="901"/>
                <a:ext cx="477" cy="477"/>
                <a:chOff x="1478" y="1437"/>
                <a:chExt cx="477" cy="477"/>
              </a:xfrm>
            </p:grpSpPr>
            <p:sp>
              <p:nvSpPr>
                <p:cNvPr id="6239" name="Oval 8"/>
                <p:cNvSpPr>
                  <a:spLocks noChangeArrowheads="1"/>
                </p:cNvSpPr>
                <p:nvPr/>
              </p:nvSpPr>
              <p:spPr bwMode="auto">
                <a:xfrm>
                  <a:off x="1478" y="1437"/>
                  <a:ext cx="477" cy="477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40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440"/>
                  <a:ext cx="96" cy="9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just"/>
                  <a:endParaRPr lang="en-US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37" name="Text Box 34"/>
              <p:cNvSpPr txBox="1">
                <a:spLocks noChangeArrowheads="1"/>
              </p:cNvSpPr>
              <p:nvPr/>
            </p:nvSpPr>
            <p:spPr bwMode="auto">
              <a:xfrm>
                <a:off x="2448" y="9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1.5in.</a:t>
                </a:r>
              </a:p>
            </p:txBody>
          </p:sp>
          <p:sp>
            <p:nvSpPr>
              <p:cNvPr id="6238" name="Text Box 36"/>
              <p:cNvSpPr txBox="1">
                <a:spLocks noChangeArrowheads="1"/>
              </p:cNvSpPr>
              <p:nvPr/>
            </p:nvSpPr>
            <p:spPr bwMode="auto">
              <a:xfrm>
                <a:off x="2508" y="1140"/>
                <a:ext cx="2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in</a:t>
                </a:r>
              </a:p>
            </p:txBody>
          </p:sp>
        </p:grpSp>
        <p:sp>
          <p:nvSpPr>
            <p:cNvPr id="6235" name="Line 41"/>
            <p:cNvSpPr>
              <a:spLocks noChangeShapeType="1"/>
            </p:cNvSpPr>
            <p:nvPr/>
          </p:nvSpPr>
          <p:spPr bwMode="auto">
            <a:xfrm flipH="1">
              <a:off x="2370" y="1146"/>
              <a:ext cx="4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" name="Arc 43"/>
          <p:cNvSpPr>
            <a:spLocks/>
          </p:cNvSpPr>
          <p:nvPr/>
        </p:nvSpPr>
        <p:spPr bwMode="auto">
          <a:xfrm>
            <a:off x="7646988" y="542925"/>
            <a:ext cx="1001712" cy="857250"/>
          </a:xfrm>
          <a:custGeom>
            <a:avLst/>
            <a:gdLst>
              <a:gd name="T0" fmla="*/ 0 w 23671"/>
              <a:gd name="T1" fmla="*/ 2147483647 h 21600"/>
              <a:gd name="T2" fmla="*/ 2147483647 w 23671"/>
              <a:gd name="T3" fmla="*/ 2147483647 h 21600"/>
              <a:gd name="T4" fmla="*/ 2147483647 w 23671"/>
              <a:gd name="T5" fmla="*/ 2147483647 h 21600"/>
              <a:gd name="T6" fmla="*/ 0 60000 65536"/>
              <a:gd name="T7" fmla="*/ 0 60000 65536"/>
              <a:gd name="T8" fmla="*/ 0 60000 65536"/>
              <a:gd name="T9" fmla="*/ 0 w 23671"/>
              <a:gd name="T10" fmla="*/ 0 h 21600"/>
              <a:gd name="T11" fmla="*/ 23671 w 236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71" h="21600" fill="none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</a:path>
              <a:path w="23671" h="21600" stroke="0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  <a:lnTo>
                  <a:pt x="2072" y="21600"/>
                </a:lnTo>
                <a:lnTo>
                  <a:pt x="-1" y="9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rc 44"/>
          <p:cNvSpPr>
            <a:spLocks/>
          </p:cNvSpPr>
          <p:nvPr/>
        </p:nvSpPr>
        <p:spPr bwMode="auto">
          <a:xfrm flipH="1">
            <a:off x="3657600" y="1323975"/>
            <a:ext cx="438150" cy="514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WordArt 45"/>
          <p:cNvSpPr>
            <a:spLocks noChangeArrowheads="1" noChangeShapeType="1" noTextEdit="1"/>
          </p:cNvSpPr>
          <p:nvPr/>
        </p:nvSpPr>
        <p:spPr bwMode="auto">
          <a:xfrm rot="-3048606">
            <a:off x="3405187" y="1343026"/>
            <a:ext cx="523875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90rpm</a:t>
            </a:r>
          </a:p>
        </p:txBody>
      </p:sp>
      <p:sp>
        <p:nvSpPr>
          <p:cNvPr id="6219" name="WordArt 46"/>
          <p:cNvSpPr>
            <a:spLocks noChangeArrowheads="1" noChangeShapeType="1" noTextEdit="1"/>
          </p:cNvSpPr>
          <p:nvPr/>
        </p:nvSpPr>
        <p:spPr bwMode="auto">
          <a:xfrm rot="1832581">
            <a:off x="7924800" y="485775"/>
            <a:ext cx="66675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45rpm</a:t>
            </a:r>
          </a:p>
        </p:txBody>
      </p:sp>
      <p:sp>
        <p:nvSpPr>
          <p:cNvPr id="6220" name="WordArt 48"/>
          <p:cNvSpPr>
            <a:spLocks noChangeArrowheads="1" noChangeShapeType="1" noTextEdit="1"/>
          </p:cNvSpPr>
          <p:nvPr/>
        </p:nvSpPr>
        <p:spPr bwMode="auto">
          <a:xfrm rot="1808483">
            <a:off x="4137025" y="1343025"/>
            <a:ext cx="609600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 ft-lb</a:t>
            </a:r>
          </a:p>
        </p:txBody>
      </p:sp>
      <p:sp>
        <p:nvSpPr>
          <p:cNvPr id="6221" name="WordArt 49"/>
          <p:cNvSpPr>
            <a:spLocks noChangeArrowheads="1" noChangeShapeType="1" noTextEdit="1"/>
          </p:cNvSpPr>
          <p:nvPr/>
        </p:nvSpPr>
        <p:spPr bwMode="auto">
          <a:xfrm rot="5838391">
            <a:off x="8210550" y="1685925"/>
            <a:ext cx="7239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120 ft-lb</a:t>
            </a:r>
          </a:p>
        </p:txBody>
      </p:sp>
      <p:graphicFrame>
        <p:nvGraphicFramePr>
          <p:cNvPr id="63538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32325" y="4567238"/>
          <a:ext cx="841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12" imgW="469900" imgH="419100" progId="Equation.3">
                  <p:embed/>
                </p:oleObj>
              </mc:Choice>
              <mc:Fallback>
                <p:oleObj name="Equation" r:id="rId12" imgW="469900" imgH="4191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567238"/>
                        <a:ext cx="8413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0" name="Object 59"/>
          <p:cNvGraphicFramePr>
            <a:graphicFrameLocks noChangeAspect="1"/>
          </p:cNvGraphicFramePr>
          <p:nvPr/>
        </p:nvGraphicFramePr>
        <p:xfrm>
          <a:off x="5489575" y="4572000"/>
          <a:ext cx="1127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14" imgW="660400" imgH="419100" progId="Equation.3">
                  <p:embed/>
                </p:oleObj>
              </mc:Choice>
              <mc:Fallback>
                <p:oleObj name="Equation" r:id="rId14" imgW="660400" imgH="4191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572000"/>
                        <a:ext cx="1127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178175" y="408463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398780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507365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5921375" y="4037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915025" y="4629150"/>
            <a:ext cx="666750" cy="619125"/>
            <a:chOff x="3726" y="2916"/>
            <a:chExt cx="420" cy="390"/>
          </a:xfrm>
        </p:grpSpPr>
        <p:sp>
          <p:nvSpPr>
            <p:cNvPr id="6232" name="Line 57"/>
            <p:cNvSpPr>
              <a:spLocks noChangeShapeType="1"/>
            </p:cNvSpPr>
            <p:nvPr/>
          </p:nvSpPr>
          <p:spPr bwMode="auto">
            <a:xfrm flipV="1">
              <a:off x="3756" y="2916"/>
              <a:ext cx="39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58"/>
            <p:cNvSpPr>
              <a:spLocks noChangeShapeType="1"/>
            </p:cNvSpPr>
            <p:nvPr/>
          </p:nvSpPr>
          <p:spPr bwMode="auto">
            <a:xfrm flipV="1">
              <a:off x="3726" y="3132"/>
              <a:ext cx="37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72050" y="4648200"/>
            <a:ext cx="523875" cy="638175"/>
            <a:chOff x="3132" y="2928"/>
            <a:chExt cx="330" cy="402"/>
          </a:xfrm>
        </p:grpSpPr>
        <p:sp>
          <p:nvSpPr>
            <p:cNvPr id="6230" name="Line 60"/>
            <p:cNvSpPr>
              <a:spLocks noChangeShapeType="1"/>
            </p:cNvSpPr>
            <p:nvPr/>
          </p:nvSpPr>
          <p:spPr bwMode="auto">
            <a:xfrm flipV="1">
              <a:off x="3132" y="2928"/>
              <a:ext cx="33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1"/>
            <p:cNvSpPr>
              <a:spLocks noChangeShapeType="1"/>
            </p:cNvSpPr>
            <p:nvPr/>
          </p:nvSpPr>
          <p:spPr bwMode="auto">
            <a:xfrm flipV="1">
              <a:off x="3132" y="3150"/>
              <a:ext cx="276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4076700" y="4765675"/>
            <a:ext cx="1762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>
            <a:off x="4146550" y="5083175"/>
            <a:ext cx="1539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0671 L -2.2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0394 L 4.72222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1" grpId="0" animBg="1"/>
      <p:bldP spid="63541" grpId="0" animBg="1"/>
      <p:bldP spid="63542" grpId="0" animBg="1"/>
      <p:bldP spid="63543" grpId="0" animBg="1"/>
      <p:bldP spid="63544" grpId="0" animBg="1"/>
      <p:bldP spid="63551" grpId="0" animBg="1"/>
      <p:bldP spid="6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/>
              <a:tblGrid>
                <a:gridCol w="2424113"/>
                <a:gridCol w="3135312"/>
                <a:gridCol w="26701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Transmitting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Quiet, no lubrication needed, inexpensive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slip, greater strength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slip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cost, needs lubrication, 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9" name="Text Box 25"/>
          <p:cNvSpPr txBox="1">
            <a:spLocks noChangeArrowheads="1"/>
          </p:cNvSpPr>
          <p:nvPr/>
        </p:nvSpPr>
        <p:spPr bwMode="auto">
          <a:xfrm>
            <a:off x="1050925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1640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Comparing Pulleys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Image Resources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smtClean="0"/>
              <a:t>Microsoft, Inc. (2008). </a:t>
            </a:r>
            <a:r>
              <a:rPr lang="en-US" sz="2000" i="1" smtClean="0"/>
              <a:t>Clip art. </a:t>
            </a:r>
            <a:r>
              <a:rPr lang="en-US" sz="2000" smtClean="0"/>
              <a:t>Retrieved January 15, 2008, from 	http://office.microsoft.com/en-us/clipart/default.aspx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pic>
        <p:nvPicPr>
          <p:cNvPr id="36866" name="Picture 19" descr="j04326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513" y="4989513"/>
            <a:ext cx="1868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87363" y="2570163"/>
            <a:ext cx="832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made when two or more gears are meshed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06413" y="869950"/>
            <a:ext cx="836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a mechanism used for transmitting rotary motion and torque through interlocking teeth.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33388" y="3794125"/>
            <a:ext cx="832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Driver gear causes motion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27038" y="4592638"/>
            <a:ext cx="8326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Motion is transferred to the driven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275" y="774700"/>
            <a:ext cx="4968875" cy="6083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/>
              <a:t>	</a:t>
            </a:r>
            <a:r>
              <a:rPr lang="en-US" dirty="0" smtClean="0"/>
              <a:t>Mating gears always turn in opposite directions.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/>
              <a:t>	An </a:t>
            </a:r>
            <a:r>
              <a:rPr lang="en-US" b="1" dirty="0" smtClean="0"/>
              <a:t>Idler Gear </a:t>
            </a:r>
            <a:r>
              <a:rPr lang="en-US" dirty="0" smtClean="0"/>
              <a:t>allows the driver and driven gears to rotate in the same direction.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/>
              <a:t>	Mating gears always have the same size teeth (diametric pitch).</a:t>
            </a:r>
          </a:p>
        </p:txBody>
      </p:sp>
      <p:pic>
        <p:nvPicPr>
          <p:cNvPr id="38915" name="Picture 30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084263"/>
            <a:ext cx="2860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G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3567113"/>
            <a:ext cx="3363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795528"/>
          </a:xfrm>
        </p:spPr>
        <p:txBody>
          <a:bodyPr anchor="t"/>
          <a:lstStyle/>
          <a:p>
            <a:pPr algn="l" eaLnBrk="1" hangingPunct="1"/>
            <a:r>
              <a:rPr lang="en-US" sz="4000" dirty="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0213" y="1204913"/>
            <a:ext cx="5273675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The rpm of the larger gear is always slower than the rpm of the smaller gear.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Gears locked together on the same shaft will always turn in the same direction and at the same rpm.</a:t>
            </a:r>
          </a:p>
        </p:txBody>
      </p:sp>
      <p:pic>
        <p:nvPicPr>
          <p:cNvPr id="40963" name="Picture 32" descr="GE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535113"/>
            <a:ext cx="33655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 Ratios</a:t>
            </a:r>
          </a:p>
        </p:txBody>
      </p:sp>
      <p:sp>
        <p:nvSpPr>
          <p:cNvPr id="43010" name="Text Box 43"/>
          <p:cNvSpPr txBox="1">
            <a:spLocks noChangeArrowheads="1"/>
          </p:cNvSpPr>
          <p:nvPr/>
        </p:nvSpPr>
        <p:spPr bwMode="auto">
          <a:xfrm>
            <a:off x="384175" y="949325"/>
            <a:ext cx="7885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Variables to know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	 n  = number of teeth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	 d  = diameter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>
                <a:cs typeface="Arial" charset="0"/>
              </a:rPr>
              <a:t>w</a:t>
            </a:r>
            <a:r>
              <a:rPr lang="en-US" sz="2800" dirty="0">
                <a:latin typeface="Arial" charset="0"/>
                <a:cs typeface="Arial" charset="0"/>
              </a:rPr>
              <a:t> = angular velocity (speed)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   	</a:t>
            </a:r>
            <a:r>
              <a:rPr lang="en-US" sz="2800" dirty="0">
                <a:cs typeface="Arial" charset="0"/>
              </a:rPr>
              <a:t>t</a:t>
            </a:r>
            <a:r>
              <a:rPr lang="en-US" sz="2800" dirty="0">
                <a:latin typeface="Arial" charset="0"/>
                <a:cs typeface="Arial" charset="0"/>
              </a:rPr>
              <a:t> = </a:t>
            </a:r>
            <a:r>
              <a:rPr lang="en-US" sz="2800" dirty="0" smtClean="0">
                <a:latin typeface="Arial" charset="0"/>
                <a:cs typeface="Arial" charset="0"/>
              </a:rPr>
              <a:t>torque</a:t>
            </a:r>
          </a:p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Subscripts </a:t>
            </a:r>
            <a:r>
              <a:rPr lang="en-US" sz="2000" i="1" dirty="0" smtClean="0">
                <a:latin typeface="Arial" charset="0"/>
                <a:cs typeface="Arial" charset="0"/>
              </a:rPr>
              <a:t>in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000" i="1" dirty="0" smtClean="0">
                <a:latin typeface="Arial" charset="0"/>
                <a:cs typeface="Arial" charset="0"/>
              </a:rPr>
              <a:t>out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are used to distinguish between gears.</a:t>
            </a:r>
            <a:endParaRPr lang="el-GR" sz="20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135"/>
          <p:cNvSpPr>
            <a:spLocks noChangeShapeType="1"/>
          </p:cNvSpPr>
          <p:nvPr/>
        </p:nvSpPr>
        <p:spPr bwMode="auto">
          <a:xfrm>
            <a:off x="5586413" y="1338263"/>
            <a:ext cx="1862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136"/>
          <p:cNvSpPr>
            <a:spLocks noChangeShapeType="1"/>
          </p:cNvSpPr>
          <p:nvPr/>
        </p:nvSpPr>
        <p:spPr bwMode="auto">
          <a:xfrm>
            <a:off x="7329488" y="1069975"/>
            <a:ext cx="944562" cy="509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137"/>
          <p:cNvSpPr txBox="1">
            <a:spLocks noChangeArrowheads="1"/>
          </p:cNvSpPr>
          <p:nvPr/>
        </p:nvSpPr>
        <p:spPr bwMode="auto">
          <a:xfrm>
            <a:off x="6376988" y="10287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4”</a:t>
            </a:r>
          </a:p>
        </p:txBody>
      </p:sp>
      <p:pic>
        <p:nvPicPr>
          <p:cNvPr id="43014" name="Picture 361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3992563"/>
            <a:ext cx="3016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513" y="263525"/>
            <a:ext cx="27828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0" y="4179888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d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0000"/>
                </a:solidFill>
              </a:rPr>
              <a:t>w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1420813" y="4183063"/>
            <a:ext cx="1305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2 in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40 rpm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40 ft-lb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2681288" y="4160838"/>
            <a:ext cx="1347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d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>
                <a:solidFill>
                  <a:srgbClr val="0000FF"/>
                </a:solidFill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4005263" y="4162425"/>
            <a:ext cx="1305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12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4 in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20 rpm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80 ft-lb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53265" name="Object 3"/>
          <p:cNvGraphicFramePr>
            <a:graphicFrameLocks noChangeAspect="1"/>
          </p:cNvGraphicFramePr>
          <p:nvPr/>
        </p:nvGraphicFramePr>
        <p:xfrm>
          <a:off x="788988" y="2713038"/>
          <a:ext cx="68913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7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713038"/>
                        <a:ext cx="6891337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93800" y="3949700"/>
            <a:ext cx="6188075" cy="427038"/>
            <a:chOff x="641" y="2917"/>
            <a:chExt cx="3898" cy="269"/>
          </a:xfrm>
        </p:grpSpPr>
        <p:sp>
          <p:nvSpPr>
            <p:cNvPr id="86047" name="Line 21"/>
            <p:cNvSpPr>
              <a:spLocks noChangeShapeType="1"/>
            </p:cNvSpPr>
            <p:nvPr/>
          </p:nvSpPr>
          <p:spPr bwMode="auto">
            <a:xfrm>
              <a:off x="641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2"/>
            <p:cNvSpPr>
              <a:spLocks noChangeShapeType="1"/>
            </p:cNvSpPr>
            <p:nvPr/>
          </p:nvSpPr>
          <p:spPr bwMode="auto">
            <a:xfrm>
              <a:off x="3300" y="2918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3"/>
            <p:cNvSpPr>
              <a:spLocks noChangeShapeType="1"/>
            </p:cNvSpPr>
            <p:nvPr/>
          </p:nvSpPr>
          <p:spPr bwMode="auto">
            <a:xfrm>
              <a:off x="2230" y="2921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4"/>
            <p:cNvSpPr>
              <a:spLocks noChangeShapeType="1"/>
            </p:cNvSpPr>
            <p:nvPr/>
          </p:nvSpPr>
          <p:spPr bwMode="auto">
            <a:xfrm>
              <a:off x="1404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5"/>
            <p:cNvSpPr>
              <a:spLocks noChangeShapeType="1"/>
            </p:cNvSpPr>
            <p:nvPr/>
          </p:nvSpPr>
          <p:spPr bwMode="auto">
            <a:xfrm>
              <a:off x="4539" y="2926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Rectangle 29"/>
          <p:cNvSpPr>
            <a:spLocks noChangeArrowheads="1"/>
          </p:cNvSpPr>
          <p:nvPr/>
        </p:nvSpPr>
        <p:spPr bwMode="auto">
          <a:xfrm>
            <a:off x="685800" y="1341438"/>
            <a:ext cx="309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 to know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</a:rPr>
              <a:t>GR = Gear Ratio</a:t>
            </a:r>
          </a:p>
        </p:txBody>
      </p:sp>
      <p:sp>
        <p:nvSpPr>
          <p:cNvPr id="86037" name="Text Box 30"/>
          <p:cNvSpPr txBox="1">
            <a:spLocks noChangeArrowheads="1"/>
          </p:cNvSpPr>
          <p:nvPr/>
        </p:nvSpPr>
        <p:spPr bwMode="auto">
          <a:xfrm>
            <a:off x="7243763" y="472916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53279" name="Object 12"/>
          <p:cNvGraphicFramePr>
            <a:graphicFrameLocks noChangeAspect="1"/>
          </p:cNvGraphicFramePr>
          <p:nvPr/>
        </p:nvGraphicFramePr>
        <p:xfrm>
          <a:off x="6678613" y="4376738"/>
          <a:ext cx="1492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8" name="Equation" r:id="rId6" imgW="596900" imgH="419100" progId="Equation.3">
                  <p:embed/>
                </p:oleObj>
              </mc:Choice>
              <mc:Fallback>
                <p:oleObj name="Equation" r:id="rId6" imgW="5969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376738"/>
                        <a:ext cx="14922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0" name="Object 13"/>
          <p:cNvGraphicFramePr>
            <a:graphicFrameLocks noChangeAspect="1"/>
          </p:cNvGraphicFramePr>
          <p:nvPr/>
        </p:nvGraphicFramePr>
        <p:xfrm>
          <a:off x="4818063" y="4395788"/>
          <a:ext cx="1174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9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395788"/>
                        <a:ext cx="1174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1" name="Object 14"/>
          <p:cNvGraphicFramePr>
            <a:graphicFrameLocks noChangeAspect="1"/>
          </p:cNvGraphicFramePr>
          <p:nvPr/>
        </p:nvGraphicFramePr>
        <p:xfrm>
          <a:off x="3373438" y="4427538"/>
          <a:ext cx="73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0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427538"/>
                        <a:ext cx="730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2" name="Object 15"/>
          <p:cNvGraphicFramePr>
            <a:graphicFrameLocks noChangeAspect="1"/>
          </p:cNvGraphicFramePr>
          <p:nvPr/>
        </p:nvGraphicFramePr>
        <p:xfrm>
          <a:off x="2151063" y="4465638"/>
          <a:ext cx="50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1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4465638"/>
                        <a:ext cx="508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3" name="Object 16"/>
          <p:cNvGraphicFramePr>
            <a:graphicFrameLocks noChangeAspect="1"/>
          </p:cNvGraphicFramePr>
          <p:nvPr/>
        </p:nvGraphicFramePr>
        <p:xfrm>
          <a:off x="1058863" y="4494213"/>
          <a:ext cx="349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2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4213"/>
                        <a:ext cx="349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4" name="Object 17"/>
          <p:cNvGraphicFramePr>
            <a:graphicFrameLocks noChangeAspect="1"/>
          </p:cNvGraphicFramePr>
          <p:nvPr/>
        </p:nvGraphicFramePr>
        <p:xfrm>
          <a:off x="1003300" y="5559425"/>
          <a:ext cx="4254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3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559425"/>
                        <a:ext cx="4254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8763" y="4491038"/>
            <a:ext cx="533400" cy="885825"/>
            <a:chOff x="3444" y="2796"/>
            <a:chExt cx="336" cy="558"/>
          </a:xfrm>
        </p:grpSpPr>
        <p:sp>
          <p:nvSpPr>
            <p:cNvPr id="86045" name="Line 37"/>
            <p:cNvSpPr>
              <a:spLocks noChangeShapeType="1"/>
            </p:cNvSpPr>
            <p:nvPr/>
          </p:nvSpPr>
          <p:spPr bwMode="auto">
            <a:xfrm>
              <a:off x="3444" y="2796"/>
              <a:ext cx="33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3456" y="3132"/>
              <a:ext cx="31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77088" y="4443413"/>
            <a:ext cx="1019175" cy="962025"/>
            <a:chOff x="4602" y="2766"/>
            <a:chExt cx="642" cy="606"/>
          </a:xfrm>
        </p:grpSpPr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4620" y="276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40"/>
            <p:cNvSpPr>
              <a:spLocks noChangeShapeType="1"/>
            </p:cNvSpPr>
            <p:nvPr/>
          </p:nvSpPr>
          <p:spPr bwMode="auto">
            <a:xfrm>
              <a:off x="4602" y="3162"/>
              <a:ext cx="57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0" name="Picture 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1313" y="211138"/>
            <a:ext cx="28638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676650" y="4548188"/>
            <a:ext cx="2667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3695700" y="50815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521200" y="2903538"/>
          <a:ext cx="21923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4" imgW="977900" imgH="469900" progId="Equation.DSMT4">
                  <p:embed/>
                </p:oleObj>
              </mc:Choice>
              <mc:Fallback>
                <p:oleObj name="Equation" r:id="rId4" imgW="977900" imgH="4699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903538"/>
                        <a:ext cx="2192338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231775" y="3016250"/>
            <a:ext cx="4056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B?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845300" y="4095750"/>
          <a:ext cx="15081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6" imgW="672808" imgH="406224" progId="Equation.DSMT4">
                  <p:embed/>
                </p:oleObj>
              </mc:Choice>
              <mc:Fallback>
                <p:oleObj name="Equation" r:id="rId6" imgW="672808" imgH="40622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095750"/>
                        <a:ext cx="15081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288" y="4240213"/>
            <a:ext cx="4303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B and C?</a:t>
            </a:r>
          </a:p>
        </p:txBody>
      </p:sp>
      <p:pic>
        <p:nvPicPr>
          <p:cNvPr id="207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00025"/>
            <a:ext cx="62245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924675" y="5403850"/>
          <a:ext cx="12525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9" imgW="558558" imgH="406224" progId="Equation.DSMT4">
                  <p:embed/>
                </p:oleObj>
              </mc:Choice>
              <mc:Fallback>
                <p:oleObj name="Equation" r:id="rId9" imgW="558558" imgH="406224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03850"/>
                        <a:ext cx="1252538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49" y="5527675"/>
            <a:ext cx="4137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What is the gear ratio between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C and D?</a:t>
            </a:r>
          </a:p>
        </p:txBody>
      </p:sp>
      <p:graphicFrame>
        <p:nvGraphicFramePr>
          <p:cNvPr id="23560" name="Object 22"/>
          <p:cNvGraphicFramePr>
            <a:graphicFrameLocks noChangeAspect="1"/>
          </p:cNvGraphicFramePr>
          <p:nvPr/>
        </p:nvGraphicFramePr>
        <p:xfrm>
          <a:off x="6743700" y="2911475"/>
          <a:ext cx="14874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11" imgW="634725" imgH="406224" progId="Equation.DSMT4">
                  <p:embed/>
                </p:oleObj>
              </mc:Choice>
              <mc:Fallback>
                <p:oleObj name="Equation" r:id="rId11" imgW="634725" imgH="406224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911475"/>
                        <a:ext cx="14874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68825" y="4149725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13" imgW="977900" imgH="469900" progId="Equation.DSMT4">
                  <p:embed/>
                </p:oleObj>
              </mc:Choice>
              <mc:Fallback>
                <p:oleObj name="Equation" r:id="rId13" imgW="977900" imgH="4699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149725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621213" y="5421313"/>
          <a:ext cx="21923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14" imgW="977900" imgH="469900" progId="Equation.DSMT4">
                  <p:embed/>
                </p:oleObj>
              </mc:Choice>
              <mc:Fallback>
                <p:oleObj name="Equation" r:id="rId14" imgW="9779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421313"/>
                        <a:ext cx="2192337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343400" y="2049463"/>
          <a:ext cx="3152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4" imgW="1307532" imgH="431613" progId="Equation.DSMT4">
                  <p:embed/>
                </p:oleObj>
              </mc:Choice>
              <mc:Fallback>
                <p:oleObj name="Equation" r:id="rId4" imgW="1307532" imgH="43161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49463"/>
                        <a:ext cx="31527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Box 7"/>
          <p:cNvSpPr txBox="1">
            <a:spLocks noChangeArrowheads="1"/>
          </p:cNvSpPr>
          <p:nvPr/>
        </p:nvSpPr>
        <p:spPr bwMode="auto">
          <a:xfrm>
            <a:off x="163513" y="2001838"/>
            <a:ext cx="4513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TOTAL gear train gear ratio?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" y="4826000"/>
            <a:ext cx="8566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If the last gear had 40 teeth, what </a:t>
            </a:r>
            <a:r>
              <a:rPr lang="en-US" sz="2800" dirty="0">
                <a:solidFill>
                  <a:srgbClr val="00386B"/>
                </a:solidFill>
                <a:latin typeface="Arial" charset="0"/>
              </a:rPr>
              <a:t>would </a:t>
            </a:r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be the </a:t>
            </a:r>
            <a:r>
              <a:rPr lang="en-US" sz="2800" dirty="0">
                <a:solidFill>
                  <a:srgbClr val="00386B"/>
                </a:solidFill>
                <a:latin typeface="Arial" charset="0"/>
              </a:rPr>
              <a:t>total gear </a:t>
            </a:r>
            <a:r>
              <a:rPr lang="en-US" sz="2800" dirty="0" smtClean="0">
                <a:solidFill>
                  <a:srgbClr val="00386B"/>
                </a:solidFill>
                <a:latin typeface="Arial" charset="0"/>
              </a:rPr>
              <a:t>ratio?</a:t>
            </a:r>
            <a:endParaRPr lang="en-US" sz="2800" dirty="0">
              <a:solidFill>
                <a:srgbClr val="00386B"/>
              </a:solidFill>
              <a:latin typeface="Arial" charset="0"/>
            </a:endParaRP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498475" y="5861050"/>
          <a:ext cx="32448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6" imgW="1447800" imgH="431800" progId="Equation.DSMT4">
                  <p:embed/>
                </p:oleObj>
              </mc:Choice>
              <mc:Fallback>
                <p:oleObj name="Equation" r:id="rId6" imgW="14478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861050"/>
                        <a:ext cx="32448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988" y="0"/>
            <a:ext cx="4581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5" name="Object 22"/>
          <p:cNvGraphicFramePr>
            <a:graphicFrameLocks noChangeAspect="1"/>
          </p:cNvGraphicFramePr>
          <p:nvPr/>
        </p:nvGraphicFramePr>
        <p:xfrm>
          <a:off x="7450138" y="2049463"/>
          <a:ext cx="2524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9" imgW="126835" imgH="405872" progId="Equation.DSMT4">
                  <p:embed/>
                </p:oleObj>
              </mc:Choice>
              <mc:Fallback>
                <p:oleObj name="Equation" r:id="rId9" imgW="126835" imgH="40587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049463"/>
                        <a:ext cx="25241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173413"/>
            <a:ext cx="5632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If </a:t>
            </a:r>
            <a:r>
              <a:rPr lang="en-US" sz="2800" dirty="0" smtClean="0">
                <a:latin typeface="Arial" charset="0"/>
              </a:rPr>
              <a:t>gears </a:t>
            </a:r>
            <a:r>
              <a:rPr lang="en-US" sz="2800" dirty="0">
                <a:latin typeface="Arial" charset="0"/>
              </a:rPr>
              <a:t>A and D were directly connected to each other, what would the resulting gear ratio be?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7494588" y="3368675"/>
          <a:ext cx="12811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11" imgW="571252" imgH="406224" progId="Equation.DSMT4">
                  <p:embed/>
                </p:oleObj>
              </mc:Choice>
              <mc:Fallback>
                <p:oleObj name="Equation" r:id="rId11" imgW="571252" imgH="406224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3368675"/>
                        <a:ext cx="12811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05238" y="60325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or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4570413" y="5789613"/>
          <a:ext cx="34448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13" imgW="1536700" imgH="469900" progId="Equation.DSMT4">
                  <p:embed/>
                </p:oleObj>
              </mc:Choice>
              <mc:Fallback>
                <p:oleObj name="Equation" r:id="rId13" imgW="15367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5789613"/>
                        <a:ext cx="3444875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5441950" y="3340100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15" imgW="977900" imgH="469900" progId="Equation.DSMT4">
                  <p:embed/>
                </p:oleObj>
              </mc:Choice>
              <mc:Fallback>
                <p:oleObj name="Equation" r:id="rId15" imgW="977900" imgH="4699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340100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38982" y="788152"/>
            <a:ext cx="4513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Idler gears don’t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affect GR!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ars, Pulley Drives, and Sprockets&amp;quot;&quot;/&gt;&lt;property id=&quot;20307&quot; value=&quot;282&quot;/&gt;&lt;/object&gt;&lt;object type=&quot;3&quot; unique_id=&quot;10005&quot;&gt;&lt;property id=&quot;20148&quot; value=&quot;5&quot;/&gt;&lt;property id=&quot;20300&quot; value=&quot;Slide 2 - &amp;quot;Gears, Pulleys, &amp;amp; Sprocke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Gears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Gears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Gears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ar Ratios&amp;quot;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 - &amp;quot;Pulley and Belt Systems&amp;quot;&quot;/&gt;&lt;property id=&quot;20307&quot; value=&quot;275&quot;/&gt;&lt;/object&gt;&lt;object type=&quot;3&quot; unique_id=&quot;10016&quot;&gt;&lt;property id=&quot;20148&quot; value=&quot;5&quot;/&gt;&lt;property id=&quot;20300&quot; value=&quot;Slide 13 - &amp;quot;Sprocket and Chain System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Comparing Pulleys and Sprockets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Image Resource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2896</TotalTime>
  <Words>1580</Words>
  <Application>Microsoft Office PowerPoint</Application>
  <PresentationFormat>On-screen Show (4:3)</PresentationFormat>
  <Paragraphs>217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Symbol</vt:lpstr>
      <vt:lpstr>Symbol Tiger</vt:lpstr>
      <vt:lpstr>General_PowerPoint_Template_2008</vt:lpstr>
      <vt:lpstr>1_Custom Design</vt:lpstr>
      <vt:lpstr>CurriculumTemplate</vt:lpstr>
      <vt:lpstr>Equation</vt:lpstr>
      <vt:lpstr>PowerPoint Presentation</vt:lpstr>
      <vt:lpstr>Gears, Pulleys, &amp; Sprockets</vt:lpstr>
      <vt:lpstr>Gears</vt:lpstr>
      <vt:lpstr>Gears</vt:lpstr>
      <vt:lpstr>Gears</vt:lpstr>
      <vt:lpstr>Gear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Belt and Pulley Systems</vt:lpstr>
      <vt:lpstr>Sprocket and Chain Systems</vt:lpstr>
      <vt:lpstr>Comparing Pulleys and Sprockets</vt:lpstr>
      <vt:lpstr>Image Resources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1.1.3 Gears Pulley Drives And Sprockets</dc:title>
  <dc:subject>PoE - Unit 1</dc:subject>
  <dc:creator>PLTW</dc:creator>
  <cp:lastModifiedBy>Matt Arnold</cp:lastModifiedBy>
  <cp:revision>153</cp:revision>
  <dcterms:created xsi:type="dcterms:W3CDTF">2012-03-29T19:50:25Z</dcterms:created>
  <dcterms:modified xsi:type="dcterms:W3CDTF">2015-02-24T16:52:33Z</dcterms:modified>
</cp:coreProperties>
</file>