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94" r:id="rId2"/>
    <p:sldId id="278" r:id="rId3"/>
    <p:sldId id="276" r:id="rId4"/>
    <p:sldId id="277" r:id="rId5"/>
    <p:sldId id="283" r:id="rId6"/>
    <p:sldId id="284" r:id="rId7"/>
    <p:sldId id="279" r:id="rId8"/>
    <p:sldId id="275" r:id="rId9"/>
    <p:sldId id="280" r:id="rId10"/>
    <p:sldId id="281" r:id="rId11"/>
    <p:sldId id="282" r:id="rId12"/>
    <p:sldId id="285" r:id="rId13"/>
    <p:sldId id="286" r:id="rId14"/>
    <p:sldId id="287" r:id="rId15"/>
    <p:sldId id="288" r:id="rId16"/>
    <p:sldId id="289" r:id="rId17"/>
    <p:sldId id="290" r:id="rId18"/>
    <p:sldId id="292" r:id="rId19"/>
    <p:sldId id="293" r:id="rId20"/>
  </p:sldIdLst>
  <p:sldSz cx="9144000" cy="6858000" type="screen4x3"/>
  <p:notesSz cx="7010400" cy="92964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s Terrell" initials="We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F1E2D"/>
    <a:srgbClr val="003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573" autoAdjust="0"/>
  </p:normalViewPr>
  <p:slideViewPr>
    <p:cSldViewPr snapToGrid="0">
      <p:cViewPr varScale="1">
        <p:scale>
          <a:sx n="66" d="100"/>
          <a:sy n="66" d="100"/>
        </p:scale>
        <p:origin x="130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-2558" y="-8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8157" y="79085"/>
            <a:ext cx="3105997" cy="47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47" tIns="47474" rIns="94947" bIns="47474" numCol="1" anchor="t" anchorCtr="0" compatLnSpc="1">
            <a:prstTxWarp prst="textNoShape">
              <a:avLst/>
            </a:prstTxWarp>
          </a:bodyPr>
          <a:lstStyle>
            <a:lvl1pPr defTabSz="949568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2738" y="79085"/>
            <a:ext cx="3105997" cy="66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47" tIns="47474" rIns="94947" bIns="47474" numCol="1" anchor="t" anchorCtr="0" compatLnSpc="1">
            <a:prstTxWarp prst="textNoShape">
              <a:avLst/>
            </a:prstTxWarp>
          </a:bodyPr>
          <a:lstStyle>
            <a:lvl1pPr algn="r" defTabSz="949568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9517" y="8728287"/>
            <a:ext cx="3105997" cy="47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47" tIns="47474" rIns="94947" bIns="47474" numCol="1" anchor="b" anchorCtr="0" compatLnSpc="1">
            <a:prstTxWarp prst="textNoShape">
              <a:avLst/>
            </a:prstTxWarp>
          </a:bodyPr>
          <a:lstStyle>
            <a:lvl1pPr defTabSz="949568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667" y="8823510"/>
            <a:ext cx="3105997" cy="47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47" tIns="47474" rIns="94947" bIns="47474" numCol="1" anchor="b" anchorCtr="0" compatLnSpc="1">
            <a:prstTxWarp prst="textNoShape">
              <a:avLst/>
            </a:prstTxWarp>
          </a:bodyPr>
          <a:lstStyle>
            <a:lvl1pPr algn="r" defTabSz="949568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36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8157" y="79085"/>
            <a:ext cx="3105997" cy="47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47" tIns="47474" rIns="94947" bIns="47474" numCol="1" anchor="t" anchorCtr="0" compatLnSpc="1">
            <a:prstTxWarp prst="textNoShape">
              <a:avLst/>
            </a:prstTxWarp>
          </a:bodyPr>
          <a:lstStyle>
            <a:lvl1pPr defTabSz="949568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2738" y="79085"/>
            <a:ext cx="3105997" cy="66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47" tIns="47474" rIns="94947" bIns="47474" numCol="1" anchor="t" anchorCtr="0" compatLnSpc="1">
            <a:prstTxWarp prst="textNoShape">
              <a:avLst/>
            </a:prstTxWarp>
          </a:bodyPr>
          <a:lstStyle>
            <a:lvl1pPr algn="r" defTabSz="949568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9517" y="8728287"/>
            <a:ext cx="3105997" cy="47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47" tIns="47474" rIns="94947" bIns="47474" numCol="1" anchor="b" anchorCtr="0" compatLnSpc="1">
            <a:prstTxWarp prst="textNoShape">
              <a:avLst/>
            </a:prstTxWarp>
          </a:bodyPr>
          <a:lstStyle>
            <a:lvl1pPr defTabSz="949568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4667" y="8823510"/>
            <a:ext cx="3105997" cy="47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47" tIns="47474" rIns="94947" bIns="47474" numCol="1" anchor="b" anchorCtr="0" compatLnSpc="1">
            <a:prstTxWarp prst="textNoShape">
              <a:avLst/>
            </a:prstTxWarp>
          </a:bodyPr>
          <a:lstStyle>
            <a:lvl1pPr algn="r" defTabSz="949568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0655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4572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2396"/>
            <a:ext cx="4572000" cy="640080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  <a:lvl2pPr algn="l">
              <a:defRPr sz="2400"/>
            </a:lvl2pPr>
            <a:lvl3pPr algn="l">
              <a:defRPr sz="2400"/>
            </a:lvl3pPr>
            <a:lvl4pPr algn="l">
              <a:defRPr sz="2400"/>
            </a:lvl4pPr>
            <a:lvl5pPr algn="l"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2000" y="612396"/>
            <a:ext cx="4572000" cy="640080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  <a:lvl2pPr algn="l">
              <a:defRPr sz="2400"/>
            </a:lvl2pPr>
            <a:lvl3pPr algn="l">
              <a:defRPr sz="2400"/>
            </a:lvl3pPr>
            <a:lvl4pPr algn="l">
              <a:defRPr sz="2400"/>
            </a:lvl4pPr>
            <a:lvl5pPr algn="l"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Step x: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40256" y="1020348"/>
            <a:ext cx="914400" cy="0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 userDrawn="1"/>
        </p:nvSpPr>
        <p:spPr>
          <a:xfrm>
            <a:off x="983156" y="1347716"/>
            <a:ext cx="228600" cy="228600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459268" y="264661"/>
            <a:ext cx="5000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Use this</a:t>
            </a:r>
            <a:r>
              <a:rPr lang="en-US" sz="1200" baseline="0" dirty="0" smtClean="0"/>
              <a:t> text box (</a:t>
            </a:r>
            <a:r>
              <a:rPr lang="en-US" sz="1200" dirty="0" smtClean="0"/>
              <a:t>Arial, 12 </a:t>
            </a:r>
            <a:r>
              <a:rPr lang="en-US" sz="1200" dirty="0" err="1" smtClean="0"/>
              <a:t>pt</a:t>
            </a:r>
            <a:r>
              <a:rPr lang="en-US" sz="1200" baseline="0" dirty="0" smtClean="0"/>
              <a:t>) and </a:t>
            </a:r>
            <a:r>
              <a:rPr lang="en-US" sz="1200" dirty="0" smtClean="0"/>
              <a:t>symbols below</a:t>
            </a:r>
            <a:r>
              <a:rPr lang="en-US" sz="1200" baseline="0" dirty="0" smtClean="0"/>
              <a:t> </a:t>
            </a:r>
            <a:r>
              <a:rPr lang="en-US" sz="1200" dirty="0" smtClean="0"/>
              <a:t>to quickly</a:t>
            </a:r>
            <a:r>
              <a:rPr lang="en-US" sz="1200" baseline="0" dirty="0" smtClean="0"/>
              <a:t> get started</a:t>
            </a:r>
          </a:p>
          <a:p>
            <a:r>
              <a:rPr lang="en-US" sz="1200" baseline="0" dirty="0" smtClean="0"/>
              <a:t>Color = </a:t>
            </a:r>
            <a:r>
              <a:rPr lang="pt-BR" sz="1200" dirty="0" smtClean="0"/>
              <a:t>R: 175;</a:t>
            </a:r>
            <a:r>
              <a:rPr lang="pt-BR" sz="1200" baseline="0" dirty="0" smtClean="0"/>
              <a:t> </a:t>
            </a:r>
            <a:r>
              <a:rPr lang="pt-BR" sz="1200" dirty="0" smtClean="0"/>
              <a:t>G: 30;</a:t>
            </a:r>
            <a:r>
              <a:rPr lang="pt-BR" sz="1200" baseline="0" dirty="0" smtClean="0"/>
              <a:t> </a:t>
            </a:r>
            <a:r>
              <a:rPr lang="pt-BR" sz="1200" dirty="0" smtClean="0"/>
              <a:t>B: 45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459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7896"/>
            <a:ext cx="9144000" cy="617010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05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6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75" r:id="rId3"/>
    <p:sldLayoutId id="2147483676" r:id="rId4"/>
    <p:sldLayoutId id="2147483678" r:id="rId5"/>
    <p:sldLayoutId id="2147483677" r:id="rId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Document2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2.emf"/><Relationship Id="rId4" Type="http://schemas.openxmlformats.org/officeDocument/2006/relationships/package" Target="../embeddings/Microsoft_Word_Document3.doc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7.emf"/><Relationship Id="rId4" Type="http://schemas.openxmlformats.org/officeDocument/2006/relationships/package" Target="../embeddings/Microsoft_Word_Document4.doc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5.bin"/><Relationship Id="rId7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9.emf"/><Relationship Id="rId4" Type="http://schemas.openxmlformats.org/officeDocument/2006/relationships/package" Target="../embeddings/Microsoft_Word_Document5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1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371600" y="4343400"/>
            <a:ext cx="6400800" cy="838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1.1.1a Simple Machines</a:t>
            </a:r>
          </a:p>
          <a:p>
            <a:pPr marL="0" indent="0" algn="ctr">
              <a:buNone/>
            </a:pPr>
            <a:r>
              <a:rPr lang="en-US" sz="28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Construction</a:t>
            </a:r>
            <a:endParaRPr lang="en-US" sz="28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C:\Users\lsmith\Dropbox\2014-15 Curriculum Release\Notes\Logos\PLTW Logo Transparen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199"/>
            <a:ext cx="5943600" cy="19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858000" y="6629400"/>
            <a:ext cx="2209800" cy="2286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2012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Principles of Engineering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6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 and Axle Equipment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762397"/>
              </p:ext>
            </p:extLst>
          </p:nvPr>
        </p:nvGraphicFramePr>
        <p:xfrm>
          <a:off x="485775" y="1001713"/>
          <a:ext cx="6384925" cy="528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Document" r:id="rId4" imgW="6496114" imgH="5356728" progId="Word.Document.12">
                  <p:embed/>
                </p:oleObj>
              </mc:Choice>
              <mc:Fallback>
                <p:oleObj name="Document" r:id="rId4" imgW="6496114" imgH="5356728" progId="Word.Document.12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1001713"/>
                        <a:ext cx="6384925" cy="528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159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323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Step 4: Assemble the wheel and axle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" y="706438"/>
            <a:ext cx="6809263" cy="22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wterrell\Documents\@ PLTW Files\POE Files\VEX Images 12-6-10\IMG_15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579" y="3553689"/>
            <a:ext cx="3105937" cy="232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emork\Dropbox (Project Lead The Way)\Documents\PoE Critical Design Review\Unit 1\Lesson 1.1\000_Development and Graphics\1.1.1.A.VEX.a SimpleMachineConst_slide11_GRAPHI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897" y="3115040"/>
            <a:ext cx="2561302" cy="320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9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mechanical advantage of the wheel and axle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7460" y="502061"/>
            <a:ext cx="587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Loop string over wheel and axle in opposite directions</a:t>
            </a:r>
            <a:endParaRPr lang="en-US" dirty="0"/>
          </a:p>
        </p:txBody>
      </p:sp>
      <p:pic>
        <p:nvPicPr>
          <p:cNvPr id="20482" name="Picture 2" descr="C:\Users\emork\Dropbox (Project Lead The Way)\Documents\PoE Critical Design Review\Unit 1\Lesson 1.1\000_Development and Graphics\1.1.1.A.VEX.a SimpleMachineConst_slide12_small_GRAPH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35" y="990600"/>
            <a:ext cx="361708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emork\Dropbox (Project Lead The Way)\Documents\PoE Critical Design Review\Unit 1\Lesson 1.1\000_Development and Graphics\1.1.1.A.VEX.a SimpleMachineConst_slide12_large_GRAPH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047" y="990600"/>
            <a:ext cx="361708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emork\Dropbox (Project Lead The Way)\Documents\PoE Critical Design Review\Unit 1\Lesson 1.1\000_Development and Graphics\1.1.1.A.VEX.a SimpleMachineConst_slide12_string_GRAPHI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562" y="4572000"/>
            <a:ext cx="1703224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18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Pulley Equipment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627389"/>
              </p:ext>
            </p:extLst>
          </p:nvPr>
        </p:nvGraphicFramePr>
        <p:xfrm>
          <a:off x="287823" y="584200"/>
          <a:ext cx="6424613" cy="627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Document" r:id="rId4" imgW="6490619" imgH="6299249" progId="Word.Document.12">
                  <p:embed/>
                </p:oleObj>
              </mc:Choice>
              <mc:Fallback>
                <p:oleObj name="Document" r:id="rId4" imgW="6490619" imgH="6299249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23" y="584200"/>
                        <a:ext cx="6424613" cy="627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32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323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Step 5: Assemble the pulley system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" y="1122638"/>
            <a:ext cx="79121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mechanical advantage of the pulley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02781" y="688083"/>
            <a:ext cx="83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ixed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24918" y="688083"/>
            <a:ext cx="19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Block and tackle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15792" y="688083"/>
            <a:ext cx="12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oveable</a:t>
            </a:r>
            <a:endParaRPr lang="en-US" dirty="0"/>
          </a:p>
        </p:txBody>
      </p:sp>
      <p:pic>
        <p:nvPicPr>
          <p:cNvPr id="23554" name="Picture 2" descr="C:\Users\emork\Dropbox (Project Lead The Way)\Documents\PoE Critical Design Review\Unit 1\Lesson 1.1\000_Development and Graphics\1.1.1.A.VEX.a SimpleMachineConst_slide15_Fixed_GRAPH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4" y="1320800"/>
            <a:ext cx="2772284" cy="4216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emork\Dropbox (Project Lead The Way)\Documents\PoE Critical Design Review\Unit 1\Lesson 1.1\000_Development and Graphics\1.1.1.A.VEX.a SimpleMachineConst_slide15_Moveable_GRAPH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392" y="1320800"/>
            <a:ext cx="2171446" cy="4216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emork\Dropbox (Project Lead The Way)\Documents\PoE Critical Design Review\Unit 1\Lesson 1.1\000_Development and Graphics\1.1.1.A.VEX.a SimpleMachineConst_slide15_BlockAndTackle_GRAPHI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892" y="1320800"/>
            <a:ext cx="2456053" cy="4216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6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Inclined Plane Equipment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641650"/>
              </p:ext>
            </p:extLst>
          </p:nvPr>
        </p:nvGraphicFramePr>
        <p:xfrm>
          <a:off x="544762" y="816540"/>
          <a:ext cx="6232525" cy="501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6" name="Document" r:id="rId4" imgW="6302891" imgH="5054661" progId="Word.Document.12">
                  <p:embed/>
                </p:oleObj>
              </mc:Choice>
              <mc:Fallback>
                <p:oleObj name="Document" r:id="rId4" imgW="6302891" imgH="5054661" progId="Word.Document.12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762" y="816540"/>
                        <a:ext cx="6232525" cy="501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18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323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Step 6: Assemble the inclined plane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40" y="2021151"/>
            <a:ext cx="8254438" cy="25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93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Screw Equipment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377960"/>
              </p:ext>
            </p:extLst>
          </p:nvPr>
        </p:nvGraphicFramePr>
        <p:xfrm>
          <a:off x="286237" y="1035248"/>
          <a:ext cx="4549886" cy="3710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1" name="Document" r:id="rId4" imgW="6093237" imgH="4969357" progId="Word.Document.12">
                  <p:embed/>
                </p:oleObj>
              </mc:Choice>
              <mc:Fallback>
                <p:oleObj name="Document" r:id="rId4" imgW="6093237" imgH="4969357" progId="Word.Document.12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37" y="1035248"/>
                        <a:ext cx="4549886" cy="37105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252671"/>
              </p:ext>
            </p:extLst>
          </p:nvPr>
        </p:nvGraphicFramePr>
        <p:xfrm>
          <a:off x="4103570" y="1033807"/>
          <a:ext cx="4609679" cy="352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2" name="Document" r:id="rId7" imgW="6093237" imgH="4662477" progId="Word.Document.12">
                  <p:embed/>
                </p:oleObj>
              </mc:Choice>
              <mc:Fallback>
                <p:oleObj name="Document" r:id="rId7" imgW="6093237" imgH="4662477" progId="Word.Document.12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570" y="1033807"/>
                        <a:ext cx="4609679" cy="352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8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323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Step 7: Assemble the screw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47" y="657224"/>
            <a:ext cx="7881376" cy="224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 descr="C:\Users\wterrell\Documents\@ PLTW Files\POE Files\VEX Images 12-6-10\IMG_15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38" y="4851296"/>
            <a:ext cx="2624806" cy="196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wterrell\Documents\@ PLTW Files\POE Files\VEX Images 12-6-10\IMG_15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889" y="2786927"/>
            <a:ext cx="2634883" cy="197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:\Users\emork\Dropbox (Project Lead The Way)\Documents\PoE Critical Design Review\Unit 1\Lesson 1.1\000_Development and Graphics\1.1.1A.VEX.a SimpleMachineConst_Slide19_GRAPH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47" y="2901227"/>
            <a:ext cx="4754562" cy="23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8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6143348"/>
            <a:ext cx="9144000" cy="714652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Presentation includes: instructions for building a simple machines device and measuring mechanical advantage</a:t>
            </a:r>
            <a:endParaRPr lang="en-US" sz="2400" dirty="0"/>
          </a:p>
        </p:txBody>
      </p:sp>
      <p:pic>
        <p:nvPicPr>
          <p:cNvPr id="19458" name="Picture 2" descr="C:\Users\emork\Dropbox (Project Lead The Way)\Documents\PoE Critical Design Review\Unit 1\Lesson 1.1\1.1.1A.VEX.a SimpleMachineConst_Slid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750094"/>
            <a:ext cx="5321300" cy="535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5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Equipment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836535"/>
              </p:ext>
            </p:extLst>
          </p:nvPr>
        </p:nvGraphicFramePr>
        <p:xfrm>
          <a:off x="311465" y="776471"/>
          <a:ext cx="6997700" cy="248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Document" r:id="rId4" imgW="6769263" imgH="2392147" progId="Word.Document.12">
                  <p:embed/>
                </p:oleObj>
              </mc:Choice>
              <mc:Fallback>
                <p:oleObj name="Document" r:id="rId4" imgW="6769263" imgH="2392147" progId="Word.Document.12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5" y="776471"/>
                        <a:ext cx="6997700" cy="2481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24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323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Step 1: Assemble the Base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19462" name="Picture 6" descr="C:\Users\emork\Dropbox (Project Lead The Way)\Documents\PoE Critical Design Review\Unit 1\Lesson 1.1\000_Development and Graphics\1.1.3.A GearsPulleyDrivesSprockets_slide4_Zoomed_GRAPH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06" y="1682750"/>
            <a:ext cx="57150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C:\Users\emork\Dropbox (Project Lead The Way)\Documents\PoE Critical Design Review\Unit 1\Lesson 1.1\000_Development and Graphics\1.1.3.A GearsPulleyDrivesSprockets_slide4_GRAPH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94" y="1682750"/>
            <a:ext cx="2805318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28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Resistance Equipment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30509"/>
              </p:ext>
            </p:extLst>
          </p:nvPr>
        </p:nvGraphicFramePr>
        <p:xfrm>
          <a:off x="955223" y="1127579"/>
          <a:ext cx="6844392" cy="46005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81464"/>
                <a:gridCol w="2281464"/>
                <a:gridCol w="2281464"/>
              </a:tblGrid>
              <a:tr h="511175">
                <a:tc>
                  <a:txBody>
                    <a:bodyPr/>
                    <a:lstStyle/>
                    <a:p>
                      <a:r>
                        <a:rPr lang="en-US" dirty="0" smtClean="0"/>
                        <a:t>Part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3” Drive Shaft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2” Drive Shaft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4” Wheel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Shaft Collar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Bearing</a:t>
                      </a:r>
                      <a:r>
                        <a:rPr lang="en-US" baseline="0" dirty="0" smtClean="0"/>
                        <a:t> Flat, </a:t>
                      </a:r>
                      <a:r>
                        <a:rPr lang="en-US" baseline="0" dirty="0" err="1" smtClean="0"/>
                        <a:t>Delrin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 Spacer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Square</a:t>
                      </a:r>
                      <a:r>
                        <a:rPr lang="en-US" baseline="0" dirty="0" smtClean="0"/>
                        <a:t> Plate 5x5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Plus</a:t>
                      </a:r>
                      <a:r>
                        <a:rPr lang="en-US" baseline="0" dirty="0" smtClean="0"/>
                        <a:t> Gusset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763" y="1662565"/>
            <a:ext cx="763360" cy="46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2239964"/>
            <a:ext cx="567416" cy="3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061" y="3201143"/>
            <a:ext cx="456768" cy="46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3702052"/>
            <a:ext cx="602448" cy="48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061" y="4203952"/>
            <a:ext cx="518430" cy="49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23" y="5236706"/>
            <a:ext cx="394780" cy="47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5" y="4736905"/>
            <a:ext cx="267836" cy="43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 descr="C:\Users\emork\Dropbox (Project Lead The Way)\Documents\PoE Critical Design Review\Unit 1\Lesson 1.1\000_Development and Graphics\1.1.1A.VEX.a SimpleMachineConst_Slide5_4Wheel_GRAPHIC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061" y="2687187"/>
            <a:ext cx="456768" cy="45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8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323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Step 2: Assemble the resistance force 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20482" name="Picture 2" descr="C:\Users\emork\Dropbox (Project Lead The Way)\Documents\PoE Critical Design Review\Unit 1\Lesson 1.1\000_Development and Graphics\1.1.1A.VEX.a SimpleMachineConst_slide6_GRAPH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68" y="729863"/>
            <a:ext cx="4085267" cy="576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:\Users\emork\Dropbox (Project Lead The Way)\Documents\PoE Critical Design Review\Unit 1\Lesson 1.1\000_Development and Graphics\1.1.1.A.VEX.a SimpleMachineConst_slide6_Zoomed_GRAPH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203" y="1976195"/>
            <a:ext cx="3983328" cy="290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38149" y="571500"/>
            <a:ext cx="4219575" cy="2266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2" idx="5"/>
          </p:cNvCxnSpPr>
          <p:nvPr/>
        </p:nvCxnSpPr>
        <p:spPr>
          <a:xfrm>
            <a:off x="4039782" y="2506463"/>
            <a:ext cx="1103718" cy="57963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9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 Equipment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62" y="716816"/>
            <a:ext cx="7433169" cy="534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42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323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Step 3: Assemble the Lever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94" y="1374775"/>
            <a:ext cx="7546989" cy="317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2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mechanical advantage with the lever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076" y="2826327"/>
            <a:ext cx="1523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Measure resistance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616985" y="2448835"/>
            <a:ext cx="1471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Measure distances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600572" y="5495632"/>
            <a:ext cx="1172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Measure effort</a:t>
            </a:r>
            <a:endParaRPr lang="en-US" sz="1200" dirty="0"/>
          </a:p>
        </p:txBody>
      </p:sp>
      <p:pic>
        <p:nvPicPr>
          <p:cNvPr id="22531" name="Picture 3" descr="C:\Users\emork\Dropbox (Project Lead The Way)\Documents\PoE Critical Design Review\Unit 1\Lesson 1.1\000_Development and Graphics\1.1.1.A.VEX.a SimpleMachineConst_slide9_weight_GRAPH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02" y="105780"/>
            <a:ext cx="1210208" cy="27205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C:\Users\emork\Dropbox (Project Lead The Way)\Documents\PoE Critical Design Review\Unit 1\Lesson 1.1\000_Development and Graphics\1.1.1.A.VEX.a SimpleMachineConst_slide9_Measure1_GRAPH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701" y="580410"/>
            <a:ext cx="2419174" cy="22459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C:\Users\emork\Dropbox (Project Lead The Way)\Documents\PoE Critical Design Review\Unit 1\Lesson 1.1\000_Development and Graphics\1.1.1.A.VEX.a SimpleMachineConst_slide9_Measure2_GRAPHI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96" y="162133"/>
            <a:ext cx="2730500" cy="2222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C:\Users\emork\Dropbox (Project Lead The Way)\Documents\PoE Critical Design Review\Unit 1\Lesson 1.1\000_Development and Graphics\1.1.1.A.VEX.a SimpleMachineConst_slide9_Effort_GRAPHI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39" y="3259122"/>
            <a:ext cx="4165185" cy="2130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11" descr="C:\Users\emork\Dropbox (Project Lead The Way)\Documents\PoE Critical Design Review\Unit 1\Lesson 1.1\000_Development and Graphics\1.1.1.A.VEX.a SimpleMachineConst_slide9_Effort2_GRAPHI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051" y="3780601"/>
            <a:ext cx="1810949" cy="2130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 descr="C:\Users\emork\Dropbox (Project Lead The Way)\Documents\PoE Critical Design Review\Unit 1\Lesson 1.1\000_Development and Graphics\1.1.1.A.VEX.a SimpleMachineConst_slide9_Effort3_GRAPHI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258" y="3780602"/>
            <a:ext cx="2634754" cy="2130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82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8&quot; unique_id=&quot;10044&quot;&gt;&lt;/object&gt;&lt;object type=&quot;2&quot; unique_id=&quot;10045&quot;&gt;&lt;object type=&quot;3&quot; unique_id=&quot;10046&quot;&gt;&lt;property id=&quot;20148&quot; value=&quot;5&quot;/&gt;&lt;property id=&quot;20300&quot; value=&quot;Slide 1 - &amp;quot;Activity 1.1.1a Simple Machines&amp;quot;&quot;/&gt;&lt;property id=&quot;20307&quot; value=&quot;256&quot;/&gt;&lt;/object&gt;&lt;object type=&quot;3&quot; unique_id=&quot;11063&quot;&gt;&lt;property id=&quot;20148&quot; value=&quot;5&quot;/&gt;&lt;property id=&quot;20300&quot; value=&quot;Slide 8 - &amp;quot;Step 3: Assemble the Lever&amp;quot;&quot;/&gt;&lt;property id=&quot;20307&quot; value=&quot;275&quot;/&gt;&lt;/object&gt;&lt;object type=&quot;3&quot; unique_id=&quot;11070&quot;&gt;&lt;property id=&quot;20148&quot; value=&quot;5&quot;/&gt;&lt;property id=&quot;20300&quot; value=&quot;Slide 3 - &amp;quot;Base Equipment&amp;quot;&quot;/&gt;&lt;property id=&quot;20307&quot; value=&quot;276&quot;/&gt;&lt;/object&gt;&lt;object type=&quot;3&quot; unique_id=&quot;11085&quot;&gt;&lt;property id=&quot;20148&quot; value=&quot;5&quot;/&gt;&lt;property id=&quot;20300&quot; value=&quot;Slide 2 - &amp;quot;Presentation includes: instructions for building a simple machines device and measuring mechanical advantage&amp;quot;&quot;/&gt;&lt;property id=&quot;20307&quot; value=&quot;278&quot;/&gt;&lt;/object&gt;&lt;object type=&quot;3&quot; unique_id=&quot;11086&quot;&gt;&lt;property id=&quot;20148&quot; value=&quot;5&quot;/&gt;&lt;property id=&quot;20300&quot; value=&quot;Slide 4 - &amp;quot;Step 1: Assemble the Base&amp;quot;&quot;/&gt;&lt;property id=&quot;20307&quot; value=&quot;277&quot;/&gt;&lt;/object&gt;&lt;object type=&quot;3&quot; unique_id=&quot;11123&quot;&gt;&lt;property id=&quot;20148&quot; value=&quot;5&quot;/&gt;&lt;property id=&quot;20300&quot; value=&quot;Slide 7 - &amp;quot;Lever Equipment&amp;quot;&quot;/&gt;&lt;property id=&quot;20307&quot; value=&quot;279&quot;/&gt;&lt;/object&gt;&lt;object type=&quot;3&quot; unique_id=&quot;11124&quot;&gt;&lt;property id=&quot;20148&quot; value=&quot;5&quot;/&gt;&lt;property id=&quot;20300&quot; value=&quot;Slide 9 - &amp;quot;Calculating mechanical advantage with the lever&amp;quot;&quot;/&gt;&lt;property id=&quot;20307&quot; value=&quot;280&quot;/&gt;&lt;/object&gt;&lt;object type=&quot;3&quot; unique_id=&quot;11125&quot;&gt;&lt;property id=&quot;20148&quot; value=&quot;5&quot;/&gt;&lt;property id=&quot;20300&quot; value=&quot;Slide 10 - &amp;quot;Wheel and Axle Equipment&amp;quot;&quot;/&gt;&lt;property id=&quot;20307&quot; value=&quot;281&quot;/&gt;&lt;/object&gt;&lt;object type=&quot;3&quot; unique_id=&quot;11126&quot;&gt;&lt;property id=&quot;20148&quot; value=&quot;5&quot;/&gt;&lt;property id=&quot;20300&quot; value=&quot;Slide 11 - &amp;quot;Step 4: Assemble the wheel and axle&amp;quot;&quot;/&gt;&lt;property id=&quot;20307&quot; value=&quot;282&quot;/&gt;&lt;/object&gt;&lt;object type=&quot;3&quot; unique_id=&quot;11244&quot;&gt;&lt;property id=&quot;20148&quot; value=&quot;5&quot;/&gt;&lt;property id=&quot;20300&quot; value=&quot;Slide 5 - &amp;quot;Resistance Equipment&amp;quot;&quot;/&gt;&lt;property id=&quot;20307&quot; value=&quot;283&quot;/&gt;&lt;/object&gt;&lt;object type=&quot;3&quot; unique_id=&quot;11245&quot;&gt;&lt;property id=&quot;20148&quot; value=&quot;5&quot;/&gt;&lt;property id=&quot;20300&quot; value=&quot;Slide 6 - &amp;quot;Step 2: Assemble the resistance force &amp;quot;&quot;/&gt;&lt;property id=&quot;20307&quot; value=&quot;284&quot;/&gt;&lt;/object&gt;&lt;object type=&quot;3&quot; unique_id=&quot;11246&quot;&gt;&lt;property id=&quot;20148&quot; value=&quot;5&quot;/&gt;&lt;property id=&quot;20300&quot; value=&quot;Slide 12 - &amp;quot;Calculating mechanical advantage of the wheel and axle&amp;quot;&quot;/&gt;&lt;property id=&quot;20307&quot; value=&quot;285&quot;/&gt;&lt;/object&gt;&lt;object type=&quot;3&quot; unique_id=&quot;11247&quot;&gt;&lt;property id=&quot;20148&quot; value=&quot;5&quot;/&gt;&lt;property id=&quot;20300&quot; value=&quot;Slide 13 - &amp;quot;Pulley Equipment&amp;quot;&quot;/&gt;&lt;property id=&quot;20307&quot; value=&quot;286&quot;/&gt;&lt;/object&gt;&lt;object type=&quot;3&quot; unique_id=&quot;11248&quot;&gt;&lt;property id=&quot;20148&quot; value=&quot;5&quot;/&gt;&lt;property id=&quot;20300&quot; value=&quot;Slide 14 - &amp;quot;Step 5: Assemble the pulley system&amp;quot;&quot;/&gt;&lt;property id=&quot;20307&quot; value=&quot;287&quot;/&gt;&lt;/object&gt;&lt;object type=&quot;3&quot; unique_id=&quot;11249&quot;&gt;&lt;property id=&quot;20148&quot; value=&quot;5&quot;/&gt;&lt;property id=&quot;20300&quot; value=&quot;Slide 15 - &amp;quot;Calculating mechanical advantage of the pulley&amp;quot;&quot;/&gt;&lt;property id=&quot;20307&quot; value=&quot;288&quot;/&gt;&lt;/object&gt;&lt;object type=&quot;3&quot; unique_id=&quot;11402&quot;&gt;&lt;property id=&quot;20148&quot; value=&quot;5&quot;/&gt;&lt;property id=&quot;20300&quot; value=&quot;Slide 16 - &amp;quot;Inclined Plane Equipment&amp;quot;&quot;/&gt;&lt;property id=&quot;20307&quot; value=&quot;289&quot;/&gt;&lt;/object&gt;&lt;object type=&quot;3&quot; unique_id=&quot;11403&quot;&gt;&lt;property id=&quot;20148&quot; value=&quot;5&quot;/&gt;&lt;property id=&quot;20300&quot; value=&quot;Slide 17 - &amp;quot;Step 6: Assemble the inclined plane&amp;quot;&quot;/&gt;&lt;property id=&quot;20307&quot; value=&quot;290&quot;/&gt;&lt;/object&gt;&lt;object type=&quot;3&quot; unique_id=&quot;11405&quot;&gt;&lt;property id=&quot;20148&quot; value=&quot;5&quot;/&gt;&lt;property id=&quot;20300&quot; value=&quot;Slide 18 - &amp;quot;Screw Equipment&amp;quot;&quot;/&gt;&lt;property id=&quot;20307&quot; value=&quot;292&quot;/&gt;&lt;/object&gt;&lt;object type=&quot;3&quot; unique_id=&quot;11406&quot;&gt;&lt;property id=&quot;20148&quot; value=&quot;5&quot;/&gt;&lt;property id=&quot;20300&quot; value=&quot;Slide 19 - &amp;quot;Step 7: Assemble the screw&amp;quot;&quot;/&gt;&lt;property id=&quot;20307&quot; value=&quot;29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PowerPointTemplateAE_2009_1217_NEW NEW Template</Template>
  <TotalTime>3205</TotalTime>
  <Words>171</Words>
  <Application>Microsoft Office PowerPoint</Application>
  <PresentationFormat>On-screen Show (4:3)</PresentationFormat>
  <Paragraphs>48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PowerPointTemplateAE_2009_1217_NEW NEW Template</vt:lpstr>
      <vt:lpstr>Document</vt:lpstr>
      <vt:lpstr>PowerPoint Presentation</vt:lpstr>
      <vt:lpstr>Presentation includes: instructions for building a simple machines device and measuring mechanical advantage</vt:lpstr>
      <vt:lpstr>Base Equipment</vt:lpstr>
      <vt:lpstr>Step 1: Assemble the Base</vt:lpstr>
      <vt:lpstr>Resistance Equipment</vt:lpstr>
      <vt:lpstr>Step 2: Assemble the resistance force </vt:lpstr>
      <vt:lpstr>Lever Equipment</vt:lpstr>
      <vt:lpstr>Step 3: Assemble the Lever</vt:lpstr>
      <vt:lpstr>Calculating mechanical advantage with the lever</vt:lpstr>
      <vt:lpstr>Wheel and Axle Equipment</vt:lpstr>
      <vt:lpstr>Step 4: Assemble the wheel and axle</vt:lpstr>
      <vt:lpstr>Calculating mechanical advantage of the wheel and axle</vt:lpstr>
      <vt:lpstr>Pulley Equipment</vt:lpstr>
      <vt:lpstr>Step 5: Assemble the pulley system</vt:lpstr>
      <vt:lpstr>Calculating mechanical advantage of the pulley</vt:lpstr>
      <vt:lpstr>Inclined Plane Equipment</vt:lpstr>
      <vt:lpstr>Step 6: Assemble the inclined plane</vt:lpstr>
      <vt:lpstr>Screw Equipment</vt:lpstr>
      <vt:lpstr>Step 7: Assemble the screw</vt:lpstr>
    </vt:vector>
  </TitlesOfParts>
  <Company>Project Lead The Way,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1.1.1 Simple Machine Costruction - VEX</dc:title>
  <dc:subject>PoE - Unit 1</dc:subject>
  <dc:creator>PLTW</dc:creator>
  <cp:lastModifiedBy>George Sousa</cp:lastModifiedBy>
  <cp:revision>136</cp:revision>
  <cp:lastPrinted>2016-08-19T23:56:51Z</cp:lastPrinted>
  <dcterms:created xsi:type="dcterms:W3CDTF">2010-01-04T14:07:12Z</dcterms:created>
  <dcterms:modified xsi:type="dcterms:W3CDTF">2016-08-20T00:04:05Z</dcterms:modified>
</cp:coreProperties>
</file>